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283" r:id="rId26"/>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t>Pack date: 04 August 2020</a:t>
            </a:r>
          </a:p>
        </p:txBody>
      </p:sp>
      <p:sp>
        <p:nvSpPr>
          <p:cNvPr id="3" name="Text Placeholder 9"/>
          <p:cNvSpPr>
            <a:spLocks noGrp="1"/>
          </p:cNvSpPr>
          <p:nvPr>
            <p:ph type="body" sz="quarter" idx="12"/>
          </p:nvPr>
        </p:nvSpPr>
        <p:spPr>
          <a:xfrm>
            <a:off x="260349" y="1944127"/>
            <a:ext cx="6611505" cy="454025"/>
          </a:xfrm>
        </p:spPr>
        <p:txBody>
          <a:bodyPr/>
          <a:lstStyle/>
          <a:p>
            <a:r>
              <a:t>West Sussex COVID-19 Weekly Data</a:t>
            </a:r>
          </a:p>
        </p:txBody>
      </p:sp>
      <p:sp>
        <p:nvSpPr>
          <p:cNvPr id="4" name="Text Placeholder 11"/>
          <p:cNvSpPr>
            <a:spLocks noGrp="1"/>
          </p:cNvSpPr>
          <p:nvPr>
            <p:ph type="body" sz="quarter" idx="13"/>
          </p:nvPr>
        </p:nvSpPr>
        <p:spPr>
          <a:xfrm>
            <a:off x="260350" y="2603500"/>
            <a:ext cx="11487150" cy="2374900"/>
          </a:xfrm>
        </p:spPr>
        <p:txBody>
          <a:bodyPr/>
          <a:lstStyle/>
          <a:p>
            <a: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t>Contact</a:t>
            </a:r>
          </a:p>
        </p:txBody>
      </p:sp>
      <p:sp>
        <p:nvSpPr>
          <p:cNvPr id="6" name="Text Placeholder 15"/>
          <p:cNvSpPr>
            <a:spLocks noGrp="1"/>
          </p:cNvSpPr>
          <p:nvPr>
            <p:ph type="body" sz="quarter" idx="15"/>
          </p:nvPr>
        </p:nvSpPr>
        <p:spPr>
          <a:xfrm>
            <a:off x="260349" y="5878800"/>
            <a:ext cx="3409950" cy="336550"/>
          </a:xfrm>
        </p:spPr>
        <p:txBody>
          <a:bodyPr/>
          <a:lstStyle/>
          <a:p>
            <a: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t>Slide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t>Pack date: 04 August 2020</a:t>
            </a:r>
          </a:p>
        </p:txBody>
      </p:sp>
      <p:pic>
        <p:nvPicPr>
          <p:cNvPr id="3" name="Picture Placeholder 8"/>
          <p:cNvPicPr>
            <a:picLocks noGrp="1"/>
          </p:cNvPicPr>
          <p:nvPr>
            <p:ph type="pic" sz="quarter" idx="16"/>
          </p:nvPr>
        </p:nvPicPr>
        <p:blipFill>
          <a:blip r:embed="rId2" cstate="print"/>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t>Slide 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p:cNvPicPr>
            <a:picLocks noGrp="1"/>
          </p:cNvPicPr>
          <p:nvPr>
            <p:ph type="pic" sz="quarter" idx="16"/>
          </p:nvPr>
        </p:nvPicPr>
        <p:blipFill>
          <a:blip r:embed="rId2" cstate="print"/>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t>Pack date: 04 August 2020</a:t>
            </a:r>
          </a:p>
        </p:txBody>
      </p:sp>
      <p:sp>
        <p:nvSpPr>
          <p:cNvPr id="4" name="Text Placeholder 15"/>
          <p:cNvSpPr>
            <a:spLocks noGrp="1"/>
          </p:cNvSpPr>
          <p:nvPr>
            <p:ph type="body" sz="quarter" idx="15"/>
          </p:nvPr>
        </p:nvSpPr>
        <p:spPr>
          <a:xfrm>
            <a:off x="103805" y="6356034"/>
            <a:ext cx="3919583" cy="365124"/>
          </a:xfrm>
        </p:spPr>
        <p:txBody>
          <a:bodyPr/>
          <a:lstStyle/>
          <a:p>
            <a: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t>Slide 11</a:t>
            </a:r>
          </a:p>
        </p:txBody>
      </p:sp>
      <p:sp>
        <p:nvSpPr>
          <p:cNvPr id="6" name="Text Placeholder 3"/>
          <p:cNvSpPr>
            <a:spLocks noGrp="1"/>
          </p:cNvSpPr>
          <p:nvPr>
            <p:ph type="body" sz="quarter" idx="18"/>
          </p:nvPr>
        </p:nvSpPr>
        <p:spPr>
          <a:xfrm>
            <a:off x="103187" y="593725"/>
            <a:ext cx="5604885" cy="458788"/>
          </a:xfrm>
        </p:spPr>
        <p:txBody>
          <a:bodyPr/>
          <a:lstStyle/>
          <a:p>
            <a:r>
              <a:t>Upper Tier Local Authority cumulative cases as at 02 August</a:t>
            </a:r>
          </a:p>
        </p:txBody>
      </p:sp>
      <p:sp>
        <p:nvSpPr>
          <p:cNvPr id="7" name="Text Placeholder 12"/>
          <p:cNvSpPr>
            <a:spLocks noGrp="1"/>
          </p:cNvSpPr>
          <p:nvPr>
            <p:ph type="body" sz="quarter" idx="20"/>
          </p:nvPr>
        </p:nvSpPr>
        <p:spPr>
          <a:xfrm>
            <a:off x="103188" y="4458958"/>
            <a:ext cx="3319462" cy="360363"/>
          </a:xfrm>
        </p:spPr>
        <p:txBody>
          <a:bodyPr/>
          <a:lstStyle/>
          <a:p>
            <a:r>
              <a:t>What is a decile?</a:t>
            </a:r>
          </a:p>
        </p:txBody>
      </p:sp>
      <p:sp>
        <p:nvSpPr>
          <p:cNvPr id="8" name="Text Placeholder 14"/>
          <p:cNvSpPr>
            <a:spLocks noGrp="1"/>
          </p:cNvSpPr>
          <p:nvPr>
            <p:ph type="body" sz="quarter" idx="21"/>
          </p:nvPr>
        </p:nvSpPr>
        <p:spPr>
          <a:xfrm>
            <a:off x="103188" y="4708481"/>
            <a:ext cx="5092700" cy="776287"/>
          </a:xfrm>
        </p:spPr>
        <p:txBody>
          <a:bodyPr/>
          <a:lstStyle/>
          <a:p>
            <a: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t>West Sussex is in the 9th decile.</a:t>
            </a:r>
          </a:p>
        </p:txBody>
      </p:sp>
      <p:graphicFrame>
        <p:nvGraphicFramePr>
          <p:cNvPr id="10" name="Table Placeholder 7"/>
          <p:cNvGraphicFramePr>
            <a:graphicFrameLocks noGrp="1"/>
          </p:cNvGraphicFramePr>
          <p:nvPr/>
        </p:nvGraphicFramePr>
        <p:xfrm>
          <a:off x="103188" y="1039841"/>
          <a:ext cx="5868121" cy="2535238"/>
        </p:xfrm>
        <a:graphic>
          <a:graphicData uri="http://schemas.openxmlformats.org/drawingml/2006/table">
            <a:tbl>
              <a:tblPr/>
              <a:tblGrid>
                <a:gridCol w="118872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1188720">
                  <a:extLst>
                    <a:ext uri="{9D8B030D-6E8A-4147-A177-3AD203B41FA5}">
                      <a16:colId xmlns:a16="http://schemas.microsoft.com/office/drawing/2014/main" val="20003"/>
                    </a:ext>
                  </a:extLst>
                </a:gridCol>
                <a:gridCol w="1188720">
                  <a:extLst>
                    <a:ext uri="{9D8B030D-6E8A-4147-A177-3AD203B41FA5}">
                      <a16:colId xmlns:a16="http://schemas.microsoft.com/office/drawing/2014/main" val="20004"/>
                    </a:ext>
                  </a:extLst>
                </a:gridCol>
              </a:tblGrid>
              <a:tr h="182880">
                <a:tc>
                  <a:txBody>
                    <a:bodyPr/>
                    <a:lstStyle/>
                    <a:p>
                      <a:pPr marL="63500" marR="63500" algn="r">
                        <a:spcBef>
                          <a:spcPts val="200"/>
                        </a:spcBef>
                        <a:spcAft>
                          <a:spcPts val="200"/>
                        </a:spcAft>
                        <a:buNone/>
                      </a:pPr>
                      <a:r>
                        <a:rPr sz="1100" b="1">
                          <a:solidFill>
                            <a:srgbClr val="111111">
                              <a:alpha val="100000"/>
                            </a:srgbClr>
                          </a:solidFill>
                          <a:latin typeface="Arial"/>
                          <a:cs typeface="Arial"/>
                        </a:rPr>
                        <a:t>Name</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000000">
                          <a:alpha val="100000"/>
                        </a:srgbClr>
                      </a:solidFill>
                      <a:prstDash val="solid"/>
                    </a:lnT>
                    <a:lnB w="635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b="1">
                          <a:solidFill>
                            <a:srgbClr val="111111">
                              <a:alpha val="100000"/>
                            </a:srgbClr>
                          </a:solidFill>
                          <a:latin typeface="Arial"/>
                          <a:cs typeface="Arial"/>
                        </a:rPr>
                        <a:t>Cumulative cases</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000000">
                          <a:alpha val="100000"/>
                        </a:srgbClr>
                      </a:solidFill>
                      <a:prstDash val="solid"/>
                    </a:lnT>
                    <a:lnB w="635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b="1">
                          <a:solidFill>
                            <a:srgbClr val="111111">
                              <a:alpha val="100000"/>
                            </a:srgbClr>
                          </a:solidFill>
                          <a:latin typeface="Arial"/>
                          <a:cs typeface="Arial"/>
                        </a:rPr>
                        <a:t>Cumulative rate per 100,000 residents</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000000">
                          <a:alpha val="100000"/>
                        </a:srgbClr>
                      </a:solidFill>
                      <a:prstDash val="solid"/>
                    </a:lnT>
                    <a:lnB w="635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000000">
                          <a:alpha val="100000"/>
                        </a:srgbClr>
                      </a:solidFill>
                      <a:prstDash val="solid"/>
                    </a:lnT>
                    <a:lnB w="635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b="1">
                          <a:solidFill>
                            <a:srgbClr val="111111">
                              <a:alpha val="100000"/>
                            </a:srgbClr>
                          </a:solidFill>
                          <a:latin typeface="Arial"/>
                          <a:cs typeface="Arial"/>
                        </a:rPr>
                        <a:t>Decile of cumulative rate per 100,000</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000000">
                          <a:alpha val="100000"/>
                        </a:srgbClr>
                      </a:solidFill>
                      <a:prstDash val="solid"/>
                    </a:lnT>
                    <a:lnB w="6350" cap="flat" cmpd="sng" algn="ctr">
                      <a:solidFill>
                        <a:srgbClr val="000000">
                          <a:alpha val="100000"/>
                        </a:srgbClr>
                      </a:solidFill>
                      <a:prstDash val="solid"/>
                    </a:lnB>
                  </a:tcPr>
                </a:tc>
                <a:extLst>
                  <a:ext uri="{0D108BD9-81ED-4DB2-BD59-A6C34878D82A}">
                    <a16:rowId xmlns:a16="http://schemas.microsoft.com/office/drawing/2014/main" val="10000"/>
                  </a:ext>
                </a:extLst>
              </a:tr>
              <a:tr h="182880">
                <a:tc>
                  <a:txBody>
                    <a:bodyPr/>
                    <a:lstStyle/>
                    <a:p>
                      <a:pPr marL="63500" marR="63500" algn="l">
                        <a:spcBef>
                          <a:spcPts val="200"/>
                        </a:spcBef>
                        <a:spcAft>
                          <a:spcPts val="200"/>
                        </a:spcAft>
                        <a:buNone/>
                      </a:pPr>
                      <a:r>
                        <a:rPr sz="1100">
                          <a:solidFill>
                            <a:srgbClr val="111111">
                              <a:alpha val="100000"/>
                            </a:srgbClr>
                          </a:solidFill>
                          <a:latin typeface="Calibri"/>
                          <a:cs typeface="Calibri"/>
                        </a:rPr>
                        <a:t>West Sussex</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000000">
                          <a:alpha val="10000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2,806</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000000">
                          <a:alpha val="10000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324.8</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000000">
                          <a:alpha val="10000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120th</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000000">
                          <a:alpha val="10000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Decile 9</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000000">
                          <a:alpha val="10000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1"/>
                  </a:ext>
                </a:extLst>
              </a:tr>
              <a:tr h="182880">
                <a:tc>
                  <a:txBody>
                    <a:bodyPr/>
                    <a:lstStyle/>
                    <a:p>
                      <a:pPr marL="63500" marR="63500" algn="l">
                        <a:spcBef>
                          <a:spcPts val="200"/>
                        </a:spcBef>
                        <a:spcAft>
                          <a:spcPts val="200"/>
                        </a:spcAft>
                        <a:buNone/>
                      </a:pPr>
                      <a:r>
                        <a:rPr sz="1100">
                          <a:solidFill>
                            <a:srgbClr val="111111">
                              <a:alpha val="100000"/>
                            </a:srgbClr>
                          </a:solidFill>
                          <a:latin typeface="Calibri"/>
                          <a:cs typeface="Calibri"/>
                        </a:rPr>
                        <a:t>England</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263,602</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468.3</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2"/>
                  </a:ext>
                </a:extLst>
              </a:tr>
              <a:tr h="182880">
                <a:tc>
                  <a:txBody>
                    <a:bodyPr/>
                    <a:lstStyle/>
                    <a:p>
                      <a:pPr marL="63500" marR="63500" algn="l">
                        <a:spcBef>
                          <a:spcPts val="200"/>
                        </a:spcBef>
                        <a:spcAft>
                          <a:spcPts val="200"/>
                        </a:spcAft>
                        <a:buNone/>
                      </a:pPr>
                      <a:r>
                        <a:rPr sz="1100">
                          <a:solidFill>
                            <a:srgbClr val="111111">
                              <a:alpha val="100000"/>
                            </a:srgbClr>
                          </a:solidFill>
                          <a:latin typeface="Calibri"/>
                          <a:cs typeface="Calibri"/>
                        </a:rPr>
                        <a:t>South East region</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635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35,593</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635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387.7</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635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635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6350" cap="flat" cmpd="sng" algn="ctr">
                      <a:solidFill>
                        <a:srgbClr val="000000">
                          <a:alpha val="100000"/>
                        </a:srgbClr>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p:cNvPicPr>
            <a:picLocks noGrp="1"/>
          </p:cNvPicPr>
          <p:nvPr>
            <p:ph type="pic" sz="quarter" idx="16"/>
          </p:nvPr>
        </p:nvPicPr>
        <p:blipFill>
          <a:blip r:embed="rId2" cstate="print"/>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t>Pack date: 04 August 2020</a:t>
            </a:r>
          </a:p>
        </p:txBody>
      </p:sp>
      <p:sp>
        <p:nvSpPr>
          <p:cNvPr id="4" name="Text Placeholder 15"/>
          <p:cNvSpPr>
            <a:spLocks noGrp="1"/>
          </p:cNvSpPr>
          <p:nvPr>
            <p:ph type="body" sz="quarter" idx="15"/>
          </p:nvPr>
        </p:nvSpPr>
        <p:spPr>
          <a:xfrm>
            <a:off x="103805" y="6356034"/>
            <a:ext cx="3919583" cy="365124"/>
          </a:xfrm>
        </p:spPr>
        <p:txBody>
          <a:bodyPr/>
          <a:lstStyle/>
          <a:p>
            <a: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t>Slide 12</a:t>
            </a:r>
          </a:p>
        </p:txBody>
      </p:sp>
      <p:sp>
        <p:nvSpPr>
          <p:cNvPr id="6" name="Text Placeholder 3"/>
          <p:cNvSpPr>
            <a:spLocks noGrp="1"/>
          </p:cNvSpPr>
          <p:nvPr>
            <p:ph type="body" sz="quarter" idx="18"/>
          </p:nvPr>
        </p:nvSpPr>
        <p:spPr>
          <a:xfrm>
            <a:off x="103187" y="593725"/>
            <a:ext cx="5604885" cy="458788"/>
          </a:xfrm>
        </p:spPr>
        <p:txBody>
          <a:bodyPr/>
          <a:lstStyle/>
          <a:p>
            <a:r>
              <a:t>Lower Tier Local Authority cumulative cases as at 02 August</a:t>
            </a:r>
          </a:p>
        </p:txBody>
      </p:sp>
      <p:sp>
        <p:nvSpPr>
          <p:cNvPr id="7" name="Text Placeholder 12"/>
          <p:cNvSpPr>
            <a:spLocks noGrp="1"/>
          </p:cNvSpPr>
          <p:nvPr>
            <p:ph type="body" sz="quarter" idx="20"/>
          </p:nvPr>
        </p:nvSpPr>
        <p:spPr>
          <a:xfrm>
            <a:off x="103188" y="4458958"/>
            <a:ext cx="3319462" cy="360363"/>
          </a:xfrm>
        </p:spPr>
        <p:txBody>
          <a:bodyPr/>
          <a:lstStyle/>
          <a:p>
            <a:r>
              <a:t>What is a decile?</a:t>
            </a:r>
          </a:p>
        </p:txBody>
      </p:sp>
      <p:sp>
        <p:nvSpPr>
          <p:cNvPr id="8" name="Text Placeholder 14"/>
          <p:cNvSpPr>
            <a:spLocks noGrp="1"/>
          </p:cNvSpPr>
          <p:nvPr>
            <p:ph type="body" sz="quarter" idx="21"/>
          </p:nvPr>
        </p:nvSpPr>
        <p:spPr>
          <a:xfrm>
            <a:off x="103188" y="4708481"/>
            <a:ext cx="5092700" cy="776287"/>
          </a:xfrm>
        </p:spPr>
        <p:txBody>
          <a:bodyPr/>
          <a:lstStyle/>
          <a:p>
            <a: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1"/>
          </p:cNvGraphicFramePr>
          <p:nvPr/>
        </p:nvGraphicFramePr>
        <p:xfrm>
          <a:off x="103188" y="1039841"/>
          <a:ext cx="5868121" cy="2535238"/>
        </p:xfrm>
        <a:graphic>
          <a:graphicData uri="http://schemas.openxmlformats.org/drawingml/2006/table">
            <a:tbl>
              <a:tblPr/>
              <a:tblGrid>
                <a:gridCol w="118872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1188720">
                  <a:extLst>
                    <a:ext uri="{9D8B030D-6E8A-4147-A177-3AD203B41FA5}">
                      <a16:colId xmlns:a16="http://schemas.microsoft.com/office/drawing/2014/main" val="20003"/>
                    </a:ext>
                  </a:extLst>
                </a:gridCol>
                <a:gridCol w="1188720">
                  <a:extLst>
                    <a:ext uri="{9D8B030D-6E8A-4147-A177-3AD203B41FA5}">
                      <a16:colId xmlns:a16="http://schemas.microsoft.com/office/drawing/2014/main" val="20004"/>
                    </a:ext>
                  </a:extLst>
                </a:gridCol>
              </a:tblGrid>
              <a:tr h="182880">
                <a:tc>
                  <a:txBody>
                    <a:bodyPr/>
                    <a:lstStyle/>
                    <a:p>
                      <a:pPr marL="63500" marR="63500" algn="r">
                        <a:spcBef>
                          <a:spcPts val="200"/>
                        </a:spcBef>
                        <a:spcAft>
                          <a:spcPts val="200"/>
                        </a:spcAft>
                        <a:buNone/>
                      </a:pPr>
                      <a:r>
                        <a:rPr sz="1100" b="1">
                          <a:solidFill>
                            <a:srgbClr val="111111">
                              <a:alpha val="100000"/>
                            </a:srgbClr>
                          </a:solidFill>
                          <a:latin typeface="Arial"/>
                          <a:cs typeface="Arial"/>
                        </a:rPr>
                        <a:t>Name</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000000">
                          <a:alpha val="100000"/>
                        </a:srgbClr>
                      </a:solidFill>
                      <a:prstDash val="solid"/>
                    </a:lnT>
                    <a:lnB w="635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b="1">
                          <a:solidFill>
                            <a:srgbClr val="111111">
                              <a:alpha val="100000"/>
                            </a:srgbClr>
                          </a:solidFill>
                          <a:latin typeface="Arial"/>
                          <a:cs typeface="Arial"/>
                        </a:rPr>
                        <a:t>Cumulative cases</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000000">
                          <a:alpha val="100000"/>
                        </a:srgbClr>
                      </a:solidFill>
                      <a:prstDash val="solid"/>
                    </a:lnT>
                    <a:lnB w="635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b="1">
                          <a:solidFill>
                            <a:srgbClr val="111111">
                              <a:alpha val="100000"/>
                            </a:srgbClr>
                          </a:solidFill>
                          <a:latin typeface="Arial"/>
                          <a:cs typeface="Arial"/>
                        </a:rPr>
                        <a:t>Cumulative rate per 100,000 residents</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000000">
                          <a:alpha val="100000"/>
                        </a:srgbClr>
                      </a:solidFill>
                      <a:prstDash val="solid"/>
                    </a:lnT>
                    <a:lnB w="635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000000">
                          <a:alpha val="100000"/>
                        </a:srgbClr>
                      </a:solidFill>
                      <a:prstDash val="solid"/>
                    </a:lnT>
                    <a:lnB w="635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b="1">
                          <a:solidFill>
                            <a:srgbClr val="111111">
                              <a:alpha val="100000"/>
                            </a:srgbClr>
                          </a:solidFill>
                          <a:latin typeface="Arial"/>
                          <a:cs typeface="Arial"/>
                        </a:rPr>
                        <a:t>Decile of cumulative rate per 100,000</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000000">
                          <a:alpha val="100000"/>
                        </a:srgbClr>
                      </a:solidFill>
                      <a:prstDash val="solid"/>
                    </a:lnT>
                    <a:lnB w="6350" cap="flat" cmpd="sng" algn="ctr">
                      <a:solidFill>
                        <a:srgbClr val="000000">
                          <a:alpha val="100000"/>
                        </a:srgbClr>
                      </a:solidFill>
                      <a:prstDash val="solid"/>
                    </a:lnB>
                  </a:tcPr>
                </a:tc>
                <a:extLst>
                  <a:ext uri="{0D108BD9-81ED-4DB2-BD59-A6C34878D82A}">
                    <a16:rowId xmlns:a16="http://schemas.microsoft.com/office/drawing/2014/main" val="10000"/>
                  </a:ext>
                </a:extLst>
              </a:tr>
              <a:tr h="182880">
                <a:tc>
                  <a:txBody>
                    <a:bodyPr/>
                    <a:lstStyle/>
                    <a:p>
                      <a:pPr marL="63500" marR="63500" algn="l">
                        <a:spcBef>
                          <a:spcPts val="200"/>
                        </a:spcBef>
                        <a:spcAft>
                          <a:spcPts val="200"/>
                        </a:spcAft>
                        <a:buNone/>
                      </a:pPr>
                      <a:r>
                        <a:rPr sz="1100">
                          <a:solidFill>
                            <a:srgbClr val="111111">
                              <a:alpha val="100000"/>
                            </a:srgbClr>
                          </a:solidFill>
                          <a:latin typeface="Calibri"/>
                          <a:cs typeface="Calibri"/>
                        </a:rPr>
                        <a:t>Adur</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000000">
                          <a:alpha val="10000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190</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000000">
                          <a:alpha val="10000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295.5</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000000">
                          <a:alpha val="10000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251st</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000000">
                          <a:alpha val="10000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Decile 8</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000000">
                          <a:alpha val="10000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1"/>
                  </a:ext>
                </a:extLst>
              </a:tr>
              <a:tr h="182880">
                <a:tc>
                  <a:txBody>
                    <a:bodyPr/>
                    <a:lstStyle/>
                    <a:p>
                      <a:pPr marL="63500" marR="63500" algn="l">
                        <a:spcBef>
                          <a:spcPts val="200"/>
                        </a:spcBef>
                        <a:spcAft>
                          <a:spcPts val="200"/>
                        </a:spcAft>
                        <a:buNone/>
                      </a:pPr>
                      <a:r>
                        <a:rPr sz="1100">
                          <a:solidFill>
                            <a:srgbClr val="111111">
                              <a:alpha val="100000"/>
                            </a:srgbClr>
                          </a:solidFill>
                          <a:latin typeface="Calibri"/>
                          <a:cs typeface="Calibri"/>
                        </a:rPr>
                        <a:t>Arun</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330</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205.3</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296th</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10% of authorities
with lowest rate</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2"/>
                  </a:ext>
                </a:extLst>
              </a:tr>
              <a:tr h="182880">
                <a:tc>
                  <a:txBody>
                    <a:bodyPr/>
                    <a:lstStyle/>
                    <a:p>
                      <a:pPr marL="63500" marR="63500" algn="l">
                        <a:spcBef>
                          <a:spcPts val="200"/>
                        </a:spcBef>
                        <a:spcAft>
                          <a:spcPts val="200"/>
                        </a:spcAft>
                        <a:buNone/>
                      </a:pPr>
                      <a:r>
                        <a:rPr sz="1100">
                          <a:solidFill>
                            <a:srgbClr val="111111">
                              <a:alpha val="100000"/>
                            </a:srgbClr>
                          </a:solidFill>
                          <a:latin typeface="Calibri"/>
                          <a:cs typeface="Calibri"/>
                        </a:rPr>
                        <a:t>Chichester</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283</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233.6</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288th</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10% of authorities
with lowest rate</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3"/>
                  </a:ext>
                </a:extLst>
              </a:tr>
              <a:tr h="182880">
                <a:tc>
                  <a:txBody>
                    <a:bodyPr/>
                    <a:lstStyle/>
                    <a:p>
                      <a:pPr marL="63500" marR="63500" algn="l">
                        <a:spcBef>
                          <a:spcPts val="200"/>
                        </a:spcBef>
                        <a:spcAft>
                          <a:spcPts val="200"/>
                        </a:spcAft>
                        <a:buNone/>
                      </a:pPr>
                      <a:r>
                        <a:rPr sz="1100">
                          <a:solidFill>
                            <a:srgbClr val="111111">
                              <a:alpha val="100000"/>
                            </a:srgbClr>
                          </a:solidFill>
                          <a:latin typeface="Calibri"/>
                          <a:cs typeface="Calibri"/>
                        </a:rPr>
                        <a:t>Crawley</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459</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408.3</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159th</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Decile 6</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4"/>
                  </a:ext>
                </a:extLst>
              </a:tr>
              <a:tr h="182880">
                <a:tc>
                  <a:txBody>
                    <a:bodyPr/>
                    <a:lstStyle/>
                    <a:p>
                      <a:pPr marL="63500" marR="63500" algn="l">
                        <a:spcBef>
                          <a:spcPts val="200"/>
                        </a:spcBef>
                        <a:spcAft>
                          <a:spcPts val="200"/>
                        </a:spcAft>
                        <a:buNone/>
                      </a:pPr>
                      <a:r>
                        <a:rPr sz="1100">
                          <a:solidFill>
                            <a:srgbClr val="111111">
                              <a:alpha val="100000"/>
                            </a:srgbClr>
                          </a:solidFill>
                          <a:latin typeface="Calibri"/>
                          <a:cs typeface="Calibri"/>
                        </a:rPr>
                        <a:t>Horsham</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522</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363.0</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200th</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Decile 7</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5"/>
                  </a:ext>
                </a:extLst>
              </a:tr>
              <a:tr h="182880">
                <a:tc>
                  <a:txBody>
                    <a:bodyPr/>
                    <a:lstStyle/>
                    <a:p>
                      <a:pPr marL="63500" marR="63500" algn="l">
                        <a:spcBef>
                          <a:spcPts val="200"/>
                        </a:spcBef>
                        <a:spcAft>
                          <a:spcPts val="200"/>
                        </a:spcAft>
                        <a:buNone/>
                      </a:pPr>
                      <a:r>
                        <a:rPr sz="1100">
                          <a:solidFill>
                            <a:srgbClr val="111111">
                              <a:alpha val="100000"/>
                            </a:srgbClr>
                          </a:solidFill>
                          <a:latin typeface="Calibri"/>
                          <a:cs typeface="Calibri"/>
                        </a:rPr>
                        <a:t>Mid Sussex</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609</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403.3</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160th</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Decile 6</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6"/>
                  </a:ext>
                </a:extLst>
              </a:tr>
              <a:tr h="182880">
                <a:tc>
                  <a:txBody>
                    <a:bodyPr/>
                    <a:lstStyle/>
                    <a:p>
                      <a:pPr marL="63500" marR="63500" algn="l">
                        <a:spcBef>
                          <a:spcPts val="200"/>
                        </a:spcBef>
                        <a:spcAft>
                          <a:spcPts val="200"/>
                        </a:spcAft>
                        <a:buNone/>
                      </a:pPr>
                      <a:r>
                        <a:rPr sz="1100">
                          <a:solidFill>
                            <a:srgbClr val="111111">
                              <a:alpha val="100000"/>
                            </a:srgbClr>
                          </a:solidFill>
                          <a:latin typeface="Calibri"/>
                          <a:cs typeface="Calibri"/>
                        </a:rPr>
                        <a:t>Worthing</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413</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373.5</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189th</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Decile 7</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7"/>
                  </a:ext>
                </a:extLst>
              </a:tr>
              <a:tr h="182880">
                <a:tc>
                  <a:txBody>
                    <a:bodyPr/>
                    <a:lstStyle/>
                    <a:p>
                      <a:pPr marL="63500" marR="63500" algn="l">
                        <a:spcBef>
                          <a:spcPts val="200"/>
                        </a:spcBef>
                        <a:spcAft>
                          <a:spcPts val="200"/>
                        </a:spcAft>
                        <a:buNone/>
                      </a:pPr>
                      <a:r>
                        <a:rPr sz="1100">
                          <a:solidFill>
                            <a:srgbClr val="111111">
                              <a:alpha val="100000"/>
                            </a:srgbClr>
                          </a:solidFill>
                          <a:latin typeface="Calibri"/>
                          <a:cs typeface="Calibri"/>
                        </a:rPr>
                        <a:t>West Sussex</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2,806</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324.8</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8"/>
                  </a:ext>
                </a:extLst>
              </a:tr>
              <a:tr h="182880">
                <a:tc>
                  <a:txBody>
                    <a:bodyPr/>
                    <a:lstStyle/>
                    <a:p>
                      <a:pPr marL="63500" marR="63500" algn="l">
                        <a:spcBef>
                          <a:spcPts val="200"/>
                        </a:spcBef>
                        <a:spcAft>
                          <a:spcPts val="200"/>
                        </a:spcAft>
                        <a:buNone/>
                      </a:pPr>
                      <a:r>
                        <a:rPr sz="1100">
                          <a:solidFill>
                            <a:srgbClr val="111111">
                              <a:alpha val="100000"/>
                            </a:srgbClr>
                          </a:solidFill>
                          <a:latin typeface="Calibri"/>
                          <a:cs typeface="Calibri"/>
                        </a:rPr>
                        <a:t>South East region</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35,593</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387.7</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9"/>
                  </a:ext>
                </a:extLst>
              </a:tr>
              <a:tr h="182880">
                <a:tc>
                  <a:txBody>
                    <a:bodyPr/>
                    <a:lstStyle/>
                    <a:p>
                      <a:pPr marL="63500" marR="63500" algn="l">
                        <a:spcBef>
                          <a:spcPts val="200"/>
                        </a:spcBef>
                        <a:spcAft>
                          <a:spcPts val="200"/>
                        </a:spcAft>
                        <a:buNone/>
                      </a:pPr>
                      <a:r>
                        <a:rPr sz="1100">
                          <a:solidFill>
                            <a:srgbClr val="111111">
                              <a:alpha val="100000"/>
                            </a:srgbClr>
                          </a:solidFill>
                          <a:latin typeface="Calibri"/>
                          <a:cs typeface="Calibri"/>
                        </a:rPr>
                        <a:t>England</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635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263,602</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635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468.3</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635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635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Calibri"/>
                          <a:cs typeface="Calibri"/>
                        </a:rPr>
                        <a:t>-</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6350" cap="flat" cmpd="sng" algn="ctr">
                      <a:solidFill>
                        <a:srgbClr val="000000">
                          <a:alpha val="100000"/>
                        </a:srgbClr>
                      </a:solidFill>
                      <a:prstDash val="soli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0"/>
          <p:cNvPicPr>
            <a:picLocks noGrp="1"/>
          </p:cNvPicPr>
          <p:nvPr>
            <p:ph type="pic" sz="quarter" idx="24"/>
          </p:nvPr>
        </p:nvPicPr>
        <p:blipFill>
          <a:blip r:embed="rId2" cstate="print"/>
          <a:stretch>
            <a:fillRect/>
          </a:stretch>
        </p:blipFill>
        <p:spPr>
          <a:xfrm>
            <a:off x="23190" y="528753"/>
            <a:ext cx="7569200" cy="6272213"/>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t>Pack date: 04 August 2020</a:t>
            </a:r>
          </a:p>
        </p:txBody>
      </p:sp>
      <p:sp>
        <p:nvSpPr>
          <p:cNvPr id="4" name="Text Placeholder 20"/>
          <p:cNvSpPr>
            <a:spLocks noGrp="1"/>
          </p:cNvSpPr>
          <p:nvPr>
            <p:ph type="body" sz="quarter" idx="27"/>
          </p:nvPr>
        </p:nvSpPr>
        <p:spPr>
          <a:xfrm>
            <a:off x="7856538" y="1923272"/>
            <a:ext cx="4022725" cy="3005137"/>
          </a:xfrm>
        </p:spPr>
        <p:txBody>
          <a:bodyPr/>
          <a:lstStyle/>
          <a:p>
            <a: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p:nvSpPr>
          <p:cNvPr id="5" name="Text Placeholder 22"/>
          <p:cNvSpPr>
            <a:spLocks noGrp="1"/>
          </p:cNvSpPr>
          <p:nvPr>
            <p:ph type="body" sz="quarter" idx="28"/>
          </p:nvPr>
        </p:nvSpPr>
        <p:spPr>
          <a:xfrm>
            <a:off x="7856538" y="5972175"/>
            <a:ext cx="2846387" cy="222250"/>
          </a:xfrm>
        </p:spPr>
        <p:txBody>
          <a:bodyPr/>
          <a:lstStyle/>
          <a:p>
            <a:r>
              <a:t>Source: NHS Digital</a:t>
            </a:r>
          </a:p>
        </p:txBody>
      </p:sp>
      <p:sp>
        <p:nvSpPr>
          <p:cNvPr id="6" name="Text Placeholder 19"/>
          <p:cNvSpPr>
            <a:spLocks noGrp="1"/>
          </p:cNvSpPr>
          <p:nvPr>
            <p:ph type="body" sz="quarter" idx="23"/>
          </p:nvPr>
        </p:nvSpPr>
        <p:spPr>
          <a:xfrm>
            <a:off x="10702753" y="6350031"/>
            <a:ext cx="1236663" cy="365125"/>
          </a:xfrm>
        </p:spPr>
        <p:txBody>
          <a:bodyPr/>
          <a:lstStyle/>
          <a:p>
            <a:r>
              <a:t>Slide 13</a:t>
            </a:r>
          </a:p>
        </p:txBody>
      </p:sp>
      <p:sp>
        <p:nvSpPr>
          <p:cNvPr id="7" name="Text Placeholder 13"/>
          <p:cNvSpPr>
            <a:spLocks noGrp="1"/>
          </p:cNvSpPr>
          <p:nvPr>
            <p:ph type="body" sz="quarter" idx="25"/>
          </p:nvPr>
        </p:nvSpPr>
        <p:spPr>
          <a:xfrm>
            <a:off x="7856538" y="684213"/>
            <a:ext cx="4022725" cy="962025"/>
          </a:xfrm>
        </p:spPr>
        <p:txBody>
          <a:bodyPr/>
          <a:lstStyle/>
          <a:p>
            <a:r>
              <a:t>In the last 24 hours there were 97 triages made. This is an increase of 20 triages compared to the previous day (77 triages).</a:t>
            </a:r>
          </a:p>
        </p:txBody>
      </p:sp>
      <p:sp>
        <p:nvSpPr>
          <p:cNvPr id="8" name="Text Placeholder 17"/>
          <p:cNvSpPr>
            <a:spLocks noGrp="1"/>
          </p:cNvSpPr>
          <p:nvPr>
            <p:ph type="body" sz="quarter" idx="26"/>
          </p:nvPr>
        </p:nvSpPr>
        <p:spPr>
          <a:xfrm>
            <a:off x="4426960" y="1315259"/>
            <a:ext cx="2727325" cy="1216025"/>
          </a:xfrm>
        </p:spPr>
        <p:txBody>
          <a:bodyPr/>
          <a:lstStyle/>
          <a:p>
            <a:r>
              <a:t>In the seven days leading to 03 August there were 495 triages to NHS Pathways for COVID-19, this is an average of 71 each day.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644851" y="585081"/>
            <a:ext cx="1236664" cy="700684"/>
          </a:xfrm>
        </p:spPr>
        <p:txBody>
          <a:bodyPr/>
          <a:lstStyle/>
          <a:p>
            <a:r>
              <a:t>Pack date: 04 August 2020</a:t>
            </a:r>
          </a:p>
        </p:txBody>
      </p:sp>
      <p:pic>
        <p:nvPicPr>
          <p:cNvPr id="3" name="Picture Placeholder 7"/>
          <p:cNvPicPr>
            <a:picLocks noGrp="1"/>
          </p:cNvPicPr>
          <p:nvPr>
            <p:ph type="pic" sz="quarter" idx="30"/>
          </p:nvPr>
        </p:nvPicPr>
        <p:blipFill>
          <a:blip r:embed="rId2" cstate="print"/>
          <a:stretch>
            <a:fillRect/>
          </a:stretch>
        </p:blipFill>
        <p:spPr>
          <a:xfrm>
            <a:off x="23190" y="557070"/>
            <a:ext cx="9844379" cy="3113215"/>
          </a:xfrm>
          <a:prstGeom prst="rect">
            <a:avLst/>
          </a:prstGeom>
        </p:spPr>
      </p:pic>
      <p:pic>
        <p:nvPicPr>
          <p:cNvPr id="4" name="Picture Placeholder 3"/>
          <p:cNvPicPr>
            <a:picLocks noGrp="1"/>
          </p:cNvPicPr>
          <p:nvPr>
            <p:ph type="pic" sz="quarter" idx="29"/>
          </p:nvPr>
        </p:nvPicPr>
        <p:blipFill>
          <a:blip r:embed="rId3" cstate="print"/>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644851" y="1540866"/>
            <a:ext cx="1294565" cy="222250"/>
          </a:xfrm>
        </p:spPr>
        <p:txBody>
          <a:bodyPr/>
          <a:lstStyle/>
          <a:p>
            <a: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t>Slide 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644851" y="585081"/>
            <a:ext cx="1236664" cy="700684"/>
          </a:xfrm>
        </p:spPr>
        <p:txBody>
          <a:bodyPr/>
          <a:lstStyle/>
          <a:p>
            <a:r>
              <a:t>Pack date: 04 August 2020</a:t>
            </a:r>
          </a:p>
        </p:txBody>
      </p:sp>
      <p:pic>
        <p:nvPicPr>
          <p:cNvPr id="3" name="Picture Placeholder 7"/>
          <p:cNvPicPr>
            <a:picLocks noGrp="1"/>
          </p:cNvPicPr>
          <p:nvPr>
            <p:ph type="pic" sz="quarter" idx="30"/>
          </p:nvPr>
        </p:nvPicPr>
        <p:blipFill>
          <a:blip r:embed="rId2" cstate="print"/>
          <a:stretch>
            <a:fillRect/>
          </a:stretch>
        </p:blipFill>
        <p:spPr>
          <a:xfrm>
            <a:off x="23190" y="557070"/>
            <a:ext cx="9844379" cy="3113215"/>
          </a:xfrm>
          <a:prstGeom prst="rect">
            <a:avLst/>
          </a:prstGeom>
        </p:spPr>
      </p:pic>
      <p:pic>
        <p:nvPicPr>
          <p:cNvPr id="4" name="Picture Placeholder 3"/>
          <p:cNvPicPr>
            <a:picLocks noGrp="1"/>
          </p:cNvPicPr>
          <p:nvPr>
            <p:ph type="pic" sz="quarter" idx="29"/>
          </p:nvPr>
        </p:nvPicPr>
        <p:blipFill>
          <a:blip r:embed="rId3" cstate="print"/>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644851" y="1540866"/>
            <a:ext cx="1294565" cy="222250"/>
          </a:xfrm>
        </p:spPr>
        <p:txBody>
          <a:bodyPr/>
          <a:lstStyle/>
          <a:p>
            <a: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t>Slide 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644851" y="585081"/>
            <a:ext cx="1236664" cy="700684"/>
          </a:xfrm>
        </p:spPr>
        <p:txBody>
          <a:bodyPr/>
          <a:lstStyle/>
          <a:p>
            <a:r>
              <a:t>Pack date: 04 August 2020</a:t>
            </a:r>
          </a:p>
        </p:txBody>
      </p:sp>
      <p:pic>
        <p:nvPicPr>
          <p:cNvPr id="3" name="Picture Placeholder 7"/>
          <p:cNvPicPr>
            <a:picLocks noGrp="1"/>
          </p:cNvPicPr>
          <p:nvPr>
            <p:ph type="pic" sz="quarter" idx="30"/>
          </p:nvPr>
        </p:nvPicPr>
        <p:blipFill>
          <a:blip r:embed="rId2" cstate="print"/>
          <a:stretch>
            <a:fillRect/>
          </a:stretch>
        </p:blipFill>
        <p:spPr>
          <a:xfrm>
            <a:off x="23190" y="557070"/>
            <a:ext cx="9844379" cy="3113215"/>
          </a:xfrm>
          <a:prstGeom prst="rect">
            <a:avLst/>
          </a:prstGeom>
        </p:spPr>
      </p:pic>
      <p:pic>
        <p:nvPicPr>
          <p:cNvPr id="4" name="Picture Placeholder 3"/>
          <p:cNvPicPr>
            <a:picLocks noGrp="1"/>
          </p:cNvPicPr>
          <p:nvPr>
            <p:ph type="pic" sz="quarter" idx="29"/>
          </p:nvPr>
        </p:nvPicPr>
        <p:blipFill>
          <a:blip r:embed="rId3" cstate="print"/>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644851" y="1540866"/>
            <a:ext cx="1294565" cy="222250"/>
          </a:xfrm>
        </p:spPr>
        <p:txBody>
          <a:bodyPr/>
          <a:lstStyle/>
          <a:p>
            <a: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t>Slide 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644851" y="585081"/>
            <a:ext cx="1236664" cy="700684"/>
          </a:xfrm>
        </p:spPr>
        <p:txBody>
          <a:bodyPr/>
          <a:lstStyle/>
          <a:p>
            <a:r>
              <a:t>Pack date: 04 August 2020</a:t>
            </a:r>
          </a:p>
        </p:txBody>
      </p:sp>
      <p:pic>
        <p:nvPicPr>
          <p:cNvPr id="3" name="Picture Placeholder 7"/>
          <p:cNvPicPr>
            <a:picLocks noGrp="1"/>
          </p:cNvPicPr>
          <p:nvPr>
            <p:ph type="pic" sz="quarter" idx="30"/>
          </p:nvPr>
        </p:nvPicPr>
        <p:blipFill>
          <a:blip r:embed="rId2" cstate="print"/>
          <a:stretch>
            <a:fillRect/>
          </a:stretch>
        </p:blipFill>
        <p:spPr>
          <a:xfrm>
            <a:off x="23190" y="557070"/>
            <a:ext cx="9844379" cy="3113215"/>
          </a:xfrm>
          <a:prstGeom prst="rect">
            <a:avLst/>
          </a:prstGeom>
        </p:spPr>
      </p:pic>
      <p:pic>
        <p:nvPicPr>
          <p:cNvPr id="4" name="Picture Placeholder 3"/>
          <p:cNvPicPr>
            <a:picLocks noGrp="1"/>
          </p:cNvPicPr>
          <p:nvPr>
            <p:ph type="pic" sz="quarter" idx="29"/>
          </p:nvPr>
        </p:nvPicPr>
        <p:blipFill>
          <a:blip r:embed="rId3" cstate="print"/>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644851" y="1540866"/>
            <a:ext cx="1294565" cy="222250"/>
          </a:xfrm>
        </p:spPr>
        <p:txBody>
          <a:bodyPr/>
          <a:lstStyle/>
          <a:p>
            <a: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t>Slide 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644851" y="585081"/>
            <a:ext cx="1236664" cy="700684"/>
          </a:xfrm>
        </p:spPr>
        <p:txBody>
          <a:bodyPr/>
          <a:lstStyle/>
          <a:p>
            <a:r>
              <a:t>Pack date: 04 August 2020</a:t>
            </a:r>
          </a:p>
        </p:txBody>
      </p:sp>
      <p:pic>
        <p:nvPicPr>
          <p:cNvPr id="3" name="Picture Placeholder 7"/>
          <p:cNvPicPr>
            <a:picLocks noGrp="1"/>
          </p:cNvPicPr>
          <p:nvPr>
            <p:ph type="pic" sz="quarter" idx="30"/>
          </p:nvPr>
        </p:nvPicPr>
        <p:blipFill>
          <a:blip r:embed="rId2" cstate="print"/>
          <a:stretch>
            <a:fillRect/>
          </a:stretch>
        </p:blipFill>
        <p:spPr>
          <a:xfrm>
            <a:off x="23190" y="557070"/>
            <a:ext cx="9844379" cy="3113215"/>
          </a:xfrm>
          <a:prstGeom prst="rect">
            <a:avLst/>
          </a:prstGeom>
        </p:spPr>
      </p:pic>
      <p:pic>
        <p:nvPicPr>
          <p:cNvPr id="4" name="Picture Placeholder 3"/>
          <p:cNvPicPr>
            <a:picLocks noGrp="1"/>
          </p:cNvPicPr>
          <p:nvPr>
            <p:ph type="pic" sz="quarter" idx="29"/>
          </p:nvPr>
        </p:nvPicPr>
        <p:blipFill>
          <a:blip r:embed="rId3" cstate="print"/>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644851" y="1540866"/>
            <a:ext cx="1294565" cy="222250"/>
          </a:xfrm>
        </p:spPr>
        <p:txBody>
          <a:bodyPr/>
          <a:lstStyle/>
          <a:p>
            <a: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t>Slide 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644851" y="585081"/>
            <a:ext cx="1236664" cy="700684"/>
          </a:xfrm>
        </p:spPr>
        <p:txBody>
          <a:bodyPr/>
          <a:lstStyle/>
          <a:p>
            <a:r>
              <a:t>Pack date: 04 August 2020</a:t>
            </a:r>
          </a:p>
        </p:txBody>
      </p:sp>
      <p:pic>
        <p:nvPicPr>
          <p:cNvPr id="3" name="Picture Placeholder 7"/>
          <p:cNvPicPr>
            <a:picLocks noGrp="1"/>
          </p:cNvPicPr>
          <p:nvPr>
            <p:ph type="pic" sz="quarter" idx="30"/>
          </p:nvPr>
        </p:nvPicPr>
        <p:blipFill>
          <a:blip r:embed="rId2" cstate="print"/>
          <a:stretch>
            <a:fillRect/>
          </a:stretch>
        </p:blipFill>
        <p:spPr>
          <a:xfrm>
            <a:off x="23190" y="557070"/>
            <a:ext cx="9844379" cy="3113215"/>
          </a:xfrm>
          <a:prstGeom prst="rect">
            <a:avLst/>
          </a:prstGeom>
        </p:spPr>
      </p:pic>
      <p:pic>
        <p:nvPicPr>
          <p:cNvPr id="4" name="Picture Placeholder 3"/>
          <p:cNvPicPr>
            <a:picLocks noGrp="1"/>
          </p:cNvPicPr>
          <p:nvPr>
            <p:ph type="pic" sz="quarter" idx="29"/>
          </p:nvPr>
        </p:nvPicPr>
        <p:blipFill>
          <a:blip r:embed="rId3" cstate="print"/>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644851" y="1540866"/>
            <a:ext cx="1294565" cy="222250"/>
          </a:xfrm>
        </p:spPr>
        <p:txBody>
          <a:bodyPr/>
          <a:lstStyle/>
          <a:p>
            <a: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t>Slide 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t>Pack date: 04 August 2020</a:t>
            </a:r>
          </a:p>
        </p:txBody>
      </p:sp>
      <p:pic>
        <p:nvPicPr>
          <p:cNvPr id="3" name="Picture Placeholder 8"/>
          <p:cNvPicPr>
            <a:picLocks noGrp="1"/>
          </p:cNvPicPr>
          <p:nvPr>
            <p:ph type="pic" sz="quarter" idx="16"/>
          </p:nvPr>
        </p:nvPicPr>
        <p:blipFill>
          <a:blip r:embed="rId2" cstate="print"/>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t>Slide 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644851" y="585081"/>
            <a:ext cx="1236664" cy="700684"/>
          </a:xfrm>
        </p:spPr>
        <p:txBody>
          <a:bodyPr/>
          <a:lstStyle/>
          <a:p>
            <a:r>
              <a:t>Pack date: 04 August 2020</a:t>
            </a:r>
          </a:p>
        </p:txBody>
      </p:sp>
      <p:pic>
        <p:nvPicPr>
          <p:cNvPr id="3" name="Picture Placeholder 7"/>
          <p:cNvPicPr>
            <a:picLocks noGrp="1"/>
          </p:cNvPicPr>
          <p:nvPr>
            <p:ph type="pic" sz="quarter" idx="30"/>
          </p:nvPr>
        </p:nvPicPr>
        <p:blipFill>
          <a:blip r:embed="rId2" cstate="print"/>
          <a:stretch>
            <a:fillRect/>
          </a:stretch>
        </p:blipFill>
        <p:spPr>
          <a:xfrm>
            <a:off x="23190" y="557070"/>
            <a:ext cx="9844379" cy="3113215"/>
          </a:xfrm>
          <a:prstGeom prst="rect">
            <a:avLst/>
          </a:prstGeom>
        </p:spPr>
      </p:pic>
      <p:pic>
        <p:nvPicPr>
          <p:cNvPr id="4" name="Picture Placeholder 3"/>
          <p:cNvPicPr>
            <a:picLocks noGrp="1"/>
          </p:cNvPicPr>
          <p:nvPr>
            <p:ph type="pic" sz="quarter" idx="29"/>
          </p:nvPr>
        </p:nvPicPr>
        <p:blipFill>
          <a:blip r:embed="rId3" cstate="print"/>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644851" y="1540866"/>
            <a:ext cx="1294565" cy="222250"/>
          </a:xfrm>
        </p:spPr>
        <p:txBody>
          <a:bodyPr/>
          <a:lstStyle/>
          <a:p>
            <a: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t>Slide 20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644851" y="585081"/>
            <a:ext cx="1236664" cy="700684"/>
          </a:xfrm>
        </p:spPr>
        <p:txBody>
          <a:bodyPr/>
          <a:lstStyle/>
          <a:p>
            <a:r>
              <a:t>Pack date: 04 August 2020</a:t>
            </a:r>
          </a:p>
        </p:txBody>
      </p:sp>
      <p:pic>
        <p:nvPicPr>
          <p:cNvPr id="3" name="Picture Placeholder 7"/>
          <p:cNvPicPr>
            <a:picLocks noGrp="1"/>
          </p:cNvPicPr>
          <p:nvPr>
            <p:ph type="pic" sz="quarter" idx="30"/>
          </p:nvPr>
        </p:nvPicPr>
        <p:blipFill>
          <a:blip r:embed="rId2" cstate="print"/>
          <a:stretch>
            <a:fillRect/>
          </a:stretch>
        </p:blipFill>
        <p:spPr>
          <a:xfrm>
            <a:off x="23190" y="557070"/>
            <a:ext cx="9844379" cy="3113215"/>
          </a:xfrm>
          <a:prstGeom prst="rect">
            <a:avLst/>
          </a:prstGeom>
        </p:spPr>
      </p:pic>
      <p:pic>
        <p:nvPicPr>
          <p:cNvPr id="4" name="Picture Placeholder 3"/>
          <p:cNvPicPr>
            <a:picLocks noGrp="1"/>
          </p:cNvPicPr>
          <p:nvPr>
            <p:ph type="pic" sz="quarter" idx="29"/>
          </p:nvPr>
        </p:nvPicPr>
        <p:blipFill>
          <a:blip r:embed="rId3" cstate="print"/>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644851" y="1540866"/>
            <a:ext cx="1294565" cy="222250"/>
          </a:xfrm>
        </p:spPr>
        <p:txBody>
          <a:bodyPr/>
          <a:lstStyle/>
          <a:p>
            <a: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t>Slide 21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22</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t>Pack date: 04 August 2020</a:t>
            </a:r>
          </a:p>
        </p:txBody>
      </p:sp>
      <p:pic>
        <p:nvPicPr>
          <p:cNvPr id="3" name="Picture Placeholder 8"/>
          <p:cNvPicPr>
            <a:picLocks noGrp="1"/>
          </p:cNvPicPr>
          <p:nvPr>
            <p:ph type="pic" sz="quarter" idx="16"/>
          </p:nvPr>
        </p:nvPicPr>
        <p:blipFill>
          <a:blip r:embed="rId2" cstate="print"/>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t>Slide 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t>Pack date: 04 August 2020</a:t>
            </a:r>
          </a:p>
        </p:txBody>
      </p:sp>
      <p:pic>
        <p:nvPicPr>
          <p:cNvPr id="3" name="Picture Placeholder 8"/>
          <p:cNvPicPr>
            <a:picLocks noGrp="1"/>
          </p:cNvPicPr>
          <p:nvPr>
            <p:ph type="pic" sz="quarter" idx="16"/>
          </p:nvPr>
        </p:nvPicPr>
        <p:blipFill>
          <a:blip r:embed="rId2" cstate="print"/>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t>Slide 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t>Pack date: 04 August 2020</a:t>
            </a:r>
          </a:p>
        </p:txBody>
      </p:sp>
      <p:pic>
        <p:nvPicPr>
          <p:cNvPr id="3" name="Picture Placeholder 8"/>
          <p:cNvPicPr>
            <a:picLocks noGrp="1"/>
          </p:cNvPicPr>
          <p:nvPr>
            <p:ph type="pic" sz="quarter" idx="16"/>
          </p:nvPr>
        </p:nvPicPr>
        <p:blipFill>
          <a:blip r:embed="rId2" cstate="print"/>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t>Slide 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t>Pack date: 04 August 2020</a:t>
            </a:r>
          </a:p>
        </p:txBody>
      </p:sp>
      <p:pic>
        <p:nvPicPr>
          <p:cNvPr id="3" name="Picture Placeholder 8"/>
          <p:cNvPicPr>
            <a:picLocks noGrp="1"/>
          </p:cNvPicPr>
          <p:nvPr>
            <p:ph type="pic" sz="quarter" idx="16"/>
          </p:nvPr>
        </p:nvPicPr>
        <p:blipFill>
          <a:blip r:embed="rId2" cstate="print"/>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t>Slide 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t>Pack date: 04 August 2020</a:t>
            </a:r>
          </a:p>
        </p:txBody>
      </p:sp>
      <p:pic>
        <p:nvPicPr>
          <p:cNvPr id="3" name="Picture Placeholder 8"/>
          <p:cNvPicPr>
            <a:picLocks noGrp="1"/>
          </p:cNvPicPr>
          <p:nvPr>
            <p:ph type="pic" sz="quarter" idx="16"/>
          </p:nvPr>
        </p:nvPicPr>
        <p:blipFill>
          <a:blip r:embed="rId2" cstate="print"/>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t>Slide 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t>Pack date: 04 August 2020</a:t>
            </a:r>
          </a:p>
        </p:txBody>
      </p:sp>
      <p:pic>
        <p:nvPicPr>
          <p:cNvPr id="3" name="Picture Placeholder 8"/>
          <p:cNvPicPr>
            <a:picLocks noGrp="1"/>
          </p:cNvPicPr>
          <p:nvPr>
            <p:ph type="pic" sz="quarter" idx="16"/>
          </p:nvPr>
        </p:nvPicPr>
        <p:blipFill>
          <a:blip r:embed="rId2" cstate="print"/>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t>Slide 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t>Pack date: 04 August 2020</a:t>
            </a:r>
          </a:p>
        </p:txBody>
      </p:sp>
      <p:pic>
        <p:nvPicPr>
          <p:cNvPr id="3" name="Picture Placeholder 8"/>
          <p:cNvPicPr>
            <a:picLocks noGrp="1"/>
          </p:cNvPicPr>
          <p:nvPr>
            <p:ph type="pic" sz="quarter" idx="16"/>
          </p:nvPr>
        </p:nvPicPr>
        <p:blipFill>
          <a:blip r:embed="rId2" cstate="print"/>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t>Slide 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2.xml><?xml version="1.0" encoding="utf-8"?>
<ds:datastoreItem xmlns:ds="http://schemas.openxmlformats.org/officeDocument/2006/customXml" ds:itemID="{0D2EA956-31E8-4499-9386-688848203D5D}">
  <ds:schemaRefs>
    <ds:schemaRef ds:uri="http://schemas.microsoft.com/sharepoint/v3/contenttype/forms"/>
  </ds:schemaRefs>
</ds:datastoreItem>
</file>

<file path=customXml/itemProps3.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3698</TotalTime>
  <Words>1229</Words>
  <Application>Microsoft Macintosh PowerPoint</Application>
  <PresentationFormat>Widescreen</PresentationFormat>
  <Paragraphs>187</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80</cp:revision>
  <dcterms:created xsi:type="dcterms:W3CDTF">2020-07-05T12:47:38Z</dcterms:created>
  <dcterms:modified xsi:type="dcterms:W3CDTF">2020-08-04T08:53:24Z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