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3" r:id="rId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4 August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52482-26E0-7D43-9232-3A46F6F1DF68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4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9549"/>
            <a:ext cx="400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954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4879B-B4DB-5C4B-AE07-DE89D43C5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791980"/>
            <a:ext cx="1369169" cy="88996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2E940-39E6-894F-B9CB-B6257DCE0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349" y="1944127"/>
            <a:ext cx="6611505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5F4D9A-7F7E-7148-91FD-58527B86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350" y="2603500"/>
            <a:ext cx="11487150" cy="2374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06FFED-C411-A343-9E23-33E64202BE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350" y="5486400"/>
            <a:ext cx="2759941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349" y="5878800"/>
            <a:ext cx="3409950" cy="33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8F210A9-903A-D541-9E91-B2C677DC7C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c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4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0889"/>
            <a:ext cx="624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Daily confirmed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088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2089" y="5695950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E8D53-74F5-2C40-81CC-BCC70FCC8808}"/>
              </a:ext>
            </a:extLst>
          </p:cNvPr>
          <p:cNvSpPr txBox="1"/>
          <p:nvPr userDrawn="1"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7927" y="558684"/>
            <a:ext cx="11263746" cy="5137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2F48795-E039-6C4D-A660-851F8ECFF7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t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4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06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Summary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5528" y="558683"/>
            <a:ext cx="11703888" cy="57060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9F2A4FD-369F-E648-A7E7-504549F50B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34004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3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e_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8691" y="558683"/>
            <a:ext cx="6480725" cy="6170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4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18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Cumulative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E28A-A53D-C948-BD95-2D652E1AC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187" y="593725"/>
            <a:ext cx="5604885" cy="458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95D18AB-147A-FC48-9BA5-A0E98D22616F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103188" y="1039841"/>
            <a:ext cx="5868121" cy="2535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C11DC-098C-5549-8CFB-092A0977A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188" y="4458958"/>
            <a:ext cx="3319462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3514E5-FE36-634D-9E73-F29746CF3D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188" y="4708481"/>
            <a:ext cx="5092700" cy="77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74C634-368F-2B4C-8415-8945BBF567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88" y="5643636"/>
            <a:ext cx="5092700" cy="48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hway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4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559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NHS Pathways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54228A-3DDD-DD4B-9F5D-32F8A9B88E9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3190" y="528753"/>
            <a:ext cx="7569200" cy="6272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2F35A0-C50A-C740-9D49-62CA9A73EB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56538" y="684213"/>
            <a:ext cx="4022725" cy="96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C4783C-F286-0448-B172-3928793C5C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6960" y="1315259"/>
            <a:ext cx="2727325" cy="1216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AD7EC46-38B7-B642-8C36-1DE95FC6CB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56538" y="1923272"/>
            <a:ext cx="4022725" cy="300513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4100A8-1ABE-7D41-A550-F5D15E605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56538" y="5972175"/>
            <a:ext cx="2846387" cy="222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t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4851" y="585081"/>
            <a:ext cx="1236664" cy="700684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 dirty="0"/>
              <a:t>Pack Date</a:t>
            </a:r>
            <a:r>
              <a:rPr lang="en-GB" dirty="0"/>
              <a:t>: </a:t>
            </a:r>
            <a:fld id="{689F9312-E64A-4DE9-B065-134A619B7E4E}" type="datetime4">
              <a:rPr lang="en-GB" smtClean="0"/>
              <a:pPr/>
              <a:t>4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488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Deaths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4100A8-1ABE-7D41-A550-F5D15E605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644851" y="1540866"/>
            <a:ext cx="1294565" cy="222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F28010-27C3-E548-B84F-C525C77E4CB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3190" y="3732541"/>
            <a:ext cx="9844379" cy="31211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22D00D-2306-2E47-86D8-386A9D1C623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190" y="557070"/>
            <a:ext cx="9844379" cy="31132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4 August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s.gov.uk/peoplepopulationandcommunity/birthsdeathsandmarriages/deaths/datasets/numberofdeathsincarehomesnotifiedtothecarequalitycommissionengland" TargetMode="External"/><Relationship Id="rId3" Type="http://schemas.openxmlformats.org/officeDocument/2006/relationships/hyperlink" Target="https://coronavirus-staging.data.gov.uk/" TargetMode="External"/><Relationship Id="rId7" Type="http://schemas.openxmlformats.org/officeDocument/2006/relationships/hyperlink" Target="https://www.ons.gov.uk/peoplepopulationandcommunity/healthandsocialcare/causesofdeath/datasets/deathregistrationsandoccurrencesbylocalauthorityandhealthboard" TargetMode="External"/><Relationship Id="rId2" Type="http://schemas.openxmlformats.org/officeDocument/2006/relationships/hyperlink" Target="https://coronavirus.data.gov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ngland.nhs.uk/statistics/statistical-work-areas/covid-19-daily-deaths/" TargetMode="External"/><Relationship Id="rId5" Type="http://schemas.openxmlformats.org/officeDocument/2006/relationships/hyperlink" Target="https://www.gov.uk/government/statistical-data-sets/covid-19-number-of-outbreaks-in-care-homes-management-information#history" TargetMode="External"/><Relationship Id="rId10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digital.nhs.uk/dashboards/nhs-pathways" TargetMode="External"/><Relationship Id="rId9" Type="http://schemas.openxmlformats.org/officeDocument/2006/relationships/hyperlink" Target="https://www.ons.gov.uk/peoplepopulationandcommunity/birthsdeathsandmarriages/deaths/bulletins/deathsinvolvingcovid19bylocalareasanddeprivation/deathsoccurringbetween1marchand31may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01" y="6490738"/>
            <a:ext cx="1160672" cy="33855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600" smtClean="0">
                <a:solidFill>
                  <a:schemeClr val="tx1"/>
                </a:solidFill>
              </a:rPr>
              <a:pPr algn="ctr"/>
              <a:t>1</a:t>
            </a:fld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1"/>
            <a:ext cx="12192000" cy="538282"/>
            <a:chOff x="0" y="0"/>
            <a:chExt cx="12192000" cy="728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81690"/>
              <a:ext cx="836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Links to data sources available to the public</a:t>
              </a:r>
            </a:p>
            <a:p>
              <a:endParaRPr lang="en-GB" b="1" dirty="0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2BDA89-1044-42BC-BA47-156759BB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251"/>
              </p:ext>
            </p:extLst>
          </p:nvPr>
        </p:nvGraphicFramePr>
        <p:xfrm>
          <a:off x="190499" y="717119"/>
          <a:ext cx="11811001" cy="55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92">
                  <a:extLst>
                    <a:ext uri="{9D8B030D-6E8A-4147-A177-3AD203B41FA5}">
                      <a16:colId xmlns:a16="http://schemas.microsoft.com/office/drawing/2014/main" val="2511101837"/>
                    </a:ext>
                  </a:extLst>
                </a:gridCol>
                <a:gridCol w="6385635">
                  <a:extLst>
                    <a:ext uri="{9D8B030D-6E8A-4147-A177-3AD203B41FA5}">
                      <a16:colId xmlns:a16="http://schemas.microsoft.com/office/drawing/2014/main" val="2432329207"/>
                    </a:ext>
                  </a:extLst>
                </a:gridCol>
                <a:gridCol w="3587074">
                  <a:extLst>
                    <a:ext uri="{9D8B030D-6E8A-4147-A177-3AD203B41FA5}">
                      <a16:colId xmlns:a16="http://schemas.microsoft.com/office/drawing/2014/main" val="2179449213"/>
                    </a:ext>
                  </a:extLst>
                </a:gridCol>
              </a:tblGrid>
              <a:tr h="201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4121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update on cases (shown as number of cases and also a rate per 100,000 residents)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2"/>
                        </a:rPr>
                        <a:t>https://coronavirus.data.gov.uk/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4301"/>
                  </a:ext>
                </a:extLst>
              </a:tr>
              <a:tr h="55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 and 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Using the cases and deaths tabs in the link - data are available at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0194"/>
                  </a:ext>
                </a:extLst>
              </a:tr>
              <a:tr h="69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NHS Pathways (callers to 111,999 and online 111 assessments)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Information on triages of 999 and 111 callers and completed online assessments which have received a potential coronavirus (COVID-19) final disposition (number and rate per 100,000 population).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4"/>
                        </a:rPr>
                        <a:t>https://digital.nhs.uk/dashboards/nhs-pathways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2428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COVID-19: outbreaks in care homes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number and percentage of care homes reporting a suspected or confirmed outbreak of COVID-19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5"/>
                        </a:rPr>
                        <a:t>Care home outbreaks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385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Hospital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b="0" i="0" dirty="0"/>
                        <a:t>Regional</a:t>
                      </a:r>
                      <a:r>
                        <a:rPr lang="en-GB" sz="1400" b="1" i="0" dirty="0"/>
                        <a:t> </a:t>
                      </a:r>
                      <a:r>
                        <a:rPr lang="en-GB" sz="1400" b="0" dirty="0"/>
                        <a:t>data </a:t>
                      </a:r>
                      <a:r>
                        <a:rPr lang="en-GB" sz="1400" dirty="0"/>
                        <a:t>are in the public domain – click on the healthcare tab for information on admissions, patients in hospital and patients on ventilation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8648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Hospitals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data on deaths in specific NHS Trusts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6"/>
                        </a:rPr>
                        <a:t>https://www.england.nhs.uk/statistics/statistical-work-areas/covid-19-daily-deaths/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57056"/>
                  </a:ext>
                </a:extLst>
              </a:tr>
              <a:tr h="377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data are published by the Office for National Statistics (on Tuesdays).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7"/>
                        </a:rPr>
                        <a:t>Weekly death data from ONS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63019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care homes notified to CQC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Deaths relating to care home residents, provides some additional detail not available on ONS weekly release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8"/>
                        </a:rPr>
                        <a:t>Link to CQC Notification Data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5510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– additional 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The Office for National Statistics have released additional analysis – including analysis below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9"/>
                        </a:rPr>
                        <a:t>Deaths at a sub local authority level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7478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Google Community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Community mobility at a local authority level and compare activity (in terms of visits to type of places) with baseline period (3 Jan – 6 Feb 2020).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10"/>
                        </a:rPr>
                        <a:t>https://www.google.com/covid19/mobility/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5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9E709-CF01-43DE-9A3E-74E9AC1E739F}"/>
              </a:ext>
            </a:extLst>
          </p:cNvPr>
          <p:cNvSpPr txBox="1"/>
          <p:nvPr/>
        </p:nvSpPr>
        <p:spPr>
          <a:xfrm>
            <a:off x="8300721" y="57020"/>
            <a:ext cx="3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A1F2-F428-40FC-ADBB-35BB294A0E00}"/>
              </a:ext>
            </a:extLst>
          </p:cNvPr>
          <p:cNvSpPr txBox="1"/>
          <p:nvPr/>
        </p:nvSpPr>
        <p:spPr>
          <a:xfrm>
            <a:off x="178627" y="6386226"/>
            <a:ext cx="635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 can (and frequently do!) change, access as at time of pack date.</a:t>
            </a:r>
          </a:p>
        </p:txBody>
      </p:sp>
    </p:spTree>
    <p:extLst>
      <p:ext uri="{BB962C8B-B14F-4D97-AF65-F5344CB8AC3E}">
        <p14:creationId xmlns:p14="http://schemas.microsoft.com/office/powerpoint/2010/main" val="341786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364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80</cp:revision>
  <dcterms:created xsi:type="dcterms:W3CDTF">2020-07-05T12:47:38Z</dcterms:created>
  <dcterms:modified xsi:type="dcterms:W3CDTF">2020-08-04T08:53:31Z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