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Default Extension="gif" ContentType="image/gif"/>
  <Default Extension="png" ContentType="image/png"/>
  <Default Extension="svg" ContentType="image/svg+xml"/>
  <Default Extension="bmp" ContentType="image/bmp"/>
  <Default Extension="emf" ContentType="image/x-emf"/>
  <Default Extension="wmf" ContentType="image/x-wmf"/>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Types>
</file>

<file path=_rels/.rels><?xml version="1.0" encoding="UTF-8" standalone="yes"?>

<Relationships  xmlns="http://schemas.openxmlformats.org/package/2006/relationships">
<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5" Type="http://schemas.openxmlformats.org/officeDocument/2006/relationships/custom-properties" Target="docProps/custom.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305" r:id="rId34"/>
    <p:sldId id="283" r:id="rId5"/>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queline Clay" initials="JC" lastIdx="1" clrIdx="0">
    <p:extLst>
      <p:ext uri="{19B8F6BF-5375-455C-9EA6-DF929625EA0E}">
        <p15:presenceInfo xmlns:p15="http://schemas.microsoft.com/office/powerpoint/2012/main" userId="S::jacqueline.clay@westsussex.gov.uk::5e23846f-1cbc-4b8d-9384-b065960731d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2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72" autoAdjust="0"/>
    <p:restoredTop sz="94660"/>
  </p:normalViewPr>
  <p:slideViewPr>
    <p:cSldViewPr snapToGrid="0">
      <p:cViewPr varScale="1">
        <p:scale>
          <a:sx n="91" d="100"/>
          <a:sy n="91" d="100"/>
        </p:scale>
        <p:origin x="1640" y="192"/>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
<Relationship Id="rId8" Type="http://schemas.openxmlformats.org/officeDocument/2006/relationships/commentAuthors" Target="commentAuthors.xml"/>
<Relationship Id="rId3" Type="http://schemas.openxmlformats.org/officeDocument/2006/relationships/customXml" Target="../customXml/item3.xml"/>
<Relationship Id="rId7" Type="http://schemas.openxmlformats.org/officeDocument/2006/relationships/handoutMaster" Target="handoutMasters/handoutMaster1.xml"/>
<Relationship Id="rId12" Type="http://schemas.openxmlformats.org/officeDocument/2006/relationships/tableStyles" Target="tableStyles.xml"/>
<Relationship Id="rId2" Type="http://schemas.openxmlformats.org/officeDocument/2006/relationships/customXml" Target="../customXml/item2.xml"/>
<Relationship Id="rId1" Type="http://schemas.openxmlformats.org/officeDocument/2006/relationships/customXml" Target="../customXml/item1.xml"/>
<Relationship Id="rId6" Type="http://schemas.openxmlformats.org/officeDocument/2006/relationships/notesMaster" Target="notesMasters/notesMaster1.xml"/>
<Relationship Id="rId11" Type="http://schemas.openxmlformats.org/officeDocument/2006/relationships/theme" Target="theme/theme1.xml"/>
<Relationship Id="rId5" Type="http://schemas.openxmlformats.org/officeDocument/2006/relationships/slide" Target="slides/slide1.xml"/>
<Relationship Id="rId10" Type="http://schemas.openxmlformats.org/officeDocument/2006/relationships/viewProps" Target="viewProps.xml"/>
<Relationship Id="rId4" Type="http://schemas.openxmlformats.org/officeDocument/2006/relationships/slideMaster" Target="slideMasters/slideMaster1.xml"/>
<Relationship Id="rId9" Type="http://schemas.openxmlformats.org/officeDocument/2006/relationships/presProps" Target="presProps.xml"/>
<Relationship Id="rId13" Type="http://schemas.openxmlformats.org/officeDocument/2006/relationships/slide" Target="slides/slide2.xml"/>
<Relationship Id="rId14" Type="http://schemas.openxmlformats.org/officeDocument/2006/relationships/slide" Target="slides/slide3.xml"/>
<Relationship Id="rId15" Type="http://schemas.openxmlformats.org/officeDocument/2006/relationships/slide" Target="slides/slide4.xml"/>
<Relationship Id="rId16" Type="http://schemas.openxmlformats.org/officeDocument/2006/relationships/slide" Target="slides/slide5.xml"/>
<Relationship Id="rId17" Type="http://schemas.openxmlformats.org/officeDocument/2006/relationships/slide" Target="slides/slide6.xml"/>
<Relationship Id="rId18" Type="http://schemas.openxmlformats.org/officeDocument/2006/relationships/slide" Target="slides/slide7.xml"/>
<Relationship Id="rId19" Type="http://schemas.openxmlformats.org/officeDocument/2006/relationships/slide" Target="slides/slide8.xml"/>
<Relationship Id="rId20" Type="http://schemas.openxmlformats.org/officeDocument/2006/relationships/slide" Target="slides/slide9.xml"/>
<Relationship Id="rId21" Type="http://schemas.openxmlformats.org/officeDocument/2006/relationships/slide" Target="slides/slide10.xml"/>
<Relationship Id="rId22" Type="http://schemas.openxmlformats.org/officeDocument/2006/relationships/slide" Target="slides/slide11.xml"/>
<Relationship Id="rId23" Type="http://schemas.openxmlformats.org/officeDocument/2006/relationships/slide" Target="slides/slide12.xml"/>
<Relationship Id="rId24" Type="http://schemas.openxmlformats.org/officeDocument/2006/relationships/slide" Target="slides/slide13.xml"/>
<Relationship Id="rId25" Type="http://schemas.openxmlformats.org/officeDocument/2006/relationships/slide" Target="slides/slide14.xml"/>
<Relationship Id="rId26" Type="http://schemas.openxmlformats.org/officeDocument/2006/relationships/slide" Target="slides/slide15.xml"/>
<Relationship Id="rId27" Type="http://schemas.openxmlformats.org/officeDocument/2006/relationships/slide" Target="slides/slide16.xml"/>
<Relationship Id="rId28" Type="http://schemas.openxmlformats.org/officeDocument/2006/relationships/slide" Target="slides/slide17.xml"/>
<Relationship Id="rId29" Type="http://schemas.openxmlformats.org/officeDocument/2006/relationships/slide" Target="slides/slide18.xml"/>
<Relationship Id="rId30" Type="http://schemas.openxmlformats.org/officeDocument/2006/relationships/slide" Target="slides/slide19.xml"/>
<Relationship Id="rId31" Type="http://schemas.openxmlformats.org/officeDocument/2006/relationships/slide" Target="slides/slide20.xml"/>
<Relationship Id="rId32" Type="http://schemas.openxmlformats.org/officeDocument/2006/relationships/slide" Target="slides/slide21.xml"/>
<Relationship Id="rId33" Type="http://schemas.openxmlformats.org/officeDocument/2006/relationships/slide" Target="slides/slide22.xml"/>
<Relationship Id="rId34" Type="http://schemas.openxmlformats.org/officeDocument/2006/relationships/slide" Target="slides/slide23.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2B30CE-492A-492B-8120-2DBED453C83B}"/>
              </a:ext>
            </a:extLst>
          </p:cNvPr>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a:extLst>
              <a:ext uri="{FF2B5EF4-FFF2-40B4-BE49-F238E27FC236}">
                <a16:creationId xmlns:a16="http://schemas.microsoft.com/office/drawing/2014/main" id="{7112E9B5-E443-4EC1-A579-023319C265ED}"/>
              </a:ext>
            </a:extLst>
          </p:cNvPr>
          <p:cNvSpPr>
            <a:spLocks noGrp="1"/>
          </p:cNvSpPr>
          <p:nvPr>
            <p:ph type="dt" sz="quarter" idx="1"/>
          </p:nvPr>
        </p:nvSpPr>
        <p:spPr>
          <a:xfrm>
            <a:off x="4021294" y="0"/>
            <a:ext cx="3076363" cy="513508"/>
          </a:xfrm>
          <a:prstGeom prst="rect">
            <a:avLst/>
          </a:prstGeom>
        </p:spPr>
        <p:txBody>
          <a:bodyPr vert="horz" lIns="99048" tIns="49524" rIns="99048" bIns="49524" rtlCol="0"/>
          <a:lstStyle>
            <a:lvl1pPr algn="r">
              <a:defRPr sz="1300"/>
            </a:lvl1pPr>
          </a:lstStyle>
          <a:p>
            <a:fld id="{4F4BE593-4F5C-4247-8B72-DF5304408724}" type="datetimeFigureOut">
              <a:rPr lang="en-GB" smtClean="0"/>
              <a:t>02/09/2020</a:t>
            </a:fld>
            <a:endParaRPr lang="en-GB"/>
          </a:p>
        </p:txBody>
      </p:sp>
      <p:sp>
        <p:nvSpPr>
          <p:cNvPr id="4" name="Footer Placeholder 3">
            <a:extLst>
              <a:ext uri="{FF2B5EF4-FFF2-40B4-BE49-F238E27FC236}">
                <a16:creationId xmlns:a16="http://schemas.microsoft.com/office/drawing/2014/main" id="{DE9405C7-0194-4C57-B9A4-06EA182D1B2F}"/>
              </a:ext>
            </a:extLst>
          </p:cNvPr>
          <p:cNvSpPr>
            <a:spLocks noGrp="1"/>
          </p:cNvSpPr>
          <p:nvPr>
            <p:ph type="ftr" sz="quarter" idx="2"/>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5" name="Slide Number Placeholder 4">
            <a:extLst>
              <a:ext uri="{FF2B5EF4-FFF2-40B4-BE49-F238E27FC236}">
                <a16:creationId xmlns:a16="http://schemas.microsoft.com/office/drawing/2014/main" id="{B8AB4DD4-3AE4-4970-BC5B-700CBCFE3933}"/>
              </a:ext>
            </a:extLst>
          </p:cNvPr>
          <p:cNvSpPr>
            <a:spLocks noGrp="1"/>
          </p:cNvSpPr>
          <p:nvPr>
            <p:ph type="sldNum" sz="quarter" idx="3"/>
          </p:nvPr>
        </p:nvSpPr>
        <p:spPr>
          <a:xfrm>
            <a:off x="4021294" y="9721107"/>
            <a:ext cx="3076363" cy="513507"/>
          </a:xfrm>
          <a:prstGeom prst="rect">
            <a:avLst/>
          </a:prstGeom>
        </p:spPr>
        <p:txBody>
          <a:bodyPr vert="horz" lIns="99048" tIns="49524" rIns="99048" bIns="49524" rtlCol="0" anchor="b"/>
          <a:lstStyle>
            <a:lvl1pPr algn="r">
              <a:defRPr sz="1300"/>
            </a:lvl1pPr>
          </a:lstStyle>
          <a:p>
            <a:fld id="{434314CE-8C26-4239-9737-C2E5332DB863}" type="slidenum">
              <a:rPr lang="en-GB" smtClean="0"/>
              <a:t>‹#›</a:t>
            </a:fld>
            <a:endParaRPr lang="en-GB"/>
          </a:p>
        </p:txBody>
      </p:sp>
    </p:spTree>
    <p:extLst>
      <p:ext uri="{BB962C8B-B14F-4D97-AF65-F5344CB8AC3E}">
        <p14:creationId xmlns:p14="http://schemas.microsoft.com/office/powerpoint/2010/main" val="1555671556"/>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69F2F94F-1C29-4372-94B6-79A45F0E2BD2}" type="datetimeFigureOut">
              <a:rPr lang="en-GB" smtClean="0"/>
              <a:t>02/09/2020</a:t>
            </a:fld>
            <a:endParaRPr lang="en-GB"/>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en-GB"/>
          </a:p>
        </p:txBody>
      </p:sp>
      <p:sp>
        <p:nvSpPr>
          <p:cNvPr id="5" name="Notes Placeholder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715918E2-8CAC-4628-9DD0-FD3F5D9EFC90}" type="slidenum">
              <a:rPr lang="en-GB" smtClean="0"/>
              <a:t>‹#›</a:t>
            </a:fld>
            <a:endParaRPr lang="en-GB"/>
          </a:p>
        </p:txBody>
      </p:sp>
    </p:spTree>
    <p:extLst>
      <p:ext uri="{BB962C8B-B14F-4D97-AF65-F5344CB8AC3E}">
        <p14:creationId xmlns:p14="http://schemas.microsoft.com/office/powerpoint/2010/main" val="35591044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1A11B-C743-48B3-B8E0-E19F16843D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352DFF7-8703-4B3A-AD2E-D4FD02631E0B}"/>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9C67A90-8BCB-4243-860A-0722014DED65}"/>
              </a:ext>
            </a:extLst>
          </p:cNvPr>
          <p:cNvSpPr>
            <a:spLocks noGrp="1"/>
          </p:cNvSpPr>
          <p:nvPr>
            <p:ph type="dt" sz="half" idx="10"/>
          </p:nvPr>
        </p:nvSpPr>
        <p:spPr/>
        <p:txBody>
          <a:bodyPr/>
          <a:lstStyle/>
          <a:p>
            <a:fld id="{26C29144-6561-4B8B-B9F1-36ECB9B30B11}" type="datetime4">
              <a:rPr lang="en-GB" smtClean="0"/>
              <a:t>2 September 2020</a:t>
            </a:fld>
            <a:endParaRPr lang="en-GB"/>
          </a:p>
        </p:txBody>
      </p:sp>
      <p:sp>
        <p:nvSpPr>
          <p:cNvPr id="5" name="Footer Placeholder 4">
            <a:extLst>
              <a:ext uri="{FF2B5EF4-FFF2-40B4-BE49-F238E27FC236}">
                <a16:creationId xmlns:a16="http://schemas.microsoft.com/office/drawing/2014/main" id="{AD11760F-1E5E-4257-8936-5710F29148D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281C9269-55AA-4964-BD17-AE4989A80400}"/>
              </a:ext>
            </a:extLst>
          </p:cNvPr>
          <p:cNvSpPr>
            <a:spLocks noGrp="1"/>
          </p:cNvSpPr>
          <p:nvPr>
            <p:ph type="sldNum" sz="quarter" idx="12"/>
          </p:nvPr>
        </p:nvSpPr>
        <p:spPr/>
        <p:txBody>
          <a:bodyPr/>
          <a:lstStyle/>
          <a:p>
            <a:fld id="{197E031E-CC7C-4FFD-B59E-418DD80E7695}" type="slidenum">
              <a:rPr lang="en-GB" smtClean="0"/>
              <a:t>‹#›</a:t>
            </a:fld>
            <a:endParaRPr lang="en-GB"/>
          </a:p>
        </p:txBody>
      </p:sp>
    </p:spTree>
    <p:extLst>
      <p:ext uri="{BB962C8B-B14F-4D97-AF65-F5344CB8AC3E}">
        <p14:creationId xmlns:p14="http://schemas.microsoft.com/office/powerpoint/2010/main" val="5056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_pag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52482-26E0-7D43-9232-3A46F6F1DF68}"/>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9549"/>
            <a:ext cx="4000198" cy="369332"/>
          </a:xfrm>
          <a:prstGeom prst="rect">
            <a:avLst/>
          </a:prstGeom>
          <a:noFill/>
        </p:spPr>
        <p:txBody>
          <a:bodyPr wrap="none" rtlCol="0">
            <a:spAutoFit/>
          </a:bodyPr>
          <a:lstStyle/>
          <a:p>
            <a:r>
              <a:rPr lang="en-US" dirty="0"/>
              <a:t>West Sussex Local Outbreak Control Plan</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954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pic>
        <p:nvPicPr>
          <p:cNvPr id="7" name="Picture 6" descr="A picture containing drawing&#10;&#10;Description automatically generated">
            <a:extLst>
              <a:ext uri="{FF2B5EF4-FFF2-40B4-BE49-F238E27FC236}">
                <a16:creationId xmlns:a16="http://schemas.microsoft.com/office/drawing/2014/main" id="{4F24879B-B4DB-5C4B-AE07-DE89D43C57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2355" y="791980"/>
            <a:ext cx="1369169" cy="889960"/>
          </a:xfrm>
          <a:prstGeom prst="rect">
            <a:avLst/>
          </a:prstGeom>
        </p:spPr>
      </p:pic>
      <p:sp>
        <p:nvSpPr>
          <p:cNvPr id="10" name="Text Placeholder 9">
            <a:extLst>
              <a:ext uri="{FF2B5EF4-FFF2-40B4-BE49-F238E27FC236}">
                <a16:creationId xmlns:a16="http://schemas.microsoft.com/office/drawing/2014/main" id="{2F52E940-39E6-894F-B9CB-B6257DCE07C4}"/>
              </a:ext>
            </a:extLst>
          </p:cNvPr>
          <p:cNvSpPr>
            <a:spLocks noGrp="1"/>
          </p:cNvSpPr>
          <p:nvPr>
            <p:ph type="body" sz="quarter" idx="12"/>
          </p:nvPr>
        </p:nvSpPr>
        <p:spPr>
          <a:xfrm>
            <a:off x="260349" y="1944127"/>
            <a:ext cx="6611505" cy="454025"/>
          </a:xfrm>
          <a:prstGeom prst="rect">
            <a:avLst/>
          </a:prstGeom>
        </p:spPr>
        <p:txBody>
          <a:bodyPr/>
          <a:lstStyle>
            <a:lvl1pPr marL="0" indent="0">
              <a:buNone/>
              <a:defRPr sz="2400" b="1">
                <a:solidFill>
                  <a:schemeClr val="accent5">
                    <a:lumMod val="75000"/>
                  </a:schemeClr>
                </a:solidFill>
              </a:defRPr>
            </a:lvl1pPr>
          </a:lstStyle>
          <a:p>
            <a:pPr lvl="0"/>
            <a:endParaRPr lang="en-US" dirty="0"/>
          </a:p>
        </p:txBody>
      </p:sp>
      <p:sp>
        <p:nvSpPr>
          <p:cNvPr id="12" name="Text Placeholder 11">
            <a:extLst>
              <a:ext uri="{FF2B5EF4-FFF2-40B4-BE49-F238E27FC236}">
                <a16:creationId xmlns:a16="http://schemas.microsoft.com/office/drawing/2014/main" id="{755F4D9A-7F7E-7148-91FD-58527B86A4EF}"/>
              </a:ext>
            </a:extLst>
          </p:cNvPr>
          <p:cNvSpPr>
            <a:spLocks noGrp="1"/>
          </p:cNvSpPr>
          <p:nvPr>
            <p:ph type="body" sz="quarter" idx="13"/>
          </p:nvPr>
        </p:nvSpPr>
        <p:spPr>
          <a:xfrm>
            <a:off x="260350" y="2603500"/>
            <a:ext cx="11487150" cy="2374900"/>
          </a:xfrm>
          <a:prstGeom prst="rect">
            <a:avLst/>
          </a:prstGeom>
        </p:spPr>
        <p:txBody>
          <a:bodyPr/>
          <a:lstStyle>
            <a:lvl1pPr marL="0" indent="0">
              <a:lnSpc>
                <a:spcPct val="100000"/>
              </a:lnSpc>
              <a:spcAft>
                <a:spcPts val="600"/>
              </a:spcAft>
              <a:buNone/>
              <a:defRPr sz="2000"/>
            </a:lvl1pPr>
          </a:lstStyle>
          <a:p>
            <a:pPr lvl="0"/>
            <a:endParaRPr lang="en-US" dirty="0"/>
          </a:p>
        </p:txBody>
      </p:sp>
      <p:sp>
        <p:nvSpPr>
          <p:cNvPr id="14" name="Text Placeholder 13">
            <a:extLst>
              <a:ext uri="{FF2B5EF4-FFF2-40B4-BE49-F238E27FC236}">
                <a16:creationId xmlns:a16="http://schemas.microsoft.com/office/drawing/2014/main" id="{5F06FFED-C411-A343-9E23-33E64202BE9D}"/>
              </a:ext>
            </a:extLst>
          </p:cNvPr>
          <p:cNvSpPr>
            <a:spLocks noGrp="1"/>
          </p:cNvSpPr>
          <p:nvPr>
            <p:ph type="body" sz="quarter" idx="14"/>
          </p:nvPr>
        </p:nvSpPr>
        <p:spPr>
          <a:xfrm>
            <a:off x="260350" y="5486400"/>
            <a:ext cx="2759941" cy="419100"/>
          </a:xfrm>
          <a:prstGeom prst="rect">
            <a:avLst/>
          </a:prstGeom>
        </p:spPr>
        <p:txBody>
          <a:bodyPr/>
          <a:lstStyle>
            <a:lvl1pPr marL="0" indent="0">
              <a:buNone/>
              <a:defRPr sz="2000" b="1"/>
            </a:lvl1pPr>
          </a:lstStyle>
          <a:p>
            <a:pPr lvl="0"/>
            <a:endParaRPr lang="en-US" dirty="0"/>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260349" y="5878800"/>
            <a:ext cx="3409950" cy="336550"/>
          </a:xfrm>
          <a:prstGeom prst="rect">
            <a:avLst/>
          </a:prstGeom>
        </p:spPr>
        <p:txBody>
          <a:bodyPr/>
          <a:lstStyle>
            <a:lvl1pPr marL="0" indent="0">
              <a:buNone/>
              <a:defRPr sz="1800"/>
            </a:lvl1pPr>
          </a:lstStyle>
          <a:p>
            <a:pPr lvl="0"/>
            <a:endParaRPr lang="en-US" dirty="0"/>
          </a:p>
        </p:txBody>
      </p:sp>
      <p:sp>
        <p:nvSpPr>
          <p:cNvPr id="15" name="Text Placeholder 12">
            <a:extLst>
              <a:ext uri="{FF2B5EF4-FFF2-40B4-BE49-F238E27FC236}">
                <a16:creationId xmlns:a16="http://schemas.microsoft.com/office/drawing/2014/main" id="{F8F210A9-903A-D541-9E91-B2C677DC7C6D}"/>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280090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ily_case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0889"/>
            <a:ext cx="6240683" cy="369332"/>
          </a:xfrm>
          <a:prstGeom prst="rect">
            <a:avLst/>
          </a:prstGeom>
          <a:noFill/>
        </p:spPr>
        <p:txBody>
          <a:bodyPr wrap="none" rtlCol="0">
            <a:spAutoFit/>
          </a:bodyPr>
          <a:lstStyle/>
          <a:p>
            <a:r>
              <a:rPr lang="en-US" dirty="0"/>
              <a:t>West Sussex Local Outbreak Control Plan – </a:t>
            </a:r>
            <a:r>
              <a:rPr lang="en-US" b="1" dirty="0"/>
              <a:t>Daily confirmed cases</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088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7732089" y="5695950"/>
            <a:ext cx="3919583" cy="365124"/>
          </a:xfrm>
          <a:prstGeom prst="rect">
            <a:avLst/>
          </a:prstGeom>
        </p:spPr>
        <p:txBody>
          <a:bodyPr/>
          <a:lstStyle>
            <a:lvl1pPr marL="0" indent="0">
              <a:buNone/>
              <a:defRPr sz="1200"/>
            </a:lvl1pPr>
          </a:lstStyle>
          <a:p>
            <a:pPr lvl="0"/>
            <a:endParaRPr lang="en-US" dirty="0"/>
          </a:p>
        </p:txBody>
      </p:sp>
      <p:sp>
        <p:nvSpPr>
          <p:cNvPr id="13" name="TextBox 12">
            <a:extLst>
              <a:ext uri="{FF2B5EF4-FFF2-40B4-BE49-F238E27FC236}">
                <a16:creationId xmlns:a16="http://schemas.microsoft.com/office/drawing/2014/main" id="{FD0E8D53-74F5-2C40-81CC-BCC70FCC8808}"/>
              </a:ext>
            </a:extLst>
          </p:cNvPr>
          <p:cNvSpPr txBox="1"/>
          <p:nvPr userDrawn="1"/>
        </p:nvSpPr>
        <p:spPr>
          <a:xfrm>
            <a:off x="224874" y="5866092"/>
            <a:ext cx="5458474" cy="830997"/>
          </a:xfrm>
          <a:prstGeom prst="rect">
            <a:avLst/>
          </a:prstGeom>
          <a:solidFill>
            <a:schemeClr val="bg2"/>
          </a:solidFill>
        </p:spPr>
        <p:txBody>
          <a:bodyPr wrap="square" rtlCol="0">
            <a:spAutoFit/>
          </a:bodyPr>
          <a:lstStyle/>
          <a:p>
            <a:r>
              <a:rPr lang="en-GB" sz="1200" b="1" dirty="0"/>
              <a:t>Pillar 1 </a:t>
            </a:r>
            <a:r>
              <a:rPr lang="en-GB" sz="1200" dirty="0"/>
              <a:t>includes NHS testing, such as tests of people being admitted to hospital or being discharged to a health/care home setting, pre-operative testing etc.</a:t>
            </a:r>
          </a:p>
          <a:p>
            <a:r>
              <a:rPr lang="en-GB" sz="1200" b="1" dirty="0"/>
              <a:t>Pillar 2 </a:t>
            </a:r>
            <a:r>
              <a:rPr lang="en-GB" sz="1200" dirty="0"/>
              <a:t>is wider community testing</a:t>
            </a:r>
          </a:p>
          <a:p>
            <a:r>
              <a:rPr lang="en-GB" sz="1200" dirty="0"/>
              <a:t>The most recent cases may not be complete due to a time lag in reporting</a:t>
            </a:r>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387927" y="558684"/>
            <a:ext cx="11263746" cy="5137266"/>
          </a:xfrm>
          <a:prstGeom prst="rect">
            <a:avLst/>
          </a:prstGeom>
        </p:spPr>
        <p:txBody>
          <a:bodyPr/>
          <a:lstStyle/>
          <a:p>
            <a:endParaRPr lang="en-US"/>
          </a:p>
        </p:txBody>
      </p:sp>
      <p:sp>
        <p:nvSpPr>
          <p:cNvPr id="11" name="Text Placeholder 12">
            <a:extLst>
              <a:ext uri="{FF2B5EF4-FFF2-40B4-BE49-F238E27FC236}">
                <a16:creationId xmlns:a16="http://schemas.microsoft.com/office/drawing/2014/main" id="{82F48795-E039-6C4D-A660-851F8ECFF754}"/>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760846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tmap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064982" cy="369332"/>
          </a:xfrm>
          <a:prstGeom prst="rect">
            <a:avLst/>
          </a:prstGeom>
          <a:noFill/>
        </p:spPr>
        <p:txBody>
          <a:bodyPr wrap="none" rtlCol="0">
            <a:spAutoFit/>
          </a:bodyPr>
          <a:lstStyle/>
          <a:p>
            <a:r>
              <a:rPr lang="en-US" dirty="0"/>
              <a:t>West Sussex Local Outbreak Control Plan – </a:t>
            </a:r>
            <a:r>
              <a:rPr lang="en-US" b="1" dirty="0"/>
              <a:t>Summary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235528" y="558683"/>
            <a:ext cx="11703888" cy="5706078"/>
          </a:xfrm>
          <a:prstGeom prst="rect">
            <a:avLst/>
          </a:prstGeom>
        </p:spPr>
        <p:txBody>
          <a:bodyPr/>
          <a:lstStyle/>
          <a:p>
            <a:endParaRPr lang="en-US"/>
          </a:p>
        </p:txBody>
      </p:sp>
      <p:sp>
        <p:nvSpPr>
          <p:cNvPr id="12" name="Text Placeholder 12">
            <a:extLst>
              <a:ext uri="{FF2B5EF4-FFF2-40B4-BE49-F238E27FC236}">
                <a16:creationId xmlns:a16="http://schemas.microsoft.com/office/drawing/2014/main" id="{E9F2A4FD-369F-E648-A7E7-504549F50B29}"/>
              </a:ext>
            </a:extLst>
          </p:cNvPr>
          <p:cNvSpPr>
            <a:spLocks noGrp="1"/>
          </p:cNvSpPr>
          <p:nvPr>
            <p:ph type="body" sz="quarter" idx="17"/>
          </p:nvPr>
        </p:nvSpPr>
        <p:spPr>
          <a:xfrm>
            <a:off x="10702754" y="634004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2777235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ate_map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180655" cy="369332"/>
          </a:xfrm>
          <a:prstGeom prst="rect">
            <a:avLst/>
          </a:prstGeom>
          <a:noFill/>
        </p:spPr>
        <p:txBody>
          <a:bodyPr wrap="none" rtlCol="0">
            <a:spAutoFit/>
          </a:bodyPr>
          <a:lstStyle/>
          <a:p>
            <a:r>
              <a:rPr lang="en-US" dirty="0"/>
              <a:t>West Sussex Local Outbreak Control Plan – </a:t>
            </a:r>
            <a:r>
              <a:rPr lang="en-US" b="1" dirty="0"/>
              <a:t>Cumulative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03648"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431497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ate_map_rolling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312934" cy="369332"/>
          </a:xfrm>
          <a:prstGeom prst="rect">
            <a:avLst/>
          </a:prstGeom>
          <a:noFill/>
        </p:spPr>
        <p:txBody>
          <a:bodyPr wrap="none" rtlCol="0">
            <a:spAutoFit/>
          </a:bodyPr>
          <a:lstStyle/>
          <a:p>
            <a:r>
              <a:rPr lang="en-US" dirty="0"/>
              <a:t>West Sussex Local Outbreak Control Plan – </a:t>
            </a:r>
            <a:r>
              <a:rPr lang="en-US" b="1" dirty="0"/>
              <a:t>Rolling 7 day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17503"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637565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athways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5591467" cy="369332"/>
          </a:xfrm>
          <a:prstGeom prst="rect">
            <a:avLst/>
          </a:prstGeom>
          <a:noFill/>
        </p:spPr>
        <p:txBody>
          <a:bodyPr wrap="none" rtlCol="0">
            <a:spAutoFit/>
          </a:bodyPr>
          <a:lstStyle/>
          <a:p>
            <a:r>
              <a:rPr lang="en-US" dirty="0"/>
              <a:t>West Sussex Local Outbreak Control Plan – </a:t>
            </a:r>
            <a:r>
              <a:rPr lang="en-US" b="1" dirty="0"/>
              <a:t>NHS Pathways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11" name="Picture Placeholder 10">
            <a:extLst>
              <a:ext uri="{FF2B5EF4-FFF2-40B4-BE49-F238E27FC236}">
                <a16:creationId xmlns:a16="http://schemas.microsoft.com/office/drawing/2014/main" id="{4054228A-3DDD-DD4B-9F5D-32F8A9B88E9A}"/>
              </a:ext>
            </a:extLst>
          </p:cNvPr>
          <p:cNvSpPr>
            <a:spLocks noGrp="1"/>
          </p:cNvSpPr>
          <p:nvPr>
            <p:ph type="pic" sz="quarter" idx="24"/>
          </p:nvPr>
        </p:nvSpPr>
        <p:spPr>
          <a:xfrm>
            <a:off x="23190" y="528753"/>
            <a:ext cx="7569200" cy="6272213"/>
          </a:xfrm>
          <a:prstGeom prst="rect">
            <a:avLst/>
          </a:prstGeom>
        </p:spPr>
        <p:txBody>
          <a:bodyPr/>
          <a:lstStyle/>
          <a:p>
            <a:endParaRPr lang="en-US"/>
          </a:p>
        </p:txBody>
      </p:sp>
      <p:sp>
        <p:nvSpPr>
          <p:cNvPr id="14" name="Text Placeholder 13">
            <a:extLst>
              <a:ext uri="{FF2B5EF4-FFF2-40B4-BE49-F238E27FC236}">
                <a16:creationId xmlns:a16="http://schemas.microsoft.com/office/drawing/2014/main" id="{9F2F35A0-C50A-C740-9D49-62CA9A73EBF9}"/>
              </a:ext>
            </a:extLst>
          </p:cNvPr>
          <p:cNvSpPr>
            <a:spLocks noGrp="1"/>
          </p:cNvSpPr>
          <p:nvPr>
            <p:ph type="body" sz="quarter" idx="25"/>
          </p:nvPr>
        </p:nvSpPr>
        <p:spPr>
          <a:xfrm>
            <a:off x="7856538" y="684213"/>
            <a:ext cx="4022725" cy="962025"/>
          </a:xfrm>
          <a:prstGeom prst="rect">
            <a:avLst/>
          </a:prstGeom>
        </p:spPr>
        <p:txBody>
          <a:bodyPr/>
          <a:lstStyle>
            <a:lvl1pPr marL="0" indent="0">
              <a:buNone/>
              <a:defRPr sz="1600" b="1"/>
            </a:lvl1pPr>
          </a:lstStyle>
          <a:p>
            <a:pPr lvl="0"/>
            <a:endParaRPr lang="en-US" dirty="0"/>
          </a:p>
        </p:txBody>
      </p:sp>
      <p:sp>
        <p:nvSpPr>
          <p:cNvPr id="18" name="Text Placeholder 17">
            <a:extLst>
              <a:ext uri="{FF2B5EF4-FFF2-40B4-BE49-F238E27FC236}">
                <a16:creationId xmlns:a16="http://schemas.microsoft.com/office/drawing/2014/main" id="{0FC4783C-F286-0448-B172-3928793C5C31}"/>
              </a:ext>
            </a:extLst>
          </p:cNvPr>
          <p:cNvSpPr>
            <a:spLocks noGrp="1"/>
          </p:cNvSpPr>
          <p:nvPr>
            <p:ph type="body" sz="quarter" idx="26"/>
          </p:nvPr>
        </p:nvSpPr>
        <p:spPr>
          <a:xfrm>
            <a:off x="4426960" y="1315259"/>
            <a:ext cx="2727325" cy="1216025"/>
          </a:xfrm>
          <a:prstGeom prst="rect">
            <a:avLst/>
          </a:prstGeom>
        </p:spPr>
        <p:txBody>
          <a:bodyPr/>
          <a:lstStyle>
            <a:lvl1pPr marL="0" indent="0">
              <a:buNone/>
              <a:defRPr sz="1400"/>
            </a:lvl1pPr>
          </a:lstStyle>
          <a:p>
            <a:pPr lvl="0"/>
            <a:endParaRPr lang="en-US" dirty="0"/>
          </a:p>
        </p:txBody>
      </p:sp>
      <p:sp>
        <p:nvSpPr>
          <p:cNvPr id="21" name="Text Placeholder 20">
            <a:extLst>
              <a:ext uri="{FF2B5EF4-FFF2-40B4-BE49-F238E27FC236}">
                <a16:creationId xmlns:a16="http://schemas.microsoft.com/office/drawing/2014/main" id="{7AD7EC46-38B7-B642-8C36-1DE95FC6CB40}"/>
              </a:ext>
            </a:extLst>
          </p:cNvPr>
          <p:cNvSpPr>
            <a:spLocks noGrp="1"/>
          </p:cNvSpPr>
          <p:nvPr>
            <p:ph type="body" sz="quarter" idx="27"/>
          </p:nvPr>
        </p:nvSpPr>
        <p:spPr>
          <a:xfrm>
            <a:off x="7856538" y="1923272"/>
            <a:ext cx="4022725" cy="3005137"/>
          </a:xfrm>
          <a:prstGeom prst="rect">
            <a:avLst/>
          </a:prstGeom>
        </p:spPr>
        <p:txBody>
          <a:bodyPr/>
          <a:lstStyle>
            <a:lvl1pPr marL="285750" indent="-285750">
              <a:buFont typeface="Arial" panose="020B0604020202020204" pitchFamily="34" charset="0"/>
              <a:buChar char="•"/>
              <a:defRPr sz="14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7856538" y="5972175"/>
            <a:ext cx="2846387" cy="222250"/>
          </a:xfrm>
          <a:prstGeom prst="rect">
            <a:avLst/>
          </a:prstGeom>
        </p:spPr>
        <p:txBody>
          <a:bodyPr/>
          <a:lstStyle>
            <a:lvl1pPr marL="0" indent="0">
              <a:buNone/>
              <a:defRPr sz="1200"/>
            </a:lvl1pPr>
          </a:lstStyle>
          <a:p>
            <a:pPr lvl="0"/>
            <a:endParaRPr lang="en-US" dirty="0"/>
          </a:p>
        </p:txBody>
      </p:sp>
    </p:spTree>
    <p:extLst>
      <p:ext uri="{BB962C8B-B14F-4D97-AF65-F5344CB8AC3E}">
        <p14:creationId xmlns:p14="http://schemas.microsoft.com/office/powerpoint/2010/main" val="850614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rtality">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10252364" y="585081"/>
            <a:ext cx="1629151" cy="700684"/>
          </a:xfrm>
          <a:solidFill>
            <a:schemeClr val="accent5">
              <a:lumMod val="40000"/>
              <a:lumOff val="60000"/>
            </a:schemeClr>
          </a:solidFill>
          <a:ln>
            <a:solidFill>
              <a:schemeClr val="accent1"/>
            </a:solidFill>
          </a:ln>
        </p:spPr>
        <p:txBody>
          <a:bodyPr/>
          <a:lstStyle>
            <a:lvl1pPr algn="ctr">
              <a:defRPr sz="1600"/>
            </a:lvl1pPr>
          </a:lstStyle>
          <a:p>
            <a:r>
              <a:rPr lang="en-GB" b="1" dirty="0"/>
              <a:t>Pack Date</a:t>
            </a:r>
            <a:r>
              <a:rPr lang="en-GB" dirty="0"/>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4889352" cy="369332"/>
          </a:xfrm>
          <a:prstGeom prst="rect">
            <a:avLst/>
          </a:prstGeom>
          <a:noFill/>
        </p:spPr>
        <p:txBody>
          <a:bodyPr wrap="none" rtlCol="0">
            <a:spAutoFit/>
          </a:bodyPr>
          <a:lstStyle/>
          <a:p>
            <a:r>
              <a:rPr lang="en-US" dirty="0"/>
              <a:t>West Sussex Local Outbreak Control Plan – </a:t>
            </a:r>
            <a:r>
              <a:rPr lang="en-US" b="1" dirty="0"/>
              <a:t>Deaths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10252365" y="1540866"/>
            <a:ext cx="1687052" cy="218661"/>
          </a:xfrm>
          <a:prstGeom prst="rect">
            <a:avLst/>
          </a:prstGeom>
        </p:spPr>
        <p:txBody>
          <a:bodyPr/>
          <a:lstStyle>
            <a:lvl1pPr marL="0" indent="0">
              <a:buNone/>
              <a:defRPr sz="1200"/>
            </a:lvl1pPr>
          </a:lstStyle>
          <a:p>
            <a:pPr lvl="0"/>
            <a:endParaRPr lang="en-US" dirty="0"/>
          </a:p>
        </p:txBody>
      </p:sp>
      <p:sp>
        <p:nvSpPr>
          <p:cNvPr id="4" name="Picture Placeholder 3">
            <a:extLst>
              <a:ext uri="{FF2B5EF4-FFF2-40B4-BE49-F238E27FC236}">
                <a16:creationId xmlns:a16="http://schemas.microsoft.com/office/drawing/2014/main" id="{CAF28010-27C3-E548-B84F-C525C77E4CBD}"/>
              </a:ext>
            </a:extLst>
          </p:cNvPr>
          <p:cNvSpPr>
            <a:spLocks noGrp="1"/>
          </p:cNvSpPr>
          <p:nvPr>
            <p:ph type="pic" sz="quarter" idx="29"/>
          </p:nvPr>
        </p:nvSpPr>
        <p:spPr>
          <a:xfrm>
            <a:off x="23190" y="3732541"/>
            <a:ext cx="9844379" cy="3121166"/>
          </a:xfrm>
          <a:prstGeom prst="rect">
            <a:avLst/>
          </a:prstGeom>
        </p:spPr>
        <p:txBody>
          <a:bodyPr/>
          <a:lstStyle/>
          <a:p>
            <a:endParaRPr lang="en-US"/>
          </a:p>
        </p:txBody>
      </p:sp>
      <p:sp>
        <p:nvSpPr>
          <p:cNvPr id="8" name="Picture Placeholder 7">
            <a:extLst>
              <a:ext uri="{FF2B5EF4-FFF2-40B4-BE49-F238E27FC236}">
                <a16:creationId xmlns:a16="http://schemas.microsoft.com/office/drawing/2014/main" id="{2622D00D-2306-2E47-86D8-386A9D1C6237}"/>
              </a:ext>
            </a:extLst>
          </p:cNvPr>
          <p:cNvSpPr>
            <a:spLocks noGrp="1"/>
          </p:cNvSpPr>
          <p:nvPr>
            <p:ph type="pic" sz="quarter" idx="30"/>
          </p:nvPr>
        </p:nvSpPr>
        <p:spPr>
          <a:xfrm>
            <a:off x="23190" y="557070"/>
            <a:ext cx="9844379" cy="3113215"/>
          </a:xfrm>
          <a:prstGeom prst="rect">
            <a:avLst/>
          </a:prstGeom>
        </p:spPr>
        <p:txBody>
          <a:bodyPr/>
          <a:lstStyle/>
          <a:p>
            <a:endParaRPr lang="en-US"/>
          </a:p>
        </p:txBody>
      </p:sp>
    </p:spTree>
    <p:extLst>
      <p:ext uri="{BB962C8B-B14F-4D97-AF65-F5344CB8AC3E}">
        <p14:creationId xmlns:p14="http://schemas.microsoft.com/office/powerpoint/2010/main" val="790443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66FEBF-81DF-4913-A310-5F9CAD33FA2D}"/>
              </a:ext>
            </a:extLst>
          </p:cNvPr>
          <p:cNvSpPr>
            <a:spLocks noGrp="1"/>
          </p:cNvSpPr>
          <p:nvPr>
            <p:ph type="title"/>
          </p:nvPr>
        </p:nvSpPr>
        <p:spPr>
          <a:xfrm>
            <a:off x="23190" y="0"/>
            <a:ext cx="12168809" cy="566530"/>
          </a:xfrm>
          <a:prstGeom prst="rect">
            <a:avLst/>
          </a:prstGeom>
          <a:solidFill>
            <a:schemeClr val="accent6">
              <a:lumMod val="20000"/>
              <a:lumOff val="80000"/>
            </a:schemeClr>
          </a:solidFill>
        </p:spPr>
        <p:txBody>
          <a:bodyPr vert="horz" lIns="91440" tIns="45720" rIns="91440" bIns="45720" rtlCol="0" anchor="ctr">
            <a:normAutofit/>
          </a:bodyPr>
          <a:lstStyle/>
          <a:p>
            <a:r>
              <a:rPr lang="en-US" dirty="0"/>
              <a:t>West Sussex Local Outbreak Control Plan – Daily Data Checklist</a:t>
            </a:r>
            <a:endParaRPr lang="en-GB" dirty="0"/>
          </a:p>
        </p:txBody>
      </p:sp>
      <p:sp>
        <p:nvSpPr>
          <p:cNvPr id="4" name="Date Placeholder 3">
            <a:extLst>
              <a:ext uri="{FF2B5EF4-FFF2-40B4-BE49-F238E27FC236}">
                <a16:creationId xmlns:a16="http://schemas.microsoft.com/office/drawing/2014/main" id="{1489D976-223D-470D-A8CB-4FC837A2FF35}"/>
              </a:ext>
            </a:extLst>
          </p:cNvPr>
          <p:cNvSpPr>
            <a:spLocks noGrp="1"/>
          </p:cNvSpPr>
          <p:nvPr>
            <p:ph type="dt" sz="half" idx="2"/>
          </p:nvPr>
        </p:nvSpPr>
        <p:spPr>
          <a:xfrm>
            <a:off x="23190" y="6492875"/>
            <a:ext cx="2743200" cy="365125"/>
          </a:xfrm>
          <a:prstGeom prst="rect">
            <a:avLst/>
          </a:prstGeom>
          <a:solidFill>
            <a:schemeClr val="accent6">
              <a:lumMod val="20000"/>
              <a:lumOff val="80000"/>
            </a:schemeClr>
          </a:solidFill>
        </p:spPr>
        <p:txBody>
          <a:bodyPr vert="horz" lIns="91440" tIns="45720" rIns="91440" bIns="45720" rtlCol="0" anchor="ctr"/>
          <a:lstStyle>
            <a:lvl1pPr algn="l">
              <a:defRPr sz="1800">
                <a:solidFill>
                  <a:schemeClr val="tx1"/>
                </a:solidFill>
              </a:defRPr>
            </a:lvl1pPr>
          </a:lstStyle>
          <a:p>
            <a:fld id="{689F9312-E64A-4DE9-B065-134A619B7E4E}" type="datetime4">
              <a:rPr lang="en-GB" smtClean="0"/>
              <a:pPr/>
              <a:t>2 September 2020</a:t>
            </a:fld>
            <a:endParaRPr lang="en-GB" dirty="0"/>
          </a:p>
        </p:txBody>
      </p:sp>
      <p:sp>
        <p:nvSpPr>
          <p:cNvPr id="6" name="Slide Number Placeholder 5">
            <a:extLst>
              <a:ext uri="{FF2B5EF4-FFF2-40B4-BE49-F238E27FC236}">
                <a16:creationId xmlns:a16="http://schemas.microsoft.com/office/drawing/2014/main" id="{3EA73FB5-6955-48E6-BAEC-1F4124BBB330}"/>
              </a:ext>
            </a:extLst>
          </p:cNvPr>
          <p:cNvSpPr>
            <a:spLocks noGrp="1"/>
          </p:cNvSpPr>
          <p:nvPr>
            <p:ph type="sldNum" sz="quarter" idx="4"/>
          </p:nvPr>
        </p:nvSpPr>
        <p:spPr>
          <a:xfrm>
            <a:off x="9197009"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7E031E-CC7C-4FFD-B59E-418DD80E7695}" type="slidenum">
              <a:rPr lang="en-GB" smtClean="0"/>
              <a:t>‹#›</a:t>
            </a:fld>
            <a:endParaRPr lang="en-GB" dirty="0"/>
          </a:p>
        </p:txBody>
      </p:sp>
    </p:spTree>
    <p:extLst>
      <p:ext uri="{BB962C8B-B14F-4D97-AF65-F5344CB8AC3E}">
        <p14:creationId xmlns:p14="http://schemas.microsoft.com/office/powerpoint/2010/main" val="400332631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66" r:id="rId6"/>
    <p:sldLayoutId id="2147483664" r:id="rId7"/>
    <p:sldLayoutId id="2147483665" r:id="rId8"/>
  </p:sldLayoutIdLst>
  <p:hf hdr="0"/>
  <p:txStyles>
    <p:titleStyle>
      <a:lvl1pPr marL="179388" indent="-179388" algn="l" defTabSz="914400" rtl="0" eaLnBrk="1" latinLnBrk="0" hangingPunct="1">
        <a:lnSpc>
          <a:spcPct val="90000"/>
        </a:lnSpc>
        <a:spcBef>
          <a:spcPct val="0"/>
        </a:spcBef>
        <a:buNone/>
        <a:defRPr sz="20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8" Type="http://schemas.openxmlformats.org/officeDocument/2006/relationships/hyperlink" Target="https://www.ons.gov.uk/peoplepopulationandcommunity/birthsdeathsandmarriages/deaths/datasets/numberofdeathsincarehomesnotifiedtothecarequalitycommissionengland" TargetMode="External"/>
<Relationship Id="rId3" Type="http://schemas.openxmlformats.org/officeDocument/2006/relationships/hyperlink" Target="https://coronavirus-staging.data.gov.uk/" TargetMode="External"/>
<Relationship Id="rId7" Type="http://schemas.openxmlformats.org/officeDocument/2006/relationships/hyperlink" Target="https://www.ons.gov.uk/peoplepopulationandcommunity/healthandsocialcare/causesofdeath/datasets/deathregistrationsandoccurrencesbylocalauthorityandhealthboard" TargetMode="External"/>
<Relationship Id="rId2" Type="http://schemas.openxmlformats.org/officeDocument/2006/relationships/hyperlink" Target="https://coronavirus.data.gov.uk/" TargetMode="External"/>
<Relationship Id="rId1" Type="http://schemas.openxmlformats.org/officeDocument/2006/relationships/slideLayout" Target="../slideLayouts/slideLayout1.xml"/>
<Relationship Id="rId6" Type="http://schemas.openxmlformats.org/officeDocument/2006/relationships/hyperlink" Target="https://www.england.nhs.uk/statistics/statistical-work-areas/covid-19-daily-deaths/" TargetMode="External"/>
<Relationship Id="rId5" Type="http://schemas.openxmlformats.org/officeDocument/2006/relationships/hyperlink" Target="https://www.gov.uk/government/statistical-data-sets/covid-19-number-of-outbreaks-in-care-homes-management-information#history" TargetMode="External"/>
<Relationship Id="rId10" Type="http://schemas.openxmlformats.org/officeDocument/2006/relationships/hyperlink" Target="https://www.google.com/covid19/mobility/" TargetMode="External"/>
<Relationship Id="rId4" Type="http://schemas.openxmlformats.org/officeDocument/2006/relationships/hyperlink" Target="https://digital.nhs.uk/dashboards/nhs-pathways" TargetMode="External"/>
<Relationship Id="rId9" Type="http://schemas.openxmlformats.org/officeDocument/2006/relationships/hyperlink" Target="https://www.ons.gov.uk/peoplepopulationandcommunity/birthsdeathsandmarriages/deaths/bulletins/deathsinvolvingcovid19bylocalareasanddeprivation/deathsoccurringbetween1marchand31may2020" TargetMode="Externa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93873022459.png"/>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4.xml"/>
<Relationship Id="rId2" Type="http://schemas.openxmlformats.org/officeDocument/2006/relationships/image" Target="../media/file293861261701.png"/>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2938128d731a.png"/>
<Relationship Id="rId3" Type="http://schemas.openxmlformats.org/officeDocument/2006/relationships/hyperlink" Target="NA" TargetMode="External"/>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29381a86474c.png"/>
<Relationship Id="rId3" Type="http://schemas.openxmlformats.org/officeDocument/2006/relationships/hyperlink" Target="NA" TargetMode="External"/>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29383e7a1343.png"/>
<Relationship Id="rId3" Type="http://schemas.openxmlformats.org/officeDocument/2006/relationships/hyperlink" Target="NA" TargetMode="External"/>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29381a4d65cc.png"/>
<Relationship Id="rId3" Type="http://schemas.openxmlformats.org/officeDocument/2006/relationships/hyperlink" Target="NA" TargetMode="External"/>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9384f084a3.png"/>
<Relationship Id="rId3" Type="http://schemas.openxmlformats.org/officeDocument/2006/relationships/image" Target="../media/file29386563368f.png"/>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9381cec4cb1.png"/>
<Relationship Id="rId3" Type="http://schemas.openxmlformats.org/officeDocument/2006/relationships/image" Target="../media/file293842187747.png"/>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93843ea7859.png"/>
<Relationship Id="rId3" Type="http://schemas.openxmlformats.org/officeDocument/2006/relationships/image" Target="../media/file29385eb6b3d.png"/>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93823472240.png"/>
<Relationship Id="rId3" Type="http://schemas.openxmlformats.org/officeDocument/2006/relationships/image" Target="../media/file293840a41e36.png"/>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9382e466a67.png"/>
<Relationship Id="rId3" Type="http://schemas.openxmlformats.org/officeDocument/2006/relationships/image" Target="../media/file29382a8b65c1.png"/>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9381ed4131b.png"/>
<Relationship Id="rId3" Type="http://schemas.openxmlformats.org/officeDocument/2006/relationships/image" Target="../media/file293812f36d81.png"/>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93825982ac8.png"/>
<Relationship Id="rId3" Type="http://schemas.openxmlformats.org/officeDocument/2006/relationships/image" Target="../media/file29388123712.png"/>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93827005d70.png"/>
<Relationship Id="rId3" Type="http://schemas.openxmlformats.org/officeDocument/2006/relationships/image" Target="../media/file293840ad7fff.png"/>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9386ceb2516.png"/>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93874dd648b.png"/>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93860585fd5.png"/>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93874f76793.png"/>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938de3797d.png"/>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938309b36ec.png"/>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938436e385d.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38D49EE-CB69-49C3-876C-D33F27172436}"/>
              </a:ext>
            </a:extLst>
          </p:cNvPr>
          <p:cNvSpPr>
            <a:spLocks noGrp="1"/>
          </p:cNvSpPr>
          <p:nvPr>
            <p:ph type="sldNum" sz="quarter" idx="12"/>
          </p:nvPr>
        </p:nvSpPr>
        <p:spPr>
          <a:xfrm>
            <a:off x="10852701" y="6490738"/>
            <a:ext cx="1160672" cy="338554"/>
          </a:xfrm>
          <a:solidFill>
            <a:schemeClr val="accent3">
              <a:lumMod val="20000"/>
              <a:lumOff val="80000"/>
            </a:schemeClr>
          </a:solidFill>
        </p:spPr>
        <p:txBody>
          <a:bodyPr/>
          <a:lstStyle/>
          <a:p>
            <a:pPr algn="ctr"/>
            <a:r>
              <a:rPr lang="en-GB" sz="1600" dirty="0">
                <a:solidFill>
                  <a:schemeClr val="tx1"/>
                </a:solidFill>
              </a:rPr>
              <a:t>Slide </a:t>
            </a:r>
            <a:fld id="{197E031E-CC7C-4FFD-B59E-418DD80E7695}" type="slidenum">
              <a:rPr lang="en-GB" sz="1600" smtClean="0">
                <a:solidFill>
                  <a:schemeClr val="tx1"/>
                </a:solidFill>
              </a:rPr>
              <a:pPr algn="ctr"/>
              <a:t>1</a:t>
            </a:fld>
            <a:endParaRPr lang="en-GB" sz="1600" dirty="0">
              <a:solidFill>
                <a:schemeClr val="tx1"/>
              </a:solidFill>
            </a:endParaRPr>
          </a:p>
        </p:txBody>
      </p:sp>
      <p:grpSp>
        <p:nvGrpSpPr>
          <p:cNvPr id="3" name="Group 2">
            <a:extLst>
              <a:ext uri="{FF2B5EF4-FFF2-40B4-BE49-F238E27FC236}">
                <a16:creationId xmlns:a16="http://schemas.microsoft.com/office/drawing/2014/main" id="{4F212B36-F49D-4406-B5BD-422AD5E43E68}"/>
              </a:ext>
            </a:extLst>
          </p:cNvPr>
          <p:cNvGrpSpPr/>
          <p:nvPr/>
        </p:nvGrpSpPr>
        <p:grpSpPr>
          <a:xfrm>
            <a:off x="0" y="1"/>
            <a:ext cx="12192000" cy="538282"/>
            <a:chOff x="0" y="0"/>
            <a:chExt cx="12192000" cy="728021"/>
          </a:xfrm>
        </p:grpSpPr>
        <p:sp>
          <p:nvSpPr>
            <p:cNvPr id="2" name="Rectangle 1">
              <a:extLst>
                <a:ext uri="{FF2B5EF4-FFF2-40B4-BE49-F238E27FC236}">
                  <a16:creationId xmlns:a16="http://schemas.microsoft.com/office/drawing/2014/main" id="{75A659C1-0BA4-4D1D-BCD4-AFACAA1155DE}"/>
                </a:ext>
              </a:extLst>
            </p:cNvPr>
            <p:cNvSpPr/>
            <p:nvPr/>
          </p:nvSpPr>
          <p:spPr>
            <a:xfrm>
              <a:off x="0" y="0"/>
              <a:ext cx="12192000" cy="64202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5">
                    <a:lumMod val="60000"/>
                    <a:lumOff val="40000"/>
                  </a:schemeClr>
                </a:solidFill>
              </a:endParaRPr>
            </a:p>
          </p:txBody>
        </p:sp>
        <p:sp>
          <p:nvSpPr>
            <p:cNvPr id="8" name="TextBox 7">
              <a:extLst>
                <a:ext uri="{FF2B5EF4-FFF2-40B4-BE49-F238E27FC236}">
                  <a16:creationId xmlns:a16="http://schemas.microsoft.com/office/drawing/2014/main" id="{F5B87A57-EBFB-46A3-A2DB-3881BCBA7BAB}"/>
                </a:ext>
              </a:extLst>
            </p:cNvPr>
            <p:cNvSpPr txBox="1"/>
            <p:nvPr/>
          </p:nvSpPr>
          <p:spPr>
            <a:xfrm>
              <a:off x="190500" y="81690"/>
              <a:ext cx="8366906" cy="646331"/>
            </a:xfrm>
            <a:prstGeom prst="rect">
              <a:avLst/>
            </a:prstGeom>
            <a:noFill/>
          </p:spPr>
          <p:txBody>
            <a:bodyPr wrap="none" rtlCol="0">
              <a:spAutoFit/>
            </a:bodyPr>
            <a:lstStyle/>
            <a:p>
              <a:r>
                <a:rPr lang="en-GB" dirty="0"/>
                <a:t>West Sussex Local Outbreak Control Plan – </a:t>
              </a:r>
              <a:r>
                <a:rPr lang="en-GB" b="1" dirty="0"/>
                <a:t>Links to data sources available to the public</a:t>
              </a:r>
            </a:p>
            <a:p>
              <a:endParaRPr lang="en-GB" b="1" dirty="0"/>
            </a:p>
          </p:txBody>
        </p:sp>
      </p:grpSp>
      <p:graphicFrame>
        <p:nvGraphicFramePr>
          <p:cNvPr id="16" name="Table 16">
            <a:extLst>
              <a:ext uri="{FF2B5EF4-FFF2-40B4-BE49-F238E27FC236}">
                <a16:creationId xmlns:a16="http://schemas.microsoft.com/office/drawing/2014/main" id="{702BDA89-1044-42BC-BA47-156759BB2C90}"/>
              </a:ext>
            </a:extLst>
          </p:cNvPr>
          <p:cNvGraphicFramePr>
            <a:graphicFrameLocks noGrp="1"/>
          </p:cNvGraphicFramePr>
          <p:nvPr>
            <p:extLst>
              <p:ext uri="{D42A27DB-BD31-4B8C-83A1-F6EECF244321}">
                <p14:modId xmlns:p14="http://schemas.microsoft.com/office/powerpoint/2010/main" val="2563209251"/>
              </p:ext>
            </p:extLst>
          </p:nvPr>
        </p:nvGraphicFramePr>
        <p:xfrm>
          <a:off x="190499" y="717119"/>
          <a:ext cx="11811001" cy="5564499"/>
        </p:xfrm>
        <a:graphic>
          <a:graphicData uri="http://schemas.openxmlformats.org/drawingml/2006/table">
            <a:tbl>
              <a:tblPr firstRow="1" bandRow="1">
                <a:tableStyleId>{5C22544A-7EE6-4342-B048-85BDC9FD1C3A}</a:tableStyleId>
              </a:tblPr>
              <a:tblGrid>
                <a:gridCol w="1838292">
                  <a:extLst>
                    <a:ext uri="{9D8B030D-6E8A-4147-A177-3AD203B41FA5}">
                      <a16:colId xmlns:a16="http://schemas.microsoft.com/office/drawing/2014/main" val="2511101837"/>
                    </a:ext>
                  </a:extLst>
                </a:gridCol>
                <a:gridCol w="6385635">
                  <a:extLst>
                    <a:ext uri="{9D8B030D-6E8A-4147-A177-3AD203B41FA5}">
                      <a16:colId xmlns:a16="http://schemas.microsoft.com/office/drawing/2014/main" val="2432329207"/>
                    </a:ext>
                  </a:extLst>
                </a:gridCol>
                <a:gridCol w="3587074">
                  <a:extLst>
                    <a:ext uri="{9D8B030D-6E8A-4147-A177-3AD203B41FA5}">
                      <a16:colId xmlns:a16="http://schemas.microsoft.com/office/drawing/2014/main" val="2179449213"/>
                    </a:ext>
                  </a:extLst>
                </a:gridCol>
              </a:tblGrid>
              <a:tr h="201256">
                <a:tc>
                  <a:txBody>
                    <a:bodyPr/>
                    <a:lstStyle/>
                    <a:p>
                      <a:pPr>
                        <a:lnSpc>
                          <a:spcPct val="100000"/>
                        </a:lnSpc>
                        <a:spcAft>
                          <a:spcPts val="600"/>
                        </a:spcAft>
                      </a:pPr>
                      <a:r>
                        <a:rPr lang="en-GB" sz="1200" b="0" dirty="0">
                          <a:solidFill>
                            <a:schemeClr val="tx1"/>
                          </a:solidFill>
                        </a:rPr>
                        <a:t>What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endParaRPr lang="en-GB" sz="120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r>
                        <a:rPr lang="en-GB" sz="1200" b="0" dirty="0">
                          <a:solidFill>
                            <a:schemeClr val="tx1"/>
                          </a:solidFill>
                        </a:rPr>
                        <a:t>Link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2225241215"/>
                  </a:ext>
                </a:extLst>
              </a:tr>
              <a:tr h="496185">
                <a:tc>
                  <a:txBody>
                    <a:bodyPr/>
                    <a:lstStyle/>
                    <a:p>
                      <a:pPr>
                        <a:lnSpc>
                          <a:spcPct val="100000"/>
                        </a:lnSpc>
                        <a:spcAft>
                          <a:spcPts val="600"/>
                        </a:spcAft>
                      </a:pPr>
                      <a:r>
                        <a:rPr lang="en-GB" sz="1400" dirty="0"/>
                        <a:t>Positive cases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update on cases (shown as number of cases and also a rate per 100,000 residents)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2"/>
                        </a:rPr>
                        <a:t>https://coronavirus.data.gov.uk/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970044301"/>
                  </a:ext>
                </a:extLst>
              </a:tr>
              <a:tr h="554232">
                <a:tc>
                  <a:txBody>
                    <a:bodyPr/>
                    <a:lstStyle/>
                    <a:p>
                      <a:pPr>
                        <a:lnSpc>
                          <a:spcPct val="100000"/>
                        </a:lnSpc>
                        <a:spcAft>
                          <a:spcPts val="600"/>
                        </a:spcAft>
                      </a:pPr>
                      <a:r>
                        <a:rPr lang="en-GB" sz="1400" dirty="0"/>
                        <a:t>Positive cases and 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Using the cases and deaths tabs in the link - data are available at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366360194"/>
                  </a:ext>
                </a:extLst>
              </a:tr>
              <a:tr h="697760">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NHS Pathways (callers to 111,999 and online 111 assessments)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Information on triages of 999 and 111 callers and completed online assessments which have received a potential coronavirus (COVID-19) final disposition (number and rate per 100,000 population).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4"/>
                        </a:rPr>
                        <a:t>https://digital.nhs.uk/dashboards/nhs-pathways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711024285"/>
                  </a:ext>
                </a:extLst>
              </a:tr>
              <a:tr h="496185">
                <a:tc>
                  <a:txBody>
                    <a:bodyPr/>
                    <a:lstStyle/>
                    <a:p>
                      <a:pPr>
                        <a:lnSpc>
                          <a:spcPct val="100000"/>
                        </a:lnSpc>
                        <a:spcAft>
                          <a:spcPts val="600"/>
                        </a:spcAft>
                      </a:pPr>
                      <a:r>
                        <a:rPr lang="en-GB" sz="1400" dirty="0"/>
                        <a:t>COVID-19: outbreaks in care homes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number and percentage of care homes reporting a suspected or confirmed outbreak of COVID-19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5"/>
                        </a:rPr>
                        <a:t>Care home outbreaks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425543854"/>
                  </a:ext>
                </a:extLst>
              </a:tr>
              <a:tr h="496185">
                <a:tc>
                  <a:txBody>
                    <a:bodyPr/>
                    <a:lstStyle/>
                    <a:p>
                      <a:pPr>
                        <a:lnSpc>
                          <a:spcPct val="100000"/>
                        </a:lnSpc>
                        <a:spcAft>
                          <a:spcPts val="600"/>
                        </a:spcAft>
                      </a:pPr>
                      <a:r>
                        <a:rPr lang="en-GB" sz="1400" dirty="0"/>
                        <a:t>Hospital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b="0" i="0" dirty="0"/>
                        <a:t>Regional</a:t>
                      </a:r>
                      <a:r>
                        <a:rPr lang="en-GB" sz="1400" b="1" i="0" dirty="0"/>
                        <a:t> </a:t>
                      </a:r>
                      <a:r>
                        <a:rPr lang="en-GB" sz="1400" b="0" dirty="0"/>
                        <a:t>data </a:t>
                      </a:r>
                      <a:r>
                        <a:rPr lang="en-GB" sz="1400" dirty="0"/>
                        <a:t>are in the public domain – click on the healthcare tab for information on admissions, patients in hospital and patients on ventilation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760486484"/>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Hospitals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data on deaths in specific NHS Trusts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6"/>
                        </a:rPr>
                        <a:t>https://www.england.nhs.uk/statistics/statistical-work-areas/covid-19-daily-deaths/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526057056"/>
                  </a:ext>
                </a:extLst>
              </a:tr>
              <a:tr h="377307">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data are published by the Office for National Statistics (on Tuesdays).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7"/>
                        </a:rPr>
                        <a:t>Weekly death data from ONS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118663019"/>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care homes notified to CQC</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Deaths relating to care home residents, provides some additional detail not available on ONS weekly release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8"/>
                        </a:rPr>
                        <a:t>Link to CQC Notification Data</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699965510"/>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 additional analysis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The Office for National Statistics have released additional analysis – including analysis below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9"/>
                        </a:rPr>
                        <a:t>Deaths at a sub local authority level</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49887478"/>
                  </a:ext>
                </a:extLst>
              </a:tr>
              <a:tr h="496185">
                <a:tc>
                  <a:txBody>
                    <a:bodyPr/>
                    <a:lstStyle/>
                    <a:p>
                      <a:pPr>
                        <a:lnSpc>
                          <a:spcPct val="100000"/>
                        </a:lnSpc>
                        <a:spcAft>
                          <a:spcPts val="600"/>
                        </a:spcAft>
                      </a:pPr>
                      <a:r>
                        <a:rPr lang="en-GB" sz="1400" dirty="0"/>
                        <a:t>Google Community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Community mobility at a local authority level and compare activity (in terms of visits to type of places) with baseline period (3 Jan – 6 Feb 2020).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10"/>
                        </a:rPr>
                        <a:t>https://www.google.com/covid19/mobility/</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2505370"/>
                  </a:ext>
                </a:extLst>
              </a:tr>
            </a:tbl>
          </a:graphicData>
        </a:graphic>
      </p:graphicFrame>
      <p:sp>
        <p:nvSpPr>
          <p:cNvPr id="18" name="TextBox 17">
            <a:extLst>
              <a:ext uri="{FF2B5EF4-FFF2-40B4-BE49-F238E27FC236}">
                <a16:creationId xmlns:a16="http://schemas.microsoft.com/office/drawing/2014/main" id="{FB89E709-CF01-43DE-9A3E-74E9AC1E739F}"/>
              </a:ext>
            </a:extLst>
          </p:cNvPr>
          <p:cNvSpPr txBox="1"/>
          <p:nvPr/>
        </p:nvSpPr>
        <p:spPr>
          <a:xfrm>
            <a:off x="8300721" y="57020"/>
            <a:ext cx="3700780" cy="369332"/>
          </a:xfrm>
          <a:prstGeom prst="rect">
            <a:avLst/>
          </a:prstGeom>
          <a:noFill/>
        </p:spPr>
        <p:txBody>
          <a:bodyPr wrap="square" rtlCol="0">
            <a:spAutoFit/>
          </a:bodyPr>
          <a:lstStyle/>
          <a:p>
            <a:pPr algn="r"/>
            <a:r>
              <a:rPr lang="en-GB" b="1" dirty="0">
                <a:solidFill>
                  <a:schemeClr val="accent5">
                    <a:lumMod val="75000"/>
                  </a:schemeClr>
                </a:solidFill>
              </a:rPr>
              <a:t>West Sussex County Council</a:t>
            </a:r>
          </a:p>
        </p:txBody>
      </p:sp>
      <p:sp>
        <p:nvSpPr>
          <p:cNvPr id="4" name="TextBox 3">
            <a:extLst>
              <a:ext uri="{FF2B5EF4-FFF2-40B4-BE49-F238E27FC236}">
                <a16:creationId xmlns:a16="http://schemas.microsoft.com/office/drawing/2014/main" id="{F2CAA1F2-F428-40FC-ADBB-35BB294A0E00}"/>
              </a:ext>
            </a:extLst>
          </p:cNvPr>
          <p:cNvSpPr txBox="1"/>
          <p:nvPr/>
        </p:nvSpPr>
        <p:spPr>
          <a:xfrm>
            <a:off x="178627" y="6386226"/>
            <a:ext cx="6358360" cy="338554"/>
          </a:xfrm>
          <a:prstGeom prst="rect">
            <a:avLst/>
          </a:prstGeom>
          <a:noFill/>
        </p:spPr>
        <p:txBody>
          <a:bodyPr wrap="square" rtlCol="0">
            <a:spAutoFit/>
          </a:bodyPr>
          <a:lstStyle/>
          <a:p>
            <a:r>
              <a:rPr lang="en-GB" sz="1600" dirty="0"/>
              <a:t>Sources can (and frequently do!) change, access as at time of pack date.</a:t>
            </a:r>
          </a:p>
        </p:txBody>
      </p:sp>
    </p:spTree>
    <p:extLst>
      <p:ext uri="{BB962C8B-B14F-4D97-AF65-F5344CB8AC3E}">
        <p14:creationId xmlns:p14="http://schemas.microsoft.com/office/powerpoint/2010/main" val="3417866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7732090" y="6173785"/>
            <a:ext cx="2743200" cy="365125"/>
          </a:xfrm>
        </p:spPr>
        <p:txBody>
          <a:bodyPr/>
          <a:lstStyle/>
          <a:p>
            <a:r>
              <a:rPr/>
              <a:t>Pack date: 03 February 2023</a:t>
            </a:r>
          </a:p>
        </p:txBody>
      </p:sp>
      <p:pic>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p:nvSpPr>
          <p:cNvPr id="5" name="Text Placeholder 12"/>
          <p:cNvSpPr>
            <a:spLocks noGrp="1"/>
          </p:cNvSpPr>
          <p:nvPr>
            <p:ph type="body" sz="quarter" idx="17"/>
          </p:nvPr>
        </p:nvSpPr>
        <p:spPr>
          <a:xfrm>
            <a:off x="10702754" y="6173785"/>
            <a:ext cx="1236662" cy="365124"/>
          </a:xfrm>
        </p:spPr>
        <p:txBody>
          <a:bodyPr/>
          <a:lstStyle/>
          <a:p>
            <a:r>
              <a:rPr/>
              <a:t>Slide 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7732090" y="6340045"/>
            <a:ext cx="2743200" cy="365125"/>
          </a:xfrm>
        </p:spPr>
        <p:txBody>
          <a:bodyPr/>
          <a:lstStyle/>
          <a:p>
            <a:r>
              <a:rPr/>
              <a:t>Pack date: 03 February 2023</a:t>
            </a:r>
          </a:p>
        </p:txBody>
      </p:sp>
      <p:pic>
        <p:nvPicPr>
          <p:cNvPr id="3" name="Picture Placeholder 8" descr=""/>
          <p:cNvPicPr>
            <a:picLocks noGrp="1"/>
          </p:cNvPicPr>
          <p:nvPr>
            <p:ph type="pic" sz="quarter" idx="16"/>
          </p:nvPr>
        </p:nvPicPr>
        <p:blipFill>
          <a:blip cstate="print" r:embed="rId2"/>
          <a:stretch>
            <a:fillRect/>
          </a:stretch>
        </p:blipFill>
        <p:spPr>
          <a:xfrm>
            <a:off x="235528" y="558683"/>
            <a:ext cx="11703888" cy="5706078"/>
          </a:xfrm>
          <a:prstGeom prst="rect">
            <a:avLst/>
          </a:prstGeom>
        </p:spPr>
      </p:pic>
      <p:sp>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p:nvSpPr>
          <p:cNvPr id="5" name="Text Placeholder 12"/>
          <p:cNvSpPr>
            <a:spLocks noGrp="1"/>
          </p:cNvSpPr>
          <p:nvPr>
            <p:ph type="body" sz="quarter" idx="17"/>
          </p:nvPr>
        </p:nvSpPr>
        <p:spPr>
          <a:xfrm>
            <a:off x="10702754" y="6340045"/>
            <a:ext cx="1236662" cy="365124"/>
          </a:xfrm>
        </p:spPr>
        <p:txBody>
          <a:bodyPr/>
          <a:lstStyle/>
          <a:p>
            <a:r>
              <a:rPr/>
              <a:t>Slide 10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p:nvSpPr>
          <p:cNvPr id="3" name="Date Placeholder 2"/>
          <p:cNvSpPr>
            <a:spLocks noGrp="1"/>
          </p:cNvSpPr>
          <p:nvPr>
            <p:ph type="dt" sz="half" idx="10"/>
          </p:nvPr>
        </p:nvSpPr>
        <p:spPr>
          <a:xfrm>
            <a:off x="7732090" y="6340045"/>
            <a:ext cx="2743200" cy="365125"/>
          </a:xfrm>
        </p:spPr>
        <p:txBody>
          <a:bodyPr/>
          <a:lstStyle/>
          <a:p>
            <a:r>
              <a:rPr/>
              <a:t>Pack date: 03 February 2023</a:t>
            </a:r>
          </a:p>
        </p:txBody>
      </p:sp>
      <p:sp>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p:nvSpPr>
          <p:cNvPr id="5" name="Text Placeholder 19"/>
          <p:cNvSpPr>
            <a:spLocks noGrp="1"/>
          </p:cNvSpPr>
          <p:nvPr>
            <p:ph type="body" sz="quarter" idx="23"/>
          </p:nvPr>
        </p:nvSpPr>
        <p:spPr>
          <a:xfrm>
            <a:off x="10702753" y="6350031"/>
            <a:ext cx="1236663" cy="365125"/>
          </a:xfrm>
        </p:spPr>
        <p:txBody>
          <a:bodyPr/>
          <a:lstStyle/>
          <a:p>
            <a:r>
              <a:rPr/>
              <a:t>Slide 11</a:t>
            </a:r>
          </a:p>
        </p:txBody>
      </p:sp>
      <p:sp>
        <p:nvSpPr>
          <p:cNvPr id="6" name="Text Placeholder 3"/>
          <p:cNvSpPr>
            <a:spLocks noGrp="1"/>
          </p:cNvSpPr>
          <p:nvPr>
            <p:ph type="body" sz="quarter" idx="18"/>
          </p:nvPr>
        </p:nvSpPr>
        <p:spPr>
          <a:xfrm>
            <a:off x="103187" y="593725"/>
            <a:ext cx="5604885" cy="458788"/>
          </a:xfrm>
        </p:spPr>
        <p:txBody>
          <a:bodyPr/>
          <a:lstStyle/>
          <a:p>
            <a:r>
              <a:rPr/>
              <a:t>Upper Tier Local Authority cumulative cases as at 02 February</a:t>
            </a:r>
          </a:p>
        </p:txBody>
      </p:sp>
      <p:sp>
        <p:nvSpPr>
          <p:cNvPr id="7" name="Text Placeholder 12"/>
          <p:cNvSpPr>
            <a:spLocks noGrp="1"/>
          </p:cNvSpPr>
          <p:nvPr>
            <p:ph type="body" sz="quarter" idx="20"/>
          </p:nvPr>
        </p:nvSpPr>
        <p:spPr>
          <a:xfrm>
            <a:off x="103188" y="4458958"/>
            <a:ext cx="3319462" cy="360363"/>
          </a:xfrm>
        </p:spPr>
        <p:txBody>
          <a:bodyPr/>
          <a:lstStyle/>
          <a:p>
            <a:r>
              <a:rPr/>
              <a:t>What is a decile?</a:t>
            </a:r>
          </a:p>
        </p:txBody>
      </p:sp>
      <p:sp>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p:nvSpPr>
          <p:cNvPr id="9" name="Text Placeholder 6"/>
          <p:cNvSpPr>
            <a:spLocks noGrp="1"/>
          </p:cNvSpPr>
          <p:nvPr>
            <p:ph type="body" sz="quarter" idx="22"/>
          </p:nvPr>
        </p:nvSpPr>
        <p:spPr>
          <a:xfrm>
            <a:off x="103188" y="5643636"/>
            <a:ext cx="5092700" cy="484188"/>
          </a:xfrm>
        </p:spPr>
        <p:txBody>
          <a:bodyPr/>
          <a:lstStyle/>
          <a:p>
            <a:r>
              <a:rPr/>
              <a:t>West Sussex is in the 7th decile.</a:t>
            </a:r>
          </a:p>
        </p:txBody>
      </p:sp>
      <p:graphicFrame>
        <p:nvGraphicFramePr>
          <p:cNvPr id="10"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cap="none" sz="1000" i="0" b="1" u="none">
                          <a:solidFill>
                            <a:srgbClr val="000000">
                              <a:alpha val="100000"/>
                            </a:srgbClr>
                          </a:solidFill>
                          <a:latin typeface="Arial"/>
                          <a:cs typeface="Arial"/>
                          <a:ea typeface="Arial"/>
                          <a:sym typeface="Arial"/>
                        </a:rPr>
                        <a:t>Name</a:t>
                      </a:r>
                    </a:p>
                  </a:txBody>
                  <a:tcPr anchor="t" marB="63500" marT="63500" marR="0" marL="0">
                    <a:lnL algn="ctr" cmpd="sng" cap="flat" w="0">
                      <a:noFill/>
                      <a:prstDash val="solid"/>
                    </a:lnL>
                    <a:lnR algn="ctr" cmpd="sng" cap="flat" w="0">
                      <a:noFill/>
                      <a:prstDash val="solid"/>
                    </a:lnR>
                    <a:lnT algn="ctr" cmpd="sng" cap="flat" w="6350">
                      <a:solidFill>
                        <a:srgbClr val="000000">
                          <a:alpha val="100000"/>
                        </a:srgbClr>
                      </a:solidFill>
                      <a:prstDash val="solid"/>
                    </a:lnT>
                    <a:lnB algn="ctr" cmpd="sng" cap="flat" w="6350">
                      <a:solidFill>
                        <a:srgbClr val="000000">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000" i="0" b="1" u="none">
                          <a:solidFill>
                            <a:srgbClr val="000000">
                              <a:alpha val="100000"/>
                            </a:srgbClr>
                          </a:solidFill>
                          <a:latin typeface="Arial"/>
                          <a:cs typeface="Arial"/>
                          <a:ea typeface="Arial"/>
                          <a:sym typeface="Arial"/>
                        </a:rPr>
                        <a:t>Cumulative cases</a:t>
                      </a:r>
                    </a:p>
                  </a:txBody>
                  <a:tcPr anchor="t" marB="63500" marT="63500" marR="0" marL="0">
                    <a:lnL algn="ctr" cmpd="sng" cap="flat" w="0">
                      <a:noFill/>
                      <a:prstDash val="solid"/>
                    </a:lnL>
                    <a:lnR algn="ctr" cmpd="sng" cap="flat" w="0">
                      <a:noFill/>
                      <a:prstDash val="solid"/>
                    </a:lnR>
                    <a:lnT algn="ctr" cmpd="sng" cap="flat" w="6350">
                      <a:solidFill>
                        <a:srgbClr val="000000">
                          <a:alpha val="100000"/>
                        </a:srgbClr>
                      </a:solidFill>
                      <a:prstDash val="solid"/>
                    </a:lnT>
                    <a:lnB algn="ctr" cmpd="sng" cap="flat" w="6350">
                      <a:solidFill>
                        <a:srgbClr val="000000">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000" i="0" b="1" u="none">
                          <a:solidFill>
                            <a:srgbClr val="000000">
                              <a:alpha val="100000"/>
                            </a:srgbClr>
                          </a:solidFill>
                          <a:latin typeface="Arial"/>
                          <a:cs typeface="Arial"/>
                          <a:ea typeface="Arial"/>
                          <a:sym typeface="Arial"/>
                        </a:rPr>
                        <a:t>Cumulative rate per 100,000 residents</a:t>
                      </a:r>
                    </a:p>
                  </a:txBody>
                  <a:tcPr anchor="t" marB="63500" marT="63500" marR="0" marL="0">
                    <a:lnL algn="ctr" cmpd="sng" cap="flat" w="0">
                      <a:noFill/>
                      <a:prstDash val="solid"/>
                    </a:lnL>
                    <a:lnR algn="ctr" cmpd="sng" cap="flat" w="0">
                      <a:noFill/>
                      <a:prstDash val="solid"/>
                    </a:lnR>
                    <a:lnT algn="ctr" cmpd="sng" cap="flat" w="6350">
                      <a:solidFill>
                        <a:srgbClr val="000000">
                          <a:alpha val="100000"/>
                        </a:srgbClr>
                      </a:solidFill>
                      <a:prstDash val="solid"/>
                    </a:lnT>
                    <a:lnB algn="ctr" cmpd="sng" cap="flat" w="6350">
                      <a:solidFill>
                        <a:srgbClr val="000000">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000" i="0" b="1" u="none">
                          <a:solidFill>
                            <a:srgbClr val="000000">
                              <a:alpha val="100000"/>
                            </a:srgbClr>
                          </a:solidFill>
                          <a:latin typeface="Arial"/>
                          <a:cs typeface="Arial"/>
                          <a:ea typeface="Arial"/>
                          <a:sym typeface="Arial"/>
                        </a:rPr>
                        <a:t>Local Authority Rank (out of 149) where 1 = Highest Rate per 100,000</a:t>
                      </a:r>
                    </a:p>
                  </a:txBody>
                  <a:tcPr anchor="t" marB="63500" marT="63500" marR="0" marL="0">
                    <a:lnL algn="ctr" cmpd="sng" cap="flat" w="0">
                      <a:noFill/>
                      <a:prstDash val="solid"/>
                    </a:lnL>
                    <a:lnR algn="ctr" cmpd="sng" cap="flat" w="0">
                      <a:noFill/>
                      <a:prstDash val="solid"/>
                    </a:lnR>
                    <a:lnT algn="ctr" cmpd="sng" cap="flat" w="6350">
                      <a:solidFill>
                        <a:srgbClr val="000000">
                          <a:alpha val="100000"/>
                        </a:srgbClr>
                      </a:solidFill>
                      <a:prstDash val="solid"/>
                    </a:lnT>
                    <a:lnB algn="ctr" cmpd="sng" cap="flat" w="6350">
                      <a:solidFill>
                        <a:srgbClr val="000000">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000" i="0" b="1" u="none">
                          <a:solidFill>
                            <a:srgbClr val="000000">
                              <a:alpha val="100000"/>
                            </a:srgbClr>
                          </a:solidFill>
                          <a:latin typeface="Arial"/>
                          <a:cs typeface="Arial"/>
                          <a:ea typeface="Arial"/>
                          <a:sym typeface="Arial"/>
                        </a:rPr>
                        <a:t>Decile of cumulative rate per 100,000</a:t>
                      </a:r>
                    </a:p>
                  </a:txBody>
                  <a:tcPr anchor="t" marB="63500" marT="63500" marR="0" marL="0">
                    <a:lnL algn="ctr" cmpd="sng" cap="flat" w="0">
                      <a:noFill/>
                      <a:prstDash val="solid"/>
                    </a:lnL>
                    <a:lnR algn="ctr" cmpd="sng" cap="flat" w="0">
                      <a:noFill/>
                      <a:prstDash val="solid"/>
                    </a:lnR>
                    <a:lnT algn="ctr" cmpd="sng" cap="flat" w="6350">
                      <a:solidFill>
                        <a:srgbClr val="000000">
                          <a:alpha val="100000"/>
                        </a:srgbClr>
                      </a:solidFill>
                      <a:prstDash val="solid"/>
                    </a:lnT>
                    <a:lnB algn="ctr" cmpd="sng" cap="flat" w="6350">
                      <a:solidFill>
                        <a:srgbClr val="000000">
                          <a:alpha val="100000"/>
                        </a:srgbClr>
                      </a:solidFill>
                      <a:prstDash val="solid"/>
                    </a:lnB>
                    <a:solidFill>
                      <a:srgbClr val="FFFFFF">
                        <a:alpha val="0"/>
                      </a:srgbClr>
                    </a:solidFill>
                  </a:tcPr>
                </a:tc>
              </a:tr>
              <a:tr h="182880">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West Sussex</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307,884</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35,485.4</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99th</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Decile 7</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182880">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England</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20,535,061</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36,313.0</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182880">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South East region</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6350">
                      <a:solidFill>
                        <a:srgbClr val="000000">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3,344,110</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6350">
                      <a:solidFill>
                        <a:srgbClr val="000000">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36,280.9</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6350">
                      <a:solidFill>
                        <a:srgbClr val="000000">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6350">
                      <a:solidFill>
                        <a:srgbClr val="000000">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6350">
                      <a:solidFill>
                        <a:srgbClr val="000000">
                          <a:alpha val="100000"/>
                        </a:srgbClr>
                      </a:solidFill>
                      <a:prstDash val="solid"/>
                    </a:lnB>
                    <a:solidFill>
                      <a:srgbClr val="FFFFFF">
                        <a:alpha val="0"/>
                      </a:srgbClr>
                    </a:solidFill>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p:nvSpPr>
          <p:cNvPr id="3" name="Date Placeholder 2"/>
          <p:cNvSpPr>
            <a:spLocks noGrp="1"/>
          </p:cNvSpPr>
          <p:nvPr>
            <p:ph type="dt" sz="half" idx="10"/>
          </p:nvPr>
        </p:nvSpPr>
        <p:spPr>
          <a:xfrm>
            <a:off x="7732090" y="6340045"/>
            <a:ext cx="2743200" cy="365125"/>
          </a:xfrm>
        </p:spPr>
        <p:txBody>
          <a:bodyPr/>
          <a:lstStyle/>
          <a:p>
            <a:r>
              <a:rPr/>
              <a:t>Pack date: 03 February 2023</a:t>
            </a:r>
          </a:p>
        </p:txBody>
      </p:sp>
      <p:sp>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p:nvSpPr>
          <p:cNvPr id="5" name="Text Placeholder 19"/>
          <p:cNvSpPr>
            <a:spLocks noGrp="1"/>
          </p:cNvSpPr>
          <p:nvPr>
            <p:ph type="body" sz="quarter" idx="23"/>
          </p:nvPr>
        </p:nvSpPr>
        <p:spPr>
          <a:xfrm>
            <a:off x="10702753" y="6350031"/>
            <a:ext cx="1236663" cy="365125"/>
          </a:xfrm>
        </p:spPr>
        <p:txBody>
          <a:bodyPr/>
          <a:lstStyle/>
          <a:p>
            <a:r>
              <a:rPr/>
              <a:t>Slide 12</a:t>
            </a:r>
          </a:p>
        </p:txBody>
      </p:sp>
      <p:sp>
        <p:nvSpPr>
          <p:cNvPr id="6" name="Text Placeholder 3"/>
          <p:cNvSpPr>
            <a:spLocks noGrp="1"/>
          </p:cNvSpPr>
          <p:nvPr>
            <p:ph type="body" sz="quarter" idx="18"/>
          </p:nvPr>
        </p:nvSpPr>
        <p:spPr>
          <a:xfrm>
            <a:off x="103187" y="593725"/>
            <a:ext cx="5604885" cy="458788"/>
          </a:xfrm>
        </p:spPr>
        <p:txBody>
          <a:bodyPr/>
          <a:lstStyle/>
          <a:p>
            <a:r>
              <a:rPr/>
              <a:t>Upper Tier Local Authority rolling 7 day cases as at 02 February</a:t>
            </a:r>
          </a:p>
        </p:txBody>
      </p:sp>
      <p:sp>
        <p:nvSpPr>
          <p:cNvPr id="7" name="Text Placeholder 12"/>
          <p:cNvSpPr>
            <a:spLocks noGrp="1"/>
          </p:cNvSpPr>
          <p:nvPr>
            <p:ph type="body" sz="quarter" idx="20"/>
          </p:nvPr>
        </p:nvSpPr>
        <p:spPr>
          <a:xfrm>
            <a:off x="103188" y="4458958"/>
            <a:ext cx="3319462" cy="360363"/>
          </a:xfrm>
        </p:spPr>
        <p:txBody>
          <a:bodyPr/>
          <a:lstStyle/>
          <a:p>
            <a:r>
              <a:rPr/>
              <a:t>What is a decile?</a:t>
            </a:r>
          </a:p>
        </p:txBody>
      </p:sp>
      <p:sp>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28 January</a:t>
            </a:r>
          </a:p>
        </p:txBody>
      </p:sp>
      <p:graphicFrame>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cap="none" sz="1000" i="0" b="1" u="none">
                          <a:solidFill>
                            <a:srgbClr val="000000">
                              <a:alpha val="100000"/>
                            </a:srgbClr>
                          </a:solidFill>
                          <a:latin typeface="Arial"/>
                          <a:cs typeface="Arial"/>
                          <a:ea typeface="Arial"/>
                          <a:sym typeface="Arial"/>
                        </a:rPr>
                        <a:t>Name</a:t>
                      </a:r>
                    </a:p>
                  </a:txBody>
                  <a:tcPr anchor="t" marB="63500" marT="63500" marR="0" marL="0">
                    <a:lnL algn="ctr" cmpd="sng" cap="flat" w="0">
                      <a:noFill/>
                      <a:prstDash val="solid"/>
                    </a:lnL>
                    <a:lnR algn="ctr" cmpd="sng" cap="flat" w="0">
                      <a:noFill/>
                      <a:prstDash val="solid"/>
                    </a:lnR>
                    <a:lnT algn="ctr" cmpd="sng" cap="flat" w="6350">
                      <a:solidFill>
                        <a:srgbClr val="000000">
                          <a:alpha val="100000"/>
                        </a:srgbClr>
                      </a:solidFill>
                      <a:prstDash val="solid"/>
                    </a:lnT>
                    <a:lnB algn="ctr" cmpd="sng" cap="flat" w="6350">
                      <a:solidFill>
                        <a:srgbClr val="000000">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000" i="0" b="1" u="none">
                          <a:solidFill>
                            <a:srgbClr val="000000">
                              <a:alpha val="100000"/>
                            </a:srgbClr>
                          </a:solidFill>
                          <a:latin typeface="Arial"/>
                          <a:cs typeface="Arial"/>
                          <a:ea typeface="Arial"/>
                          <a:sym typeface="Arial"/>
                        </a:rPr>
                        <a:t>Rolling 7-day new cases</a:t>
                      </a:r>
                    </a:p>
                  </a:txBody>
                  <a:tcPr anchor="t" marB="63500" marT="63500" marR="0" marL="0">
                    <a:lnL algn="ctr" cmpd="sng" cap="flat" w="0">
                      <a:noFill/>
                      <a:prstDash val="solid"/>
                    </a:lnL>
                    <a:lnR algn="ctr" cmpd="sng" cap="flat" w="0">
                      <a:noFill/>
                      <a:prstDash val="solid"/>
                    </a:lnR>
                    <a:lnT algn="ctr" cmpd="sng" cap="flat" w="6350">
                      <a:solidFill>
                        <a:srgbClr val="000000">
                          <a:alpha val="100000"/>
                        </a:srgbClr>
                      </a:solidFill>
                      <a:prstDash val="solid"/>
                    </a:lnT>
                    <a:lnB algn="ctr" cmpd="sng" cap="flat" w="6350">
                      <a:solidFill>
                        <a:srgbClr val="000000">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000" i="0" b="1" u="none">
                          <a:solidFill>
                            <a:srgbClr val="000000">
                              <a:alpha val="100000"/>
                            </a:srgbClr>
                          </a:solidFill>
                          <a:latin typeface="Arial"/>
                          <a:cs typeface="Arial"/>
                          <a:ea typeface="Arial"/>
                          <a:sym typeface="Arial"/>
                        </a:rPr>
                        <a:t>Rolling 7-day case rate per 100,000</a:t>
                      </a:r>
                    </a:p>
                  </a:txBody>
                  <a:tcPr anchor="t" marB="63500" marT="63500" marR="0" marL="0">
                    <a:lnL algn="ctr" cmpd="sng" cap="flat" w="0">
                      <a:noFill/>
                      <a:prstDash val="solid"/>
                    </a:lnL>
                    <a:lnR algn="ctr" cmpd="sng" cap="flat" w="0">
                      <a:noFill/>
                      <a:prstDash val="solid"/>
                    </a:lnR>
                    <a:lnT algn="ctr" cmpd="sng" cap="flat" w="6350">
                      <a:solidFill>
                        <a:srgbClr val="000000">
                          <a:alpha val="100000"/>
                        </a:srgbClr>
                      </a:solidFill>
                      <a:prstDash val="solid"/>
                    </a:lnT>
                    <a:lnB algn="ctr" cmpd="sng" cap="flat" w="6350">
                      <a:solidFill>
                        <a:srgbClr val="000000">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000" i="0" b="1" u="none">
                          <a:solidFill>
                            <a:srgbClr val="000000">
                              <a:alpha val="100000"/>
                            </a:srgbClr>
                          </a:solidFill>
                          <a:latin typeface="Arial"/>
                          <a:cs typeface="Arial"/>
                          <a:ea typeface="Arial"/>
                          <a:sym typeface="Arial"/>
                        </a:rPr>
                        <a:t>Local Authority Rank (out of 149) where 1 = Highest Rolling 7-day rate per 100,000</a:t>
                      </a:r>
                    </a:p>
                  </a:txBody>
                  <a:tcPr anchor="t" marB="63500" marT="63500" marR="0" marL="0">
                    <a:lnL algn="ctr" cmpd="sng" cap="flat" w="0">
                      <a:noFill/>
                      <a:prstDash val="solid"/>
                    </a:lnL>
                    <a:lnR algn="ctr" cmpd="sng" cap="flat" w="0">
                      <a:noFill/>
                      <a:prstDash val="solid"/>
                    </a:lnR>
                    <a:lnT algn="ctr" cmpd="sng" cap="flat" w="6350">
                      <a:solidFill>
                        <a:srgbClr val="000000">
                          <a:alpha val="100000"/>
                        </a:srgbClr>
                      </a:solidFill>
                      <a:prstDash val="solid"/>
                    </a:lnT>
                    <a:lnB algn="ctr" cmpd="sng" cap="flat" w="6350">
                      <a:solidFill>
                        <a:srgbClr val="000000">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000" i="0" b="1" u="none">
                          <a:solidFill>
                            <a:srgbClr val="000000">
                              <a:alpha val="100000"/>
                            </a:srgbClr>
                          </a:solidFill>
                          <a:latin typeface="Arial"/>
                          <a:cs typeface="Arial"/>
                          <a:ea typeface="Arial"/>
                          <a:sym typeface="Arial"/>
                        </a:rPr>
                        <a:t>Decile of rolling rate per 100,000</a:t>
                      </a:r>
                    </a:p>
                  </a:txBody>
                  <a:tcPr anchor="t" marB="63500" marT="63500" marR="0" marL="0">
                    <a:lnL algn="ctr" cmpd="sng" cap="flat" w="0">
                      <a:noFill/>
                      <a:prstDash val="solid"/>
                    </a:lnL>
                    <a:lnR algn="ctr" cmpd="sng" cap="flat" w="0">
                      <a:noFill/>
                      <a:prstDash val="solid"/>
                    </a:lnR>
                    <a:lnT algn="ctr" cmpd="sng" cap="flat" w="6350">
                      <a:solidFill>
                        <a:srgbClr val="000000">
                          <a:alpha val="100000"/>
                        </a:srgbClr>
                      </a:solidFill>
                      <a:prstDash val="solid"/>
                    </a:lnT>
                    <a:lnB algn="ctr" cmpd="sng" cap="flat" w="6350">
                      <a:solidFill>
                        <a:srgbClr val="000000">
                          <a:alpha val="100000"/>
                        </a:srgbClr>
                      </a:solidFill>
                      <a:prstDash val="solid"/>
                    </a:lnB>
                    <a:solidFill>
                      <a:srgbClr val="FFFFFF">
                        <a:alpha val="0"/>
                      </a:srgbClr>
                    </a:solidFill>
                  </a:tcPr>
                </a:tc>
              </a:tr>
              <a:tr h="182880">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West Sussex</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189</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21.8</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96th</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Decile 7</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182880">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England</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15,135</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26.8</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182880">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South East region</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6350">
                      <a:solidFill>
                        <a:srgbClr val="000000">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2,544</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6350">
                      <a:solidFill>
                        <a:srgbClr val="000000">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27.6</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6350">
                      <a:solidFill>
                        <a:srgbClr val="000000">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6350">
                      <a:solidFill>
                        <a:srgbClr val="000000">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6350">
                      <a:solidFill>
                        <a:srgbClr val="000000">
                          <a:alpha val="100000"/>
                        </a:srgbClr>
                      </a:solidFill>
                      <a:prstDash val="solid"/>
                    </a:lnB>
                    <a:solidFill>
                      <a:srgbClr val="FFFFFF">
                        <a:alpha val="0"/>
                      </a:srgbClr>
                    </a:solidFill>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p:nvSpPr>
          <p:cNvPr id="3" name="Date Placeholder 2"/>
          <p:cNvSpPr>
            <a:spLocks noGrp="1"/>
          </p:cNvSpPr>
          <p:nvPr>
            <p:ph type="dt" sz="half" idx="10"/>
          </p:nvPr>
        </p:nvSpPr>
        <p:spPr>
          <a:xfrm>
            <a:off x="7732090" y="6340045"/>
            <a:ext cx="2743200" cy="365125"/>
          </a:xfrm>
        </p:spPr>
        <p:txBody>
          <a:bodyPr/>
          <a:lstStyle/>
          <a:p>
            <a:r>
              <a:rPr/>
              <a:t>Pack date: 03 February 2023</a:t>
            </a:r>
          </a:p>
        </p:txBody>
      </p:sp>
      <p:sp>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p:nvSpPr>
          <p:cNvPr id="5" name="Text Placeholder 19"/>
          <p:cNvSpPr>
            <a:spLocks noGrp="1"/>
          </p:cNvSpPr>
          <p:nvPr>
            <p:ph type="body" sz="quarter" idx="23"/>
          </p:nvPr>
        </p:nvSpPr>
        <p:spPr>
          <a:xfrm>
            <a:off x="10702753" y="6350031"/>
            <a:ext cx="1236663" cy="365125"/>
          </a:xfrm>
        </p:spPr>
        <p:txBody>
          <a:bodyPr/>
          <a:lstStyle/>
          <a:p>
            <a:r>
              <a:rPr/>
              <a:t>Slide 13</a:t>
            </a:r>
          </a:p>
        </p:txBody>
      </p:sp>
      <p:sp>
        <p:nvSpPr>
          <p:cNvPr id="6" name="Text Placeholder 3"/>
          <p:cNvSpPr>
            <a:spLocks noGrp="1"/>
          </p:cNvSpPr>
          <p:nvPr>
            <p:ph type="body" sz="quarter" idx="18"/>
          </p:nvPr>
        </p:nvSpPr>
        <p:spPr>
          <a:xfrm>
            <a:off x="103187" y="593725"/>
            <a:ext cx="5604885" cy="458788"/>
          </a:xfrm>
        </p:spPr>
        <p:txBody>
          <a:bodyPr/>
          <a:lstStyle/>
          <a:p>
            <a:r>
              <a:rPr/>
              <a:t>Lower Tier Local Authority cumulative cases as at 02 February</a:t>
            </a:r>
          </a:p>
        </p:txBody>
      </p:sp>
      <p:sp>
        <p:nvSpPr>
          <p:cNvPr id="7" name="Text Placeholder 12"/>
          <p:cNvSpPr>
            <a:spLocks noGrp="1"/>
          </p:cNvSpPr>
          <p:nvPr>
            <p:ph type="body" sz="quarter" idx="20"/>
          </p:nvPr>
        </p:nvSpPr>
        <p:spPr>
          <a:xfrm>
            <a:off x="103188" y="4458958"/>
            <a:ext cx="3319462" cy="360363"/>
          </a:xfrm>
        </p:spPr>
        <p:txBody>
          <a:bodyPr/>
          <a:lstStyle/>
          <a:p>
            <a:r>
              <a:rPr/>
              <a:t>What is a decile?</a:t>
            </a:r>
          </a:p>
        </p:txBody>
      </p:sp>
      <p:sp>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graphicFrame>
        <p:nvGraphicFramePr>
          <p:cNvPr id="9"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cap="none" sz="1000" i="0" b="1" u="none">
                          <a:solidFill>
                            <a:srgbClr val="000000">
                              <a:alpha val="100000"/>
                            </a:srgbClr>
                          </a:solidFill>
                          <a:latin typeface="Arial"/>
                          <a:cs typeface="Arial"/>
                          <a:ea typeface="Arial"/>
                          <a:sym typeface="Arial"/>
                        </a:rPr>
                        <a:t>Name</a:t>
                      </a:r>
                    </a:p>
                  </a:txBody>
                  <a:tcPr anchor="t" marB="63500" marT="63500" marR="0" marL="0">
                    <a:lnL algn="ctr" cmpd="sng" cap="flat" w="0">
                      <a:noFill/>
                      <a:prstDash val="solid"/>
                    </a:lnL>
                    <a:lnR algn="ctr" cmpd="sng" cap="flat" w="0">
                      <a:noFill/>
                      <a:prstDash val="solid"/>
                    </a:lnR>
                    <a:lnT algn="ctr" cmpd="sng" cap="flat" w="6350">
                      <a:solidFill>
                        <a:srgbClr val="000000">
                          <a:alpha val="100000"/>
                        </a:srgbClr>
                      </a:solidFill>
                      <a:prstDash val="solid"/>
                    </a:lnT>
                    <a:lnB algn="ctr" cmpd="sng" cap="flat" w="6350">
                      <a:solidFill>
                        <a:srgbClr val="000000">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000" i="0" b="1" u="none">
                          <a:solidFill>
                            <a:srgbClr val="000000">
                              <a:alpha val="100000"/>
                            </a:srgbClr>
                          </a:solidFill>
                          <a:latin typeface="Arial"/>
                          <a:cs typeface="Arial"/>
                          <a:ea typeface="Arial"/>
                          <a:sym typeface="Arial"/>
                        </a:rPr>
                        <a:t>Cumulative cases</a:t>
                      </a:r>
                    </a:p>
                  </a:txBody>
                  <a:tcPr anchor="t" marB="63500" marT="63500" marR="0" marL="0">
                    <a:lnL algn="ctr" cmpd="sng" cap="flat" w="0">
                      <a:noFill/>
                      <a:prstDash val="solid"/>
                    </a:lnL>
                    <a:lnR algn="ctr" cmpd="sng" cap="flat" w="0">
                      <a:noFill/>
                      <a:prstDash val="solid"/>
                    </a:lnR>
                    <a:lnT algn="ctr" cmpd="sng" cap="flat" w="6350">
                      <a:solidFill>
                        <a:srgbClr val="000000">
                          <a:alpha val="100000"/>
                        </a:srgbClr>
                      </a:solidFill>
                      <a:prstDash val="solid"/>
                    </a:lnT>
                    <a:lnB algn="ctr" cmpd="sng" cap="flat" w="6350">
                      <a:solidFill>
                        <a:srgbClr val="000000">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000" i="0" b="1" u="none">
                          <a:solidFill>
                            <a:srgbClr val="000000">
                              <a:alpha val="100000"/>
                            </a:srgbClr>
                          </a:solidFill>
                          <a:latin typeface="Arial"/>
                          <a:cs typeface="Arial"/>
                          <a:ea typeface="Arial"/>
                          <a:sym typeface="Arial"/>
                        </a:rPr>
                        <a:t>Cumulative rate per 100,000 residents</a:t>
                      </a:r>
                    </a:p>
                  </a:txBody>
                  <a:tcPr anchor="t" marB="63500" marT="63500" marR="0" marL="0">
                    <a:lnL algn="ctr" cmpd="sng" cap="flat" w="0">
                      <a:noFill/>
                      <a:prstDash val="solid"/>
                    </a:lnL>
                    <a:lnR algn="ctr" cmpd="sng" cap="flat" w="0">
                      <a:noFill/>
                      <a:prstDash val="solid"/>
                    </a:lnR>
                    <a:lnT algn="ctr" cmpd="sng" cap="flat" w="6350">
                      <a:solidFill>
                        <a:srgbClr val="000000">
                          <a:alpha val="100000"/>
                        </a:srgbClr>
                      </a:solidFill>
                      <a:prstDash val="solid"/>
                    </a:lnT>
                    <a:lnB algn="ctr" cmpd="sng" cap="flat" w="6350">
                      <a:solidFill>
                        <a:srgbClr val="000000">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000" i="0" b="1" u="none">
                          <a:solidFill>
                            <a:srgbClr val="000000">
                              <a:alpha val="100000"/>
                            </a:srgbClr>
                          </a:solidFill>
                          <a:latin typeface="Arial"/>
                          <a:cs typeface="Arial"/>
                          <a:ea typeface="Arial"/>
                          <a:sym typeface="Arial"/>
                        </a:rPr>
                        <a:t>Local Authority Rank (out of 315) where 1 = Highest Rate per 100,000</a:t>
                      </a:r>
                    </a:p>
                  </a:txBody>
                  <a:tcPr anchor="t" marB="63500" marT="63500" marR="0" marL="0">
                    <a:lnL algn="ctr" cmpd="sng" cap="flat" w="0">
                      <a:noFill/>
                      <a:prstDash val="solid"/>
                    </a:lnL>
                    <a:lnR algn="ctr" cmpd="sng" cap="flat" w="0">
                      <a:noFill/>
                      <a:prstDash val="solid"/>
                    </a:lnR>
                    <a:lnT algn="ctr" cmpd="sng" cap="flat" w="6350">
                      <a:solidFill>
                        <a:srgbClr val="000000">
                          <a:alpha val="100000"/>
                        </a:srgbClr>
                      </a:solidFill>
                      <a:prstDash val="solid"/>
                    </a:lnT>
                    <a:lnB algn="ctr" cmpd="sng" cap="flat" w="6350">
                      <a:solidFill>
                        <a:srgbClr val="000000">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000" i="0" b="1" u="none">
                          <a:solidFill>
                            <a:srgbClr val="000000">
                              <a:alpha val="100000"/>
                            </a:srgbClr>
                          </a:solidFill>
                          <a:latin typeface="Arial"/>
                          <a:cs typeface="Arial"/>
                          <a:ea typeface="Arial"/>
                          <a:sym typeface="Arial"/>
                        </a:rPr>
                        <a:t>Decile of cumulative rate per 100,000</a:t>
                      </a:r>
                    </a:p>
                  </a:txBody>
                  <a:tcPr anchor="t" marB="63500" marT="63500" marR="0" marL="0">
                    <a:lnL algn="ctr" cmpd="sng" cap="flat" w="0">
                      <a:noFill/>
                      <a:prstDash val="solid"/>
                    </a:lnL>
                    <a:lnR algn="ctr" cmpd="sng" cap="flat" w="0">
                      <a:noFill/>
                      <a:prstDash val="solid"/>
                    </a:lnR>
                    <a:lnT algn="ctr" cmpd="sng" cap="flat" w="6350">
                      <a:solidFill>
                        <a:srgbClr val="000000">
                          <a:alpha val="100000"/>
                        </a:srgbClr>
                      </a:solidFill>
                      <a:prstDash val="solid"/>
                    </a:lnT>
                    <a:lnB algn="ctr" cmpd="sng" cap="flat" w="6350">
                      <a:solidFill>
                        <a:srgbClr val="000000">
                          <a:alpha val="100000"/>
                        </a:srgbClr>
                      </a:solidFill>
                      <a:prstDash val="solid"/>
                    </a:lnB>
                    <a:solidFill>
                      <a:srgbClr val="FFFFFF">
                        <a:alpha val="0"/>
                      </a:srgbClr>
                    </a:solidFill>
                  </a:tcPr>
                </a:tc>
              </a:tr>
              <a:tr h="182880">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Adur</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21,815</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33,986.6</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249th</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Decile 8</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182880">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Arun</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55,187</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34,251.5</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244th</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Decile 8</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182880">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Chichester</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40,013</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32,930.3</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268th</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Decile 9</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182880">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Crawley</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44,385</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39,462.5</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23rd</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10% of authorities</a:t>
                      </a:r>
                      <a:br>
                        <a:rPr cap="none" sz="1100" i="0" b="0" u="none">
                          <a:solidFill>
                            <a:srgbClr val="000000">
                              <a:alpha val="100000"/>
                            </a:srgbClr>
                          </a:solidFill>
                          <a:latin typeface="Calibri"/>
                          <a:cs typeface="Calibri"/>
                          <a:ea typeface="Calibri"/>
                          <a:sym typeface="Calibri"/>
                        </a:rPr>
                      </a:br>
                      <a:r>
                        <a:rPr cap="none" sz="1100" i="0" b="0" u="none">
                          <a:solidFill>
                            <a:srgbClr val="000000">
                              <a:alpha val="100000"/>
                            </a:srgbClr>
                          </a:solidFill>
                          <a:latin typeface="Calibri"/>
                          <a:cs typeface="Calibri"/>
                          <a:ea typeface="Calibri"/>
                          <a:sym typeface="Calibri"/>
                        </a:rPr>
                        <a:t>with highest rate</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182880">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Horsham</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50,241</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34,536.1</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232nd</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Decile 8</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182880">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Mid Sussex</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56,839</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37,359.2</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100th</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Decile 4</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182880">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Worthing</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39,404</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35,586.6</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191st</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Decile 7</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182880">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West Sussex</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307,884</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35,485.4</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182880">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South East region</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3,344,110</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36,280.9</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182880">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England</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6350">
                      <a:solidFill>
                        <a:srgbClr val="000000">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20,535,061</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6350">
                      <a:solidFill>
                        <a:srgbClr val="000000">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36,313.0</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6350">
                      <a:solidFill>
                        <a:srgbClr val="000000">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6350">
                      <a:solidFill>
                        <a:srgbClr val="000000">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6350">
                      <a:solidFill>
                        <a:srgbClr val="000000">
                          <a:alpha val="100000"/>
                        </a:srgbClr>
                      </a:solidFill>
                      <a:prstDash val="solid"/>
                    </a:lnB>
                    <a:solidFill>
                      <a:srgbClr val="FFFFFF">
                        <a:alpha val="0"/>
                      </a:srgbClr>
                    </a:solidFill>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p:nvSpPr>
          <p:cNvPr id="3" name="Date Placeholder 2"/>
          <p:cNvSpPr>
            <a:spLocks noGrp="1"/>
          </p:cNvSpPr>
          <p:nvPr>
            <p:ph type="dt" sz="half" idx="10"/>
          </p:nvPr>
        </p:nvSpPr>
        <p:spPr>
          <a:xfrm>
            <a:off x="7732090" y="6340045"/>
            <a:ext cx="2743200" cy="365125"/>
          </a:xfrm>
        </p:spPr>
        <p:txBody>
          <a:bodyPr/>
          <a:lstStyle/>
          <a:p>
            <a:r>
              <a:rPr/>
              <a:t>Pack date: 03 February 2023</a:t>
            </a:r>
          </a:p>
        </p:txBody>
      </p:sp>
      <p:sp>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p:nvSpPr>
          <p:cNvPr id="5" name="Text Placeholder 19"/>
          <p:cNvSpPr>
            <a:spLocks noGrp="1"/>
          </p:cNvSpPr>
          <p:nvPr>
            <p:ph type="body" sz="quarter" idx="23"/>
          </p:nvPr>
        </p:nvSpPr>
        <p:spPr>
          <a:xfrm>
            <a:off x="10702753" y="6350031"/>
            <a:ext cx="1236663" cy="365125"/>
          </a:xfrm>
        </p:spPr>
        <p:txBody>
          <a:bodyPr/>
          <a:lstStyle/>
          <a:p>
            <a:r>
              <a:rPr/>
              <a:t>Slide 14</a:t>
            </a:r>
          </a:p>
        </p:txBody>
      </p:sp>
      <p:sp>
        <p:nvSpPr>
          <p:cNvPr id="6" name="Text Placeholder 3"/>
          <p:cNvSpPr>
            <a:spLocks noGrp="1"/>
          </p:cNvSpPr>
          <p:nvPr>
            <p:ph type="body" sz="quarter" idx="18"/>
          </p:nvPr>
        </p:nvSpPr>
        <p:spPr>
          <a:xfrm>
            <a:off x="103187" y="593725"/>
            <a:ext cx="5604885" cy="458788"/>
          </a:xfrm>
        </p:spPr>
        <p:txBody>
          <a:bodyPr/>
          <a:lstStyle/>
          <a:p>
            <a:r>
              <a:rPr/>
              <a:t>Lower Tier Local Authority rolling cases as at 02 February</a:t>
            </a:r>
          </a:p>
        </p:txBody>
      </p:sp>
      <p:sp>
        <p:nvSpPr>
          <p:cNvPr id="7" name="Text Placeholder 12"/>
          <p:cNvSpPr>
            <a:spLocks noGrp="1"/>
          </p:cNvSpPr>
          <p:nvPr>
            <p:ph type="body" sz="quarter" idx="20"/>
          </p:nvPr>
        </p:nvSpPr>
        <p:spPr>
          <a:xfrm>
            <a:off x="103188" y="4458958"/>
            <a:ext cx="3319462" cy="360363"/>
          </a:xfrm>
        </p:spPr>
        <p:txBody>
          <a:bodyPr/>
          <a:lstStyle/>
          <a:p>
            <a:r>
              <a:rPr/>
              <a:t>What is a decile?</a:t>
            </a:r>
          </a:p>
        </p:txBody>
      </p:sp>
      <p:sp>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28 January</a:t>
            </a:r>
          </a:p>
        </p:txBody>
      </p:sp>
      <p:graphicFrame>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cap="none" sz="1000" i="0" b="1" u="none">
                          <a:solidFill>
                            <a:srgbClr val="000000">
                              <a:alpha val="100000"/>
                            </a:srgbClr>
                          </a:solidFill>
                          <a:latin typeface="Arial"/>
                          <a:cs typeface="Arial"/>
                          <a:ea typeface="Arial"/>
                          <a:sym typeface="Arial"/>
                        </a:rPr>
                        <a:t>Name</a:t>
                      </a:r>
                    </a:p>
                  </a:txBody>
                  <a:tcPr anchor="t" marB="63500" marT="63500" marR="0" marL="0">
                    <a:lnL algn="ctr" cmpd="sng" cap="flat" w="0">
                      <a:noFill/>
                      <a:prstDash val="solid"/>
                    </a:lnL>
                    <a:lnR algn="ctr" cmpd="sng" cap="flat" w="0">
                      <a:noFill/>
                      <a:prstDash val="solid"/>
                    </a:lnR>
                    <a:lnT algn="ctr" cmpd="sng" cap="flat" w="6350">
                      <a:solidFill>
                        <a:srgbClr val="000000">
                          <a:alpha val="100000"/>
                        </a:srgbClr>
                      </a:solidFill>
                      <a:prstDash val="solid"/>
                    </a:lnT>
                    <a:lnB algn="ctr" cmpd="sng" cap="flat" w="6350">
                      <a:solidFill>
                        <a:srgbClr val="000000">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000" i="0" b="1" u="none">
                          <a:solidFill>
                            <a:srgbClr val="000000">
                              <a:alpha val="100000"/>
                            </a:srgbClr>
                          </a:solidFill>
                          <a:latin typeface="Arial"/>
                          <a:cs typeface="Arial"/>
                          <a:ea typeface="Arial"/>
                          <a:sym typeface="Arial"/>
                        </a:rPr>
                        <a:t>Rolling 7-day new cases</a:t>
                      </a:r>
                    </a:p>
                  </a:txBody>
                  <a:tcPr anchor="t" marB="63500" marT="63500" marR="0" marL="0">
                    <a:lnL algn="ctr" cmpd="sng" cap="flat" w="0">
                      <a:noFill/>
                      <a:prstDash val="solid"/>
                    </a:lnL>
                    <a:lnR algn="ctr" cmpd="sng" cap="flat" w="0">
                      <a:noFill/>
                      <a:prstDash val="solid"/>
                    </a:lnR>
                    <a:lnT algn="ctr" cmpd="sng" cap="flat" w="6350">
                      <a:solidFill>
                        <a:srgbClr val="000000">
                          <a:alpha val="100000"/>
                        </a:srgbClr>
                      </a:solidFill>
                      <a:prstDash val="solid"/>
                    </a:lnT>
                    <a:lnB algn="ctr" cmpd="sng" cap="flat" w="6350">
                      <a:solidFill>
                        <a:srgbClr val="000000">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000" i="0" b="1" u="none">
                          <a:solidFill>
                            <a:srgbClr val="000000">
                              <a:alpha val="100000"/>
                            </a:srgbClr>
                          </a:solidFill>
                          <a:latin typeface="Arial"/>
                          <a:cs typeface="Arial"/>
                          <a:ea typeface="Arial"/>
                          <a:sym typeface="Arial"/>
                        </a:rPr>
                        <a:t>Rolling 7-day case rate per 100,000</a:t>
                      </a:r>
                    </a:p>
                  </a:txBody>
                  <a:tcPr anchor="t" marB="63500" marT="63500" marR="0" marL="0">
                    <a:lnL algn="ctr" cmpd="sng" cap="flat" w="0">
                      <a:noFill/>
                      <a:prstDash val="solid"/>
                    </a:lnL>
                    <a:lnR algn="ctr" cmpd="sng" cap="flat" w="0">
                      <a:noFill/>
                      <a:prstDash val="solid"/>
                    </a:lnR>
                    <a:lnT algn="ctr" cmpd="sng" cap="flat" w="6350">
                      <a:solidFill>
                        <a:srgbClr val="000000">
                          <a:alpha val="100000"/>
                        </a:srgbClr>
                      </a:solidFill>
                      <a:prstDash val="solid"/>
                    </a:lnT>
                    <a:lnB algn="ctr" cmpd="sng" cap="flat" w="6350">
                      <a:solidFill>
                        <a:srgbClr val="000000">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000" i="0" b="1" u="none">
                          <a:solidFill>
                            <a:srgbClr val="000000">
                              <a:alpha val="100000"/>
                            </a:srgbClr>
                          </a:solidFill>
                          <a:latin typeface="Arial"/>
                          <a:cs typeface="Arial"/>
                          <a:ea typeface="Arial"/>
                          <a:sym typeface="Arial"/>
                        </a:rPr>
                        <a:t>Local Authority Rank (out of 315) where 1 = Highest Rolling 7-day rate per 100,000</a:t>
                      </a:r>
                    </a:p>
                  </a:txBody>
                  <a:tcPr anchor="t" marB="63500" marT="63500" marR="0" marL="0">
                    <a:lnL algn="ctr" cmpd="sng" cap="flat" w="0">
                      <a:noFill/>
                      <a:prstDash val="solid"/>
                    </a:lnL>
                    <a:lnR algn="ctr" cmpd="sng" cap="flat" w="0">
                      <a:noFill/>
                      <a:prstDash val="solid"/>
                    </a:lnR>
                    <a:lnT algn="ctr" cmpd="sng" cap="flat" w="6350">
                      <a:solidFill>
                        <a:srgbClr val="000000">
                          <a:alpha val="100000"/>
                        </a:srgbClr>
                      </a:solidFill>
                      <a:prstDash val="solid"/>
                    </a:lnT>
                    <a:lnB algn="ctr" cmpd="sng" cap="flat" w="6350">
                      <a:solidFill>
                        <a:srgbClr val="000000">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000" i="0" b="1" u="none">
                          <a:solidFill>
                            <a:srgbClr val="000000">
                              <a:alpha val="100000"/>
                            </a:srgbClr>
                          </a:solidFill>
                          <a:latin typeface="Arial"/>
                          <a:cs typeface="Arial"/>
                          <a:ea typeface="Arial"/>
                          <a:sym typeface="Arial"/>
                        </a:rPr>
                        <a:t>Decile of rolling rate per 100,000</a:t>
                      </a:r>
                    </a:p>
                  </a:txBody>
                  <a:tcPr anchor="t" marB="63500" marT="63500" marR="0" marL="0">
                    <a:lnL algn="ctr" cmpd="sng" cap="flat" w="0">
                      <a:noFill/>
                      <a:prstDash val="solid"/>
                    </a:lnL>
                    <a:lnR algn="ctr" cmpd="sng" cap="flat" w="0">
                      <a:noFill/>
                      <a:prstDash val="solid"/>
                    </a:lnR>
                    <a:lnT algn="ctr" cmpd="sng" cap="flat" w="6350">
                      <a:solidFill>
                        <a:srgbClr val="000000">
                          <a:alpha val="100000"/>
                        </a:srgbClr>
                      </a:solidFill>
                      <a:prstDash val="solid"/>
                    </a:lnT>
                    <a:lnB algn="ctr" cmpd="sng" cap="flat" w="6350">
                      <a:solidFill>
                        <a:srgbClr val="000000">
                          <a:alpha val="100000"/>
                        </a:srgbClr>
                      </a:solidFill>
                      <a:prstDash val="solid"/>
                    </a:lnB>
                    <a:solidFill>
                      <a:srgbClr val="FFFFFF">
                        <a:alpha val="0"/>
                      </a:srgbClr>
                    </a:solidFill>
                  </a:tcPr>
                </a:tc>
              </a:tr>
              <a:tr h="182880">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Adur</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20</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31.2</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85th</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Decile 3</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182880">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Arun</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45</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27.9</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131st</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Decile 5</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182880">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Chichester</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23</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18.9</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254th</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Decile 9</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182880">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Crawley</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16</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14.2</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299th</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10% of authorities</a:t>
                      </a:r>
                      <a:br>
                        <a:rPr cap="none" sz="1100" i="0" b="0" u="none">
                          <a:solidFill>
                            <a:srgbClr val="000000">
                              <a:alpha val="100000"/>
                            </a:srgbClr>
                          </a:solidFill>
                          <a:latin typeface="Calibri"/>
                          <a:cs typeface="Calibri"/>
                          <a:ea typeface="Calibri"/>
                          <a:sym typeface="Calibri"/>
                        </a:rPr>
                      </a:br>
                      <a:r>
                        <a:rPr cap="none" sz="1100" i="0" b="0" u="none">
                          <a:solidFill>
                            <a:srgbClr val="000000">
                              <a:alpha val="100000"/>
                            </a:srgbClr>
                          </a:solidFill>
                          <a:latin typeface="Calibri"/>
                          <a:cs typeface="Calibri"/>
                          <a:ea typeface="Calibri"/>
                          <a:sym typeface="Calibri"/>
                        </a:rPr>
                        <a:t>with lowest rate</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182880">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Horsham</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36</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24.7</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180th</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Decile 6</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182880">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Mid Sussex</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27</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17.7</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270th</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Decile 9</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182880">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Worthing</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22</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19.9</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241st</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Decile 8</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182880">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West Sussex</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189</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21.8</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182880">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England</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15,135</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26.8</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182880">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South East region</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6350">
                      <a:solidFill>
                        <a:srgbClr val="000000">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2,544</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6350">
                      <a:solidFill>
                        <a:srgbClr val="000000">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27.6</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6350">
                      <a:solidFill>
                        <a:srgbClr val="000000">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6350">
                      <a:solidFill>
                        <a:srgbClr val="000000">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6350">
                      <a:solidFill>
                        <a:srgbClr val="000000">
                          <a:alpha val="100000"/>
                        </a:srgbClr>
                      </a:solidFill>
                      <a:prstDash val="solid"/>
                    </a:lnB>
                    <a:solidFill>
                      <a:srgbClr val="FFFFFF">
                        <a:alpha val="0"/>
                      </a:srgbClr>
                    </a:solidFill>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10252364" y="585081"/>
            <a:ext cx="1629151" cy="700684"/>
          </a:xfrm>
        </p:spPr>
        <p:txBody>
          <a:bodyPr/>
          <a:lstStyle/>
          <a:p>
            <a:r>
              <a:rPr/>
              <a:t>Pack date: 03 February 2023</a:t>
            </a:r>
          </a:p>
        </p:txBody>
      </p:sp>
      <p:pic>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p:nvSpPr>
          <p:cNvPr id="6" name="Text Placeholder 19"/>
          <p:cNvSpPr>
            <a:spLocks noGrp="1"/>
          </p:cNvSpPr>
          <p:nvPr>
            <p:ph type="body" sz="quarter" idx="23"/>
          </p:nvPr>
        </p:nvSpPr>
        <p:spPr>
          <a:xfrm>
            <a:off x="10702753" y="6350031"/>
            <a:ext cx="1236663" cy="365125"/>
          </a:xfrm>
        </p:spPr>
        <p:txBody>
          <a:bodyPr/>
          <a:lstStyle/>
          <a:p>
            <a:r>
              <a:rPr/>
              <a:t>Slide 15</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10252364" y="585081"/>
            <a:ext cx="1629151" cy="700684"/>
          </a:xfrm>
        </p:spPr>
        <p:txBody>
          <a:bodyPr/>
          <a:lstStyle/>
          <a:p>
            <a:r>
              <a:rPr/>
              <a:t>Pack date: 03 February 2023</a:t>
            </a:r>
          </a:p>
        </p:txBody>
      </p:sp>
      <p:pic>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p:nvSpPr>
          <p:cNvPr id="6" name="Text Placeholder 19"/>
          <p:cNvSpPr>
            <a:spLocks noGrp="1"/>
          </p:cNvSpPr>
          <p:nvPr>
            <p:ph type="body" sz="quarter" idx="23"/>
          </p:nvPr>
        </p:nvSpPr>
        <p:spPr>
          <a:xfrm>
            <a:off x="10702753" y="6350031"/>
            <a:ext cx="1236663" cy="365125"/>
          </a:xfrm>
        </p:spPr>
        <p:txBody>
          <a:bodyPr/>
          <a:lstStyle/>
          <a:p>
            <a:r>
              <a:rPr/>
              <a:t>Slide 16</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10252364" y="585081"/>
            <a:ext cx="1629151" cy="700684"/>
          </a:xfrm>
        </p:spPr>
        <p:txBody>
          <a:bodyPr/>
          <a:lstStyle/>
          <a:p>
            <a:r>
              <a:rPr/>
              <a:t>Pack date: 03 February 2023</a:t>
            </a:r>
          </a:p>
        </p:txBody>
      </p:sp>
      <p:pic>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p:nvSpPr>
          <p:cNvPr id="6" name="Text Placeholder 19"/>
          <p:cNvSpPr>
            <a:spLocks noGrp="1"/>
          </p:cNvSpPr>
          <p:nvPr>
            <p:ph type="body" sz="quarter" idx="23"/>
          </p:nvPr>
        </p:nvSpPr>
        <p:spPr>
          <a:xfrm>
            <a:off x="10702753" y="6350031"/>
            <a:ext cx="1236663" cy="365125"/>
          </a:xfrm>
        </p:spPr>
        <p:txBody>
          <a:bodyPr/>
          <a:lstStyle/>
          <a:p>
            <a:r>
              <a:rPr/>
              <a:t>Slide 17</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10252364" y="585081"/>
            <a:ext cx="1629151" cy="700684"/>
          </a:xfrm>
        </p:spPr>
        <p:txBody>
          <a:bodyPr/>
          <a:lstStyle/>
          <a:p>
            <a:r>
              <a:rPr/>
              <a:t>Pack date: 03 February 2023</a:t>
            </a:r>
          </a:p>
        </p:txBody>
      </p:sp>
      <p:pic>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p:nvSpPr>
          <p:cNvPr id="6" name="Text Placeholder 19"/>
          <p:cNvSpPr>
            <a:spLocks noGrp="1"/>
          </p:cNvSpPr>
          <p:nvPr>
            <p:ph type="body" sz="quarter" idx="23"/>
          </p:nvPr>
        </p:nvSpPr>
        <p:spPr>
          <a:xfrm>
            <a:off x="10702753" y="6350031"/>
            <a:ext cx="1236663" cy="365125"/>
          </a:xfrm>
        </p:spPr>
        <p:txBody>
          <a:bodyPr/>
          <a:lstStyle/>
          <a:p>
            <a:r>
              <a:rPr/>
              <a:t>Slide 18</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7732090" y="6173785"/>
            <a:ext cx="2743200" cy="365125"/>
          </a:xfrm>
        </p:spPr>
        <p:txBody>
          <a:bodyPr/>
          <a:lstStyle/>
          <a:p>
            <a:r>
              <a:rPr/>
              <a:t>Pack date: 03 February 2023</a:t>
            </a:r>
          </a:p>
        </p:txBody>
      </p:sp>
      <p:sp>
        <p:nvSpPr>
          <p:cNvPr id="3" name="Text Placeholder 9"/>
          <p:cNvSpPr>
            <a:spLocks noGrp="1"/>
          </p:cNvSpPr>
          <p:nvPr>
            <p:ph type="body" sz="quarter" idx="12"/>
          </p:nvPr>
        </p:nvSpPr>
        <p:spPr>
          <a:xfrm>
            <a:off x="260349" y="1944127"/>
            <a:ext cx="6611505" cy="454025"/>
          </a:xfrm>
        </p:spPr>
        <p:txBody>
          <a:bodyPr/>
          <a:lstStyle/>
          <a:p>
            <a:r>
              <a:rPr/>
              <a:t>West Sussex COVID-19 Data Summary</a:t>
            </a:r>
          </a:p>
        </p:txBody>
      </p:sp>
      <p:sp>
        <p:nvSpPr>
          <p:cNvPr id="4" name="Text Placeholder 11"/>
          <p:cNvSpPr>
            <a:spLocks noGrp="1"/>
          </p:cNvSpPr>
          <p:nvPr>
            <p:ph type="body" sz="quarter" idx="13"/>
          </p:nvPr>
        </p:nvSpPr>
        <p:spPr>
          <a:xfrm>
            <a:off x="260350" y="2603500"/>
            <a:ext cx="11487150" cy="2374900"/>
          </a:xfrm>
        </p:spPr>
        <p:txBody>
          <a:bodyPr/>
          <a:lstStyle/>
          <a:p>
            <a:r>
              <a:rPr/>
              <a:t>This pack brings together information relating to COVID-19 in West Sussex.
West Sussex County Council Public Health Department monitors information on a daily basis and produce this summary pack as well as showing more detailed analysis on the following website: https://wsx-c19-weekly-supplement.netlify.app. Links are provided to the public data sources available and a summary of current sources is provided at the end of this pack.
Local authorities have access to some information that is not in the public domain, this may be due to small numbers or data being provisional.</a:t>
            </a:r>
          </a:p>
        </p:txBody>
      </p:sp>
      <p:sp>
        <p:nvSpPr>
          <p:cNvPr id="5" name="Text Placeholder 13"/>
          <p:cNvSpPr>
            <a:spLocks noGrp="1"/>
          </p:cNvSpPr>
          <p:nvPr>
            <p:ph type="body" sz="quarter" idx="14"/>
          </p:nvPr>
        </p:nvSpPr>
        <p:spPr>
          <a:xfrm>
            <a:off x="260350" y="5486400"/>
            <a:ext cx="2759941" cy="419100"/>
          </a:xfrm>
        </p:spPr>
        <p:txBody>
          <a:bodyPr/>
          <a:lstStyle/>
          <a:p>
            <a:r>
              <a:rPr/>
              <a:t>Contact</a:t>
            </a:r>
          </a:p>
        </p:txBody>
      </p:sp>
      <p:sp>
        <p:nvSpPr>
          <p:cNvPr id="6" name="Text Placeholder 15"/>
          <p:cNvSpPr>
            <a:spLocks noGrp="1"/>
          </p:cNvSpPr>
          <p:nvPr>
            <p:ph type="body" sz="quarter" idx="15"/>
          </p:nvPr>
        </p:nvSpPr>
        <p:spPr>
          <a:xfrm>
            <a:off x="260349" y="5878800"/>
            <a:ext cx="3409950" cy="336550"/>
          </a:xfrm>
        </p:spPr>
        <p:txBody>
          <a:bodyPr/>
          <a:lstStyle/>
          <a:p>
            <a:r>
              <a:rPr/>
              <a:t>publichealth@westsussex.gov.uk</a:t>
            </a:r>
          </a:p>
        </p:txBody>
      </p:sp>
      <p:sp>
        <p:nvSpPr>
          <p:cNvPr id="7" name="Text Placeholder 12"/>
          <p:cNvSpPr>
            <a:spLocks noGrp="1"/>
          </p:cNvSpPr>
          <p:nvPr>
            <p:ph type="body" sz="quarter" idx="17"/>
          </p:nvPr>
        </p:nvSpPr>
        <p:spPr>
          <a:xfrm>
            <a:off x="10702754" y="6173785"/>
            <a:ext cx="1236662" cy="365124"/>
          </a:xfrm>
        </p:spPr>
        <p:txBody>
          <a:bodyPr/>
          <a:lstStyle/>
          <a:p>
            <a:r>
              <a:rPr/>
              <a:t>Slide 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10252364" y="585081"/>
            <a:ext cx="1629151" cy="700684"/>
          </a:xfrm>
        </p:spPr>
        <p:txBody>
          <a:bodyPr/>
          <a:lstStyle/>
          <a:p>
            <a:r>
              <a:rPr/>
              <a:t>Pack date: 03 February 2023</a:t>
            </a:r>
          </a:p>
        </p:txBody>
      </p:sp>
      <p:pic>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p:nvSpPr>
          <p:cNvPr id="6" name="Text Placeholder 19"/>
          <p:cNvSpPr>
            <a:spLocks noGrp="1"/>
          </p:cNvSpPr>
          <p:nvPr>
            <p:ph type="body" sz="quarter" idx="23"/>
          </p:nvPr>
        </p:nvSpPr>
        <p:spPr>
          <a:xfrm>
            <a:off x="10702753" y="6350031"/>
            <a:ext cx="1236663" cy="365125"/>
          </a:xfrm>
        </p:spPr>
        <p:txBody>
          <a:bodyPr/>
          <a:lstStyle/>
          <a:p>
            <a:r>
              <a:rPr/>
              <a:t>Slide 19</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10252364" y="585081"/>
            <a:ext cx="1629151" cy="700684"/>
          </a:xfrm>
        </p:spPr>
        <p:txBody>
          <a:bodyPr/>
          <a:lstStyle/>
          <a:p>
            <a:r>
              <a:rPr/>
              <a:t>Pack date: 03 February 2023</a:t>
            </a:r>
          </a:p>
        </p:txBody>
      </p:sp>
      <p:pic>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p:nvSpPr>
          <p:cNvPr id="6" name="Text Placeholder 19"/>
          <p:cNvSpPr>
            <a:spLocks noGrp="1"/>
          </p:cNvSpPr>
          <p:nvPr>
            <p:ph type="body" sz="quarter" idx="23"/>
          </p:nvPr>
        </p:nvSpPr>
        <p:spPr>
          <a:xfrm>
            <a:off x="10702753" y="6350031"/>
            <a:ext cx="1236663" cy="365125"/>
          </a:xfrm>
        </p:spPr>
        <p:txBody>
          <a:bodyPr/>
          <a:lstStyle/>
          <a:p>
            <a:r>
              <a:rPr/>
              <a:t>Slide 20</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10252364" y="585081"/>
            <a:ext cx="1629151" cy="700684"/>
          </a:xfrm>
        </p:spPr>
        <p:txBody>
          <a:bodyPr/>
          <a:lstStyle/>
          <a:p>
            <a:r>
              <a:rPr/>
              <a:t>Pack date: 03 February 2023</a:t>
            </a:r>
          </a:p>
        </p:txBody>
      </p:sp>
      <p:pic>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p:nvSpPr>
          <p:cNvPr id="6" name="Text Placeholder 19"/>
          <p:cNvSpPr>
            <a:spLocks noGrp="1"/>
          </p:cNvSpPr>
          <p:nvPr>
            <p:ph type="body" sz="quarter" idx="23"/>
          </p:nvPr>
        </p:nvSpPr>
        <p:spPr>
          <a:xfrm>
            <a:off x="10702753" y="6350031"/>
            <a:ext cx="1236663" cy="365125"/>
          </a:xfrm>
        </p:spPr>
        <p:txBody>
          <a:bodyPr/>
          <a:lstStyle/>
          <a:p>
            <a:r>
              <a:rPr/>
              <a:t>Slide 21</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10252364" y="585081"/>
            <a:ext cx="1629151" cy="700684"/>
          </a:xfrm>
        </p:spPr>
        <p:txBody>
          <a:bodyPr/>
          <a:lstStyle/>
          <a:p>
            <a:r>
              <a:rPr/>
              <a:t>Pack date: 03 February 2023</a:t>
            </a:r>
          </a:p>
        </p:txBody>
      </p:sp>
      <p:pic>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p:nvSpPr>
          <p:cNvPr id="6" name="Text Placeholder 19"/>
          <p:cNvSpPr>
            <a:spLocks noGrp="1"/>
          </p:cNvSpPr>
          <p:nvPr>
            <p:ph type="body" sz="quarter" idx="23"/>
          </p:nvPr>
        </p:nvSpPr>
        <p:spPr>
          <a:xfrm>
            <a:off x="10702753" y="6350031"/>
            <a:ext cx="1236663" cy="365125"/>
          </a:xfrm>
        </p:spPr>
        <p:txBody>
          <a:bodyPr/>
          <a:lstStyle/>
          <a:p>
            <a:r>
              <a:rPr/>
              <a:t>Slide 22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7732090" y="6173785"/>
            <a:ext cx="2743200" cy="365125"/>
          </a:xfrm>
        </p:spPr>
        <p:txBody>
          <a:bodyPr/>
          <a:lstStyle/>
          <a:p>
            <a:r>
              <a:rPr/>
              <a:t>Pack date: 03 February 2023</a:t>
            </a:r>
          </a:p>
        </p:txBody>
      </p:sp>
      <p:pic>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p:nvSpPr>
          <p:cNvPr id="5" name="Text Placeholder 12"/>
          <p:cNvSpPr>
            <a:spLocks noGrp="1"/>
          </p:cNvSpPr>
          <p:nvPr>
            <p:ph type="body" sz="quarter" idx="17"/>
          </p:nvPr>
        </p:nvSpPr>
        <p:spPr>
          <a:xfrm>
            <a:off x="10702754" y="6173785"/>
            <a:ext cx="1236662" cy="365124"/>
          </a:xfrm>
        </p:spPr>
        <p:txBody>
          <a:bodyPr/>
          <a:lstStyle/>
          <a:p>
            <a:r>
              <a:rPr/>
              <a:t>Slide 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7732090" y="6173785"/>
            <a:ext cx="2743200" cy="365125"/>
          </a:xfrm>
        </p:spPr>
        <p:txBody>
          <a:bodyPr/>
          <a:lstStyle/>
          <a:p>
            <a:r>
              <a:rPr/>
              <a:t>Pack date: 03 February 2023</a:t>
            </a:r>
          </a:p>
        </p:txBody>
      </p:sp>
      <p:pic>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p:nvSpPr>
          <p:cNvPr id="5" name="Text Placeholder 12"/>
          <p:cNvSpPr>
            <a:spLocks noGrp="1"/>
          </p:cNvSpPr>
          <p:nvPr>
            <p:ph type="body" sz="quarter" idx="17"/>
          </p:nvPr>
        </p:nvSpPr>
        <p:spPr>
          <a:xfrm>
            <a:off x="10702754" y="6173785"/>
            <a:ext cx="1236662" cy="365124"/>
          </a:xfrm>
        </p:spPr>
        <p:txBody>
          <a:bodyPr/>
          <a:lstStyle/>
          <a:p>
            <a:r>
              <a:rPr/>
              <a:t>Slide 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7732090" y="6173785"/>
            <a:ext cx="2743200" cy="365125"/>
          </a:xfrm>
        </p:spPr>
        <p:txBody>
          <a:bodyPr/>
          <a:lstStyle/>
          <a:p>
            <a:r>
              <a:rPr/>
              <a:t>Pack date: 03 February 2023</a:t>
            </a:r>
          </a:p>
        </p:txBody>
      </p:sp>
      <p:pic>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p:nvSpPr>
          <p:cNvPr id="5" name="Text Placeholder 12"/>
          <p:cNvSpPr>
            <a:spLocks noGrp="1"/>
          </p:cNvSpPr>
          <p:nvPr>
            <p:ph type="body" sz="quarter" idx="17"/>
          </p:nvPr>
        </p:nvSpPr>
        <p:spPr>
          <a:xfrm>
            <a:off x="10702754" y="6173785"/>
            <a:ext cx="1236662" cy="365124"/>
          </a:xfrm>
        </p:spPr>
        <p:txBody>
          <a:bodyPr/>
          <a:lstStyle/>
          <a:p>
            <a:r>
              <a:rPr/>
              <a:t>Slide 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7732090" y="6173785"/>
            <a:ext cx="2743200" cy="365125"/>
          </a:xfrm>
        </p:spPr>
        <p:txBody>
          <a:bodyPr/>
          <a:lstStyle/>
          <a:p>
            <a:r>
              <a:rPr/>
              <a:t>Pack date: 03 February 2023</a:t>
            </a:r>
          </a:p>
        </p:txBody>
      </p:sp>
      <p:pic>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p:nvSpPr>
          <p:cNvPr id="5" name="Text Placeholder 12"/>
          <p:cNvSpPr>
            <a:spLocks noGrp="1"/>
          </p:cNvSpPr>
          <p:nvPr>
            <p:ph type="body" sz="quarter" idx="17"/>
          </p:nvPr>
        </p:nvSpPr>
        <p:spPr>
          <a:xfrm>
            <a:off x="10702754" y="6173785"/>
            <a:ext cx="1236662" cy="365124"/>
          </a:xfrm>
        </p:spPr>
        <p:txBody>
          <a:bodyPr/>
          <a:lstStyle/>
          <a:p>
            <a:r>
              <a:rPr/>
              <a:t>Slide 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7732090" y="6173785"/>
            <a:ext cx="2743200" cy="365125"/>
          </a:xfrm>
        </p:spPr>
        <p:txBody>
          <a:bodyPr/>
          <a:lstStyle/>
          <a:p>
            <a:r>
              <a:rPr/>
              <a:t>Pack date: 03 February 2023</a:t>
            </a:r>
          </a:p>
        </p:txBody>
      </p:sp>
      <p:pic>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p:nvSpPr>
          <p:cNvPr id="5" name="Text Placeholder 12"/>
          <p:cNvSpPr>
            <a:spLocks noGrp="1"/>
          </p:cNvSpPr>
          <p:nvPr>
            <p:ph type="body" sz="quarter" idx="17"/>
          </p:nvPr>
        </p:nvSpPr>
        <p:spPr>
          <a:xfrm>
            <a:off x="10702754" y="6173785"/>
            <a:ext cx="1236662" cy="365124"/>
          </a:xfrm>
        </p:spPr>
        <p:txBody>
          <a:bodyPr/>
          <a:lstStyle/>
          <a:p>
            <a:r>
              <a:rPr/>
              <a:t>Slide 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7732090" y="6173785"/>
            <a:ext cx="2743200" cy="365125"/>
          </a:xfrm>
        </p:spPr>
        <p:txBody>
          <a:bodyPr/>
          <a:lstStyle/>
          <a:p>
            <a:r>
              <a:rPr/>
              <a:t>Pack date: 03 February 2023</a:t>
            </a:r>
          </a:p>
        </p:txBody>
      </p:sp>
      <p:pic>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p:nvSpPr>
          <p:cNvPr id="5" name="Text Placeholder 12"/>
          <p:cNvSpPr>
            <a:spLocks noGrp="1"/>
          </p:cNvSpPr>
          <p:nvPr>
            <p:ph type="body" sz="quarter" idx="17"/>
          </p:nvPr>
        </p:nvSpPr>
        <p:spPr>
          <a:xfrm>
            <a:off x="10702754" y="6173785"/>
            <a:ext cx="1236662" cy="365124"/>
          </a:xfrm>
        </p:spPr>
        <p:txBody>
          <a:bodyPr/>
          <a:lstStyle/>
          <a:p>
            <a:r>
              <a:rPr/>
              <a:t>Slide 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7732090" y="6173785"/>
            <a:ext cx="2743200" cy="365125"/>
          </a:xfrm>
        </p:spPr>
        <p:txBody>
          <a:bodyPr/>
          <a:lstStyle/>
          <a:p>
            <a:r>
              <a:rPr/>
              <a:t>Pack date: 03 February 2023</a:t>
            </a:r>
          </a:p>
        </p:txBody>
      </p:sp>
      <p:pic>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p:nvSpPr>
          <p:cNvPr id="5" name="Text Placeholder 12"/>
          <p:cNvSpPr>
            <a:spLocks noGrp="1"/>
          </p:cNvSpPr>
          <p:nvPr>
            <p:ph type="body" sz="quarter" idx="17"/>
          </p:nvPr>
        </p:nvSpPr>
        <p:spPr>
          <a:xfrm>
            <a:off x="10702754" y="6173785"/>
            <a:ext cx="1236662" cy="365124"/>
          </a:xfrm>
        </p:spPr>
        <p:txBody>
          <a:bodyPr/>
          <a:lstStyle/>
          <a:p>
            <a:r>
              <a:rPr/>
              <a:t>Slide 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E7173A116BBB4EA178B4442288DCB5" ma:contentTypeVersion="10" ma:contentTypeDescription="Create a new document." ma:contentTypeScope="" ma:versionID="8ab894609abb646d24172300b4fcfdeb">
  <xsd:schema xmlns:xsd="http://www.w3.org/2001/XMLSchema" xmlns:xs="http://www.w3.org/2001/XMLSchema" xmlns:p="http://schemas.microsoft.com/office/2006/metadata/properties" xmlns:ns3="224975ee-2a82-4127-83fc-66d22c2f747a" targetNamespace="http://schemas.microsoft.com/office/2006/metadata/properties" ma:root="true" ma:fieldsID="25b2cf82f3428938808fbc45c05782f3" ns3:_="">
    <xsd:import namespace="224975ee-2a82-4127-83fc-66d22c2f747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4975ee-2a82-4127-83fc-66d22c2f74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9F7DE1-F5C4-4B70-807B-E6A79A83F7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4975ee-2a82-4127-83fc-66d22c2f747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DCDAD12-EC44-4C3C-85A7-79536065DF82}">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224975ee-2a82-4127-83fc-66d22c2f747a"/>
    <ds:schemaRef ds:uri="http://www.w3.org/XML/1998/namespace"/>
    <ds:schemaRef ds:uri="http://purl.org/dc/dcmitype/"/>
  </ds:schemaRefs>
</ds:datastoreItem>
</file>

<file path=customXml/itemProps3.xml><?xml version="1.0" encoding="utf-8"?>
<ds:datastoreItem xmlns:ds="http://schemas.openxmlformats.org/officeDocument/2006/customXml" ds:itemID="{0D2EA956-31E8-4499-9386-688848203D5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3698</TotalTime>
  <Words>364</Words>
  <Application>Microsoft Macintosh PowerPoint</Application>
  <PresentationFormat>Widescreen</PresentationFormat>
  <Paragraphs>36</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Jacqueline Clay</dc:creator>
  <cp:lastModifiedBy/>
  <cp:revision>82</cp:revision>
  <dcterms:created xsi:type="dcterms:W3CDTF">2020-07-05T12:47:38Z</dcterms:created>
  <dcterms:modified xsi:type="dcterms:W3CDTF">2023-02-03T12:29:12Z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0x01010003E7173A116BBB4EA178B4442288DCB5</vt:lpwstr>
  </property>
</Properties>
</file>