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svg" ContentType="image/svg+xml"/>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Types>
</file>

<file path=_rels/.rels><?xml version="1.0" encoding="UTF-8" standalone="yes"?>

<Relationships  xmlns="http://schemas.openxmlformats.org/package/2006/relationships">
<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5" Type="http://schemas.openxmlformats.org/officeDocument/2006/relationships/custom-properties" Target="docProps/custom.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1b5e2b5f28567e5d64a0b2adf67365d6185f82fe.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3aaf6ba2f6096c014a575bd9de4c4cef83f297b2.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44096ce82ad08abae024dc215525d476eba28be8.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2597ec831126a40735912c0c3f27d7d2d563a1db.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9a996f116f3d6a5dfb8553a70efb82066ee2ee00.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cdfad39d2f42af01e5e1aa096df404b74855ccd5.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b8fb54a10bf66346adefea0d808259733b681634.png"/>
<Relationship Id="rId3" Type="http://schemas.openxmlformats.org/officeDocument/2006/relationships/image" Target="../media/98b66d7e1aa0fd6e9ba69c1e1ed75ae8544bab97.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032ffa0efc79ef93220747e962d7cc9caa400c1a.png"/>
<Relationship Id="rId3" Type="http://schemas.openxmlformats.org/officeDocument/2006/relationships/image" Target="../media/e737e2bc16f4f556245318e83209c6a511b36fc5.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8882b87b7a7958414fdd9f0a588437abae90c755.png"/>
<Relationship Id="rId3" Type="http://schemas.openxmlformats.org/officeDocument/2006/relationships/image" Target="../media/923935018afec5760732f30b615bcf5d7b35b54a.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bb06b393811cef72b1cc92c8560aa34f1e07e645.png"/>
<Relationship Id="rId3" Type="http://schemas.openxmlformats.org/officeDocument/2006/relationships/image" Target="../media/58b4f286b5e42ff0742d906a529f411be6af1cc3.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df7ba775d954d647a9ce1cdb1c71dd19c20f61f5.png"/>
<Relationship Id="rId3" Type="http://schemas.openxmlformats.org/officeDocument/2006/relationships/image" Target="../media/97fc55e6fb02348c6ac77234a7d9cff2a96ad750.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1fef747eb05daf41dd2e20b9f8416f3f402f4f6f.png"/>
<Relationship Id="rId3" Type="http://schemas.openxmlformats.org/officeDocument/2006/relationships/image" Target="../media/94f9fd4fbceb82f84a506c75adc5cc86479a5fb1.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2c458f6d3b603db6f30608b38a0c236e38b4fc79.png"/>
<Relationship Id="rId3" Type="http://schemas.openxmlformats.org/officeDocument/2006/relationships/image" Target="../media/a1fa45e267058a02b435dca8837f6770b98bec7c.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c7e863704c42af0316c05f9da89537b48e85a54d.png"/>
<Relationship Id="rId3" Type="http://schemas.openxmlformats.org/officeDocument/2006/relationships/image" Target="../media/2581829bbaf85143436fbbd7fbe460998609985b.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33f50cbdc72f4fc2a95652bc01c81766d0248653.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d6cc6fccfd1a7c75429cd69ef9d369d82e994865.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904fd672649c408b581fc4895321302f0841dbc5.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e3bc80be386f53c4fd513688e8f8c944ab06c7d5.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b3cc5b3fe26ff92bcc10e58942aae4c031aafbf2.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37891553fcb8f75cced0752c39eb75d90070dbcb.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0d3ed7d384579cac3378654c162331632c80899c.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4"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5"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7"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8"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7732090" y="6173785"/>
            <a:ext cx="2743200" cy="365125"/>
          </a:xfrm>
        </p:spPr>
        <p:txBody>
          <a:bodyPr/>
          <a:lstStyle/>
          <a:p>
            <a:r>
              <a:rPr/>
              <a:t>Pack date: 18 May 2023</a:t>
            </a:r>
          </a:p>
        </p:txBody>
      </p:sp>
      <p:pic>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7732090" y="6340045"/>
            <a:ext cx="2743200" cy="365125"/>
          </a:xfrm>
        </p:spPr>
        <p:txBody>
          <a:bodyPr/>
          <a:lstStyle/>
          <a:p>
            <a:r>
              <a:rPr/>
              <a:t>Pack date: 18 May 2023</a:t>
            </a:r>
          </a:p>
        </p:txBody>
      </p:sp>
      <p:pic>
        <p:nvPicPr>
          <p:cNvPr id="3" name="Picture Placeholder 8" descr=""/>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p:nvSpPr>
          <p:cNvPr id="3" name="Date Placeholder 2"/>
          <p:cNvSpPr>
            <a:spLocks noGrp="1"/>
          </p:cNvSpPr>
          <p:nvPr>
            <p:ph type="dt" sz="half" idx="10"/>
          </p:nvPr>
        </p:nvSpPr>
        <p:spPr>
          <a:xfrm>
            <a:off x="7732090" y="6340045"/>
            <a:ext cx="2743200" cy="365125"/>
          </a:xfrm>
        </p:spPr>
        <p:txBody>
          <a:bodyPr/>
          <a:lstStyle/>
          <a:p>
            <a:r>
              <a:rPr/>
              <a:t>Pack date: 18 May 2023</a:t>
            </a:r>
          </a:p>
        </p:txBody>
      </p:sp>
      <p:sp>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p:nvSpPr>
          <p:cNvPr id="5" name="Text Placeholder 19"/>
          <p:cNvSpPr>
            <a:spLocks noGrp="1"/>
          </p:cNvSpPr>
          <p:nvPr>
            <p:ph type="body" sz="quarter" idx="23"/>
          </p:nvPr>
        </p:nvSpPr>
        <p:spPr>
          <a:xfrm>
            <a:off x="10702753" y="6350031"/>
            <a:ext cx="1236663" cy="365125"/>
          </a:xfrm>
        </p:spPr>
        <p:txBody>
          <a:bodyPr/>
          <a:lstStyle/>
          <a:p>
            <a:r>
              <a:rPr/>
              <a:t>Slide 11</a:t>
            </a:r>
          </a:p>
        </p:txBody>
      </p:sp>
      <p:sp>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11 May</a:t>
            </a:r>
          </a:p>
        </p:txBody>
      </p:sp>
      <p:sp>
        <p:nvSpPr>
          <p:cNvPr id="7" name="Text Placeholder 12"/>
          <p:cNvSpPr>
            <a:spLocks noGrp="1"/>
          </p:cNvSpPr>
          <p:nvPr>
            <p:ph type="body" sz="quarter" idx="20"/>
          </p:nvPr>
        </p:nvSpPr>
        <p:spPr>
          <a:xfrm>
            <a:off x="103188" y="4458958"/>
            <a:ext cx="3319462" cy="360363"/>
          </a:xfrm>
        </p:spPr>
        <p:txBody>
          <a:bodyPr/>
          <a:lstStyle/>
          <a:p>
            <a:r>
              <a:rPr/>
              <a:t>What is a decile?</a:t>
            </a:r>
          </a:p>
        </p:txBody>
      </p:sp>
      <p:sp>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p:nvSpPr>
          <p:cNvPr id="9" name="Text Placeholder 6"/>
          <p:cNvSpPr>
            <a:spLocks noGrp="1"/>
          </p:cNvSpPr>
          <p:nvPr>
            <p:ph type="body" sz="quarter" idx="22"/>
          </p:nvPr>
        </p:nvSpPr>
        <p:spPr>
          <a:xfrm>
            <a:off x="103188" y="5643636"/>
            <a:ext cx="5092700" cy="484188"/>
          </a:xfrm>
        </p:spPr>
        <p:txBody>
          <a:bodyPr/>
          <a:lstStyle/>
          <a:p>
            <a:r>
              <a:rPr/>
              <a:t>West Sussex is in the 7th decile.</a:t>
            </a:r>
          </a:p>
        </p:txBody>
      </p:sp>
      <p:graphicFrame>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cap="none" sz="1000" i="0" b="1" u="none">
                          <a:solidFill>
                            <a:srgbClr val="000000">
                              <a:alpha val="100000"/>
                            </a:srgbClr>
                          </a:solidFill>
                          <a:latin typeface="Arial"/>
                          <a:cs typeface="Arial"/>
                          <a:ea typeface="Arial"/>
                          <a:sym typeface="Arial"/>
                        </a:rPr>
                        <a:t>Name</a:t>
                      </a:r>
                    </a:p>
                  </a:txBody>
                  <a:tcPr anchor="t" marB="63500" marT="63500" marR="0" marL="0">
                    <a:lnL algn="ctr" cmpd="sng" cap="flat" w="0">
                      <a:noFill/>
                      <a:prstDash val="solid"/>
                    </a:lnL>
                    <a:lnR algn="ctr" cmpd="sng" cap="flat" w="0">
                      <a:noFill/>
                      <a:prstDash val="solid"/>
                    </a:lnR>
                    <a:lnT algn="ctr" cmpd="sng" cap="flat" w="6350">
                      <a:solidFill>
                        <a:srgbClr val="000000">
                          <a:alpha val="100000"/>
                        </a:srgbClr>
                      </a:solidFill>
                      <a:prstDash val="solid"/>
                    </a:lnT>
                    <a:lnB algn="ctr" cmpd="sng" cap="flat" w="6350">
                      <a:solidFill>
                        <a:srgbClr val="000000">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000" i="0" b="1" u="none">
                          <a:solidFill>
                            <a:srgbClr val="000000">
                              <a:alpha val="100000"/>
                            </a:srgbClr>
                          </a:solidFill>
                          <a:latin typeface="Arial"/>
                          <a:cs typeface="Arial"/>
                          <a:ea typeface="Arial"/>
                          <a:sym typeface="Arial"/>
                        </a:rPr>
                        <a:t>Cumulative cases</a:t>
                      </a:r>
                    </a:p>
                  </a:txBody>
                  <a:tcPr anchor="t" marB="63500" marT="63500" marR="0" marL="0">
                    <a:lnL algn="ctr" cmpd="sng" cap="flat" w="0">
                      <a:noFill/>
                      <a:prstDash val="solid"/>
                    </a:lnL>
                    <a:lnR algn="ctr" cmpd="sng" cap="flat" w="0">
                      <a:noFill/>
                      <a:prstDash val="solid"/>
                    </a:lnR>
                    <a:lnT algn="ctr" cmpd="sng" cap="flat" w="6350">
                      <a:solidFill>
                        <a:srgbClr val="000000">
                          <a:alpha val="100000"/>
                        </a:srgbClr>
                      </a:solidFill>
                      <a:prstDash val="solid"/>
                    </a:lnT>
                    <a:lnB algn="ctr" cmpd="sng" cap="flat" w="6350">
                      <a:solidFill>
                        <a:srgbClr val="000000">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000" i="0" b="1" u="none">
                          <a:solidFill>
                            <a:srgbClr val="000000">
                              <a:alpha val="100000"/>
                            </a:srgbClr>
                          </a:solidFill>
                          <a:latin typeface="Arial"/>
                          <a:cs typeface="Arial"/>
                          <a:ea typeface="Arial"/>
                          <a:sym typeface="Arial"/>
                        </a:rPr>
                        <a:t>Cumulative rate per 100,000 residents</a:t>
                      </a:r>
                    </a:p>
                  </a:txBody>
                  <a:tcPr anchor="t" marB="63500" marT="63500" marR="0" marL="0">
                    <a:lnL algn="ctr" cmpd="sng" cap="flat" w="0">
                      <a:noFill/>
                      <a:prstDash val="solid"/>
                    </a:lnL>
                    <a:lnR algn="ctr" cmpd="sng" cap="flat" w="0">
                      <a:noFill/>
                      <a:prstDash val="solid"/>
                    </a:lnR>
                    <a:lnT algn="ctr" cmpd="sng" cap="flat" w="6350">
                      <a:solidFill>
                        <a:srgbClr val="000000">
                          <a:alpha val="100000"/>
                        </a:srgbClr>
                      </a:solidFill>
                      <a:prstDash val="solid"/>
                    </a:lnT>
                    <a:lnB algn="ctr" cmpd="sng" cap="flat" w="6350">
                      <a:solidFill>
                        <a:srgbClr val="000000">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000" i="0" b="1" u="none">
                          <a:solidFill>
                            <a:srgbClr val="000000">
                              <a:alpha val="100000"/>
                            </a:srgbClr>
                          </a:solidFill>
                          <a:latin typeface="Arial"/>
                          <a:cs typeface="Arial"/>
                          <a:ea typeface="Arial"/>
                          <a:sym typeface="Arial"/>
                        </a:rPr>
                        <a:t>Local Authority Rank (out of 149) where 1 = Highest Rate per 100,000</a:t>
                      </a:r>
                    </a:p>
                  </a:txBody>
                  <a:tcPr anchor="t" marB="63500" marT="63500" marR="0" marL="0">
                    <a:lnL algn="ctr" cmpd="sng" cap="flat" w="0">
                      <a:noFill/>
                      <a:prstDash val="solid"/>
                    </a:lnL>
                    <a:lnR algn="ctr" cmpd="sng" cap="flat" w="0">
                      <a:noFill/>
                      <a:prstDash val="solid"/>
                    </a:lnR>
                    <a:lnT algn="ctr" cmpd="sng" cap="flat" w="6350">
                      <a:solidFill>
                        <a:srgbClr val="000000">
                          <a:alpha val="100000"/>
                        </a:srgbClr>
                      </a:solidFill>
                      <a:prstDash val="solid"/>
                    </a:lnT>
                    <a:lnB algn="ctr" cmpd="sng" cap="flat" w="6350">
                      <a:solidFill>
                        <a:srgbClr val="000000">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000" i="0" b="1" u="none">
                          <a:solidFill>
                            <a:srgbClr val="000000">
                              <a:alpha val="100000"/>
                            </a:srgbClr>
                          </a:solidFill>
                          <a:latin typeface="Arial"/>
                          <a:cs typeface="Arial"/>
                          <a:ea typeface="Arial"/>
                          <a:sym typeface="Arial"/>
                        </a:rPr>
                        <a:t>Decile of cumulative rate per 100,000</a:t>
                      </a:r>
                    </a:p>
                  </a:txBody>
                  <a:tcPr anchor="t" marB="63500" marT="63500" marR="0" marL="0">
                    <a:lnL algn="ctr" cmpd="sng" cap="flat" w="0">
                      <a:noFill/>
                      <a:prstDash val="solid"/>
                    </a:lnL>
                    <a:lnR algn="ctr" cmpd="sng" cap="flat" w="0">
                      <a:noFill/>
                      <a:prstDash val="solid"/>
                    </a:lnR>
                    <a:lnT algn="ctr" cmpd="sng" cap="flat" w="6350">
                      <a:solidFill>
                        <a:srgbClr val="000000">
                          <a:alpha val="100000"/>
                        </a:srgbClr>
                      </a:solidFill>
                      <a:prstDash val="solid"/>
                    </a:lnT>
                    <a:lnB algn="ctr" cmpd="sng" cap="flat" w="6350">
                      <a:solidFill>
                        <a:srgbClr val="000000">
                          <a:alpha val="100000"/>
                        </a:srgbClr>
                      </a:solidFill>
                      <a:prstDash val="solid"/>
                    </a:lnB>
                    <a:solidFill>
                      <a:srgbClr val="FFFFFF">
                        <a:alpha val="0"/>
                      </a:srgbClr>
                    </a:solidFill>
                  </a:tcPr>
                </a:tc>
              </a:tr>
              <a:tr h="182880">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West Sussex</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312,570</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36,025.5</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98th</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Decile 7</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182880">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England</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20,814,571</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36,807.3</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182880">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South East region</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6350">
                      <a:solidFill>
                        <a:srgbClr val="000000">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3,393,616</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6350">
                      <a:solidFill>
                        <a:srgbClr val="000000">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36,818.0</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6350">
                      <a:solidFill>
                        <a:srgbClr val="000000">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6350">
                      <a:solidFill>
                        <a:srgbClr val="000000">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6350">
                      <a:solidFill>
                        <a:srgbClr val="000000">
                          <a:alpha val="100000"/>
                        </a:srgbClr>
                      </a:solidFill>
                      <a:prstDash val="solid"/>
                    </a:lnB>
                    <a:solidFill>
                      <a:srgbClr val="FFFFFF">
                        <a:alpha val="0"/>
                      </a:srgbClr>
                    </a:solidFill>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p:nvSpPr>
          <p:cNvPr id="3" name="Date Placeholder 2"/>
          <p:cNvSpPr>
            <a:spLocks noGrp="1"/>
          </p:cNvSpPr>
          <p:nvPr>
            <p:ph type="dt" sz="half" idx="10"/>
          </p:nvPr>
        </p:nvSpPr>
        <p:spPr>
          <a:xfrm>
            <a:off x="7732090" y="6340045"/>
            <a:ext cx="2743200" cy="365125"/>
          </a:xfrm>
        </p:spPr>
        <p:txBody>
          <a:bodyPr/>
          <a:lstStyle/>
          <a:p>
            <a:r>
              <a:rPr/>
              <a:t>Pack date: 18 May 2023</a:t>
            </a:r>
          </a:p>
        </p:txBody>
      </p:sp>
      <p:sp>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p:nvSpPr>
          <p:cNvPr id="5" name="Text Placeholder 19"/>
          <p:cNvSpPr>
            <a:spLocks noGrp="1"/>
          </p:cNvSpPr>
          <p:nvPr>
            <p:ph type="body" sz="quarter" idx="23"/>
          </p:nvPr>
        </p:nvSpPr>
        <p:spPr>
          <a:xfrm>
            <a:off x="10702753" y="6350031"/>
            <a:ext cx="1236663" cy="365125"/>
          </a:xfrm>
        </p:spPr>
        <p:txBody>
          <a:bodyPr/>
          <a:lstStyle/>
          <a:p>
            <a:r>
              <a:rPr/>
              <a:t>Slide 12</a:t>
            </a:r>
          </a:p>
        </p:txBody>
      </p:sp>
      <p:sp>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11 May</a:t>
            </a:r>
          </a:p>
        </p:txBody>
      </p:sp>
      <p:sp>
        <p:nvSpPr>
          <p:cNvPr id="7" name="Text Placeholder 12"/>
          <p:cNvSpPr>
            <a:spLocks noGrp="1"/>
          </p:cNvSpPr>
          <p:nvPr>
            <p:ph type="body" sz="quarter" idx="20"/>
          </p:nvPr>
        </p:nvSpPr>
        <p:spPr>
          <a:xfrm>
            <a:off x="103188" y="4458958"/>
            <a:ext cx="3319462" cy="360363"/>
          </a:xfrm>
        </p:spPr>
        <p:txBody>
          <a:bodyPr/>
          <a:lstStyle/>
          <a:p>
            <a:r>
              <a:rPr/>
              <a:t>What is a decile?</a:t>
            </a:r>
          </a:p>
        </p:txBody>
      </p:sp>
      <p:sp>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06 May</a:t>
            </a:r>
          </a:p>
        </p:txBody>
      </p:sp>
      <p:graphicFrame>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cap="none" sz="1000" i="0" b="1" u="none">
                          <a:solidFill>
                            <a:srgbClr val="000000">
                              <a:alpha val="100000"/>
                            </a:srgbClr>
                          </a:solidFill>
                          <a:latin typeface="Arial"/>
                          <a:cs typeface="Arial"/>
                          <a:ea typeface="Arial"/>
                          <a:sym typeface="Arial"/>
                        </a:rPr>
                        <a:t>Name</a:t>
                      </a:r>
                    </a:p>
                  </a:txBody>
                  <a:tcPr anchor="t" marB="63500" marT="63500" marR="0" marL="0">
                    <a:lnL algn="ctr" cmpd="sng" cap="flat" w="0">
                      <a:noFill/>
                      <a:prstDash val="solid"/>
                    </a:lnL>
                    <a:lnR algn="ctr" cmpd="sng" cap="flat" w="0">
                      <a:noFill/>
                      <a:prstDash val="solid"/>
                    </a:lnR>
                    <a:lnT algn="ctr" cmpd="sng" cap="flat" w="6350">
                      <a:solidFill>
                        <a:srgbClr val="000000">
                          <a:alpha val="100000"/>
                        </a:srgbClr>
                      </a:solidFill>
                      <a:prstDash val="solid"/>
                    </a:lnT>
                    <a:lnB algn="ctr" cmpd="sng" cap="flat" w="6350">
                      <a:solidFill>
                        <a:srgbClr val="000000">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000" i="0" b="1" u="none">
                          <a:solidFill>
                            <a:srgbClr val="000000">
                              <a:alpha val="100000"/>
                            </a:srgbClr>
                          </a:solidFill>
                          <a:latin typeface="Arial"/>
                          <a:cs typeface="Arial"/>
                          <a:ea typeface="Arial"/>
                          <a:sym typeface="Arial"/>
                        </a:rPr>
                        <a:t>Rolling 7-day new cases</a:t>
                      </a:r>
                    </a:p>
                  </a:txBody>
                  <a:tcPr anchor="t" marB="63500" marT="63500" marR="0" marL="0">
                    <a:lnL algn="ctr" cmpd="sng" cap="flat" w="0">
                      <a:noFill/>
                      <a:prstDash val="solid"/>
                    </a:lnL>
                    <a:lnR algn="ctr" cmpd="sng" cap="flat" w="0">
                      <a:noFill/>
                      <a:prstDash val="solid"/>
                    </a:lnR>
                    <a:lnT algn="ctr" cmpd="sng" cap="flat" w="6350">
                      <a:solidFill>
                        <a:srgbClr val="000000">
                          <a:alpha val="100000"/>
                        </a:srgbClr>
                      </a:solidFill>
                      <a:prstDash val="solid"/>
                    </a:lnT>
                    <a:lnB algn="ctr" cmpd="sng" cap="flat" w="6350">
                      <a:solidFill>
                        <a:srgbClr val="000000">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000" i="0" b="1" u="none">
                          <a:solidFill>
                            <a:srgbClr val="000000">
                              <a:alpha val="100000"/>
                            </a:srgbClr>
                          </a:solidFill>
                          <a:latin typeface="Arial"/>
                          <a:cs typeface="Arial"/>
                          <a:ea typeface="Arial"/>
                          <a:sym typeface="Arial"/>
                        </a:rPr>
                        <a:t>Rolling 7-day case rate per 100,000</a:t>
                      </a:r>
                    </a:p>
                  </a:txBody>
                  <a:tcPr anchor="t" marB="63500" marT="63500" marR="0" marL="0">
                    <a:lnL algn="ctr" cmpd="sng" cap="flat" w="0">
                      <a:noFill/>
                      <a:prstDash val="solid"/>
                    </a:lnL>
                    <a:lnR algn="ctr" cmpd="sng" cap="flat" w="0">
                      <a:noFill/>
                      <a:prstDash val="solid"/>
                    </a:lnR>
                    <a:lnT algn="ctr" cmpd="sng" cap="flat" w="6350">
                      <a:solidFill>
                        <a:srgbClr val="000000">
                          <a:alpha val="100000"/>
                        </a:srgbClr>
                      </a:solidFill>
                      <a:prstDash val="solid"/>
                    </a:lnT>
                    <a:lnB algn="ctr" cmpd="sng" cap="flat" w="6350">
                      <a:solidFill>
                        <a:srgbClr val="000000">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000" i="0" b="1" u="none">
                          <a:solidFill>
                            <a:srgbClr val="000000">
                              <a:alpha val="100000"/>
                            </a:srgbClr>
                          </a:solidFill>
                          <a:latin typeface="Arial"/>
                          <a:cs typeface="Arial"/>
                          <a:ea typeface="Arial"/>
                          <a:sym typeface="Arial"/>
                        </a:rPr>
                        <a:t>Local Authority Rank (out of 149) where 1 = Highest Rolling 7-day rate per 100,000</a:t>
                      </a:r>
                    </a:p>
                  </a:txBody>
                  <a:tcPr anchor="t" marB="63500" marT="63500" marR="0" marL="0">
                    <a:lnL algn="ctr" cmpd="sng" cap="flat" w="0">
                      <a:noFill/>
                      <a:prstDash val="solid"/>
                    </a:lnL>
                    <a:lnR algn="ctr" cmpd="sng" cap="flat" w="0">
                      <a:noFill/>
                      <a:prstDash val="solid"/>
                    </a:lnR>
                    <a:lnT algn="ctr" cmpd="sng" cap="flat" w="6350">
                      <a:solidFill>
                        <a:srgbClr val="000000">
                          <a:alpha val="100000"/>
                        </a:srgbClr>
                      </a:solidFill>
                      <a:prstDash val="solid"/>
                    </a:lnT>
                    <a:lnB algn="ctr" cmpd="sng" cap="flat" w="6350">
                      <a:solidFill>
                        <a:srgbClr val="000000">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000" i="0" b="1" u="none">
                          <a:solidFill>
                            <a:srgbClr val="000000">
                              <a:alpha val="100000"/>
                            </a:srgbClr>
                          </a:solidFill>
                          <a:latin typeface="Arial"/>
                          <a:cs typeface="Arial"/>
                          <a:ea typeface="Arial"/>
                          <a:sym typeface="Arial"/>
                        </a:rPr>
                        <a:t>Decile of rolling rate per 100,000</a:t>
                      </a:r>
                    </a:p>
                  </a:txBody>
                  <a:tcPr anchor="t" marB="63500" marT="63500" marR="0" marL="0">
                    <a:lnL algn="ctr" cmpd="sng" cap="flat" w="0">
                      <a:noFill/>
                      <a:prstDash val="solid"/>
                    </a:lnL>
                    <a:lnR algn="ctr" cmpd="sng" cap="flat" w="0">
                      <a:noFill/>
                      <a:prstDash val="solid"/>
                    </a:lnR>
                    <a:lnT algn="ctr" cmpd="sng" cap="flat" w="6350">
                      <a:solidFill>
                        <a:srgbClr val="000000">
                          <a:alpha val="100000"/>
                        </a:srgbClr>
                      </a:solidFill>
                      <a:prstDash val="solid"/>
                    </a:lnT>
                    <a:lnB algn="ctr" cmpd="sng" cap="flat" w="6350">
                      <a:solidFill>
                        <a:srgbClr val="000000">
                          <a:alpha val="100000"/>
                        </a:srgbClr>
                      </a:solidFill>
                      <a:prstDash val="solid"/>
                    </a:lnB>
                    <a:solidFill>
                      <a:srgbClr val="FFFFFF">
                        <a:alpha val="0"/>
                      </a:srgbClr>
                    </a:solidFill>
                  </a:tcPr>
                </a:tc>
              </a:tr>
              <a:tr h="182880">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West Sussex</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186</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21.4</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24th</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Decile 2</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182880">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England</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9,675</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17.1</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182880">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South East region</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6350">
                      <a:solidFill>
                        <a:srgbClr val="000000">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1,887</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6350">
                      <a:solidFill>
                        <a:srgbClr val="000000">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20.5</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6350">
                      <a:solidFill>
                        <a:srgbClr val="000000">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6350">
                      <a:solidFill>
                        <a:srgbClr val="000000">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6350">
                      <a:solidFill>
                        <a:srgbClr val="000000">
                          <a:alpha val="100000"/>
                        </a:srgbClr>
                      </a:solidFill>
                      <a:prstDash val="solid"/>
                    </a:lnB>
                    <a:solidFill>
                      <a:srgbClr val="FFFFFF">
                        <a:alpha val="0"/>
                      </a:srgbClr>
                    </a:solidFill>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p:nvSpPr>
          <p:cNvPr id="3" name="Date Placeholder 2"/>
          <p:cNvSpPr>
            <a:spLocks noGrp="1"/>
          </p:cNvSpPr>
          <p:nvPr>
            <p:ph type="dt" sz="half" idx="10"/>
          </p:nvPr>
        </p:nvSpPr>
        <p:spPr>
          <a:xfrm>
            <a:off x="7732090" y="6340045"/>
            <a:ext cx="2743200" cy="365125"/>
          </a:xfrm>
        </p:spPr>
        <p:txBody>
          <a:bodyPr/>
          <a:lstStyle/>
          <a:p>
            <a:r>
              <a:rPr/>
              <a:t>Pack date: 18 May 2023</a:t>
            </a:r>
          </a:p>
        </p:txBody>
      </p:sp>
      <p:sp>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p:nvSpPr>
          <p:cNvPr id="5" name="Text Placeholder 19"/>
          <p:cNvSpPr>
            <a:spLocks noGrp="1"/>
          </p:cNvSpPr>
          <p:nvPr>
            <p:ph type="body" sz="quarter" idx="23"/>
          </p:nvPr>
        </p:nvSpPr>
        <p:spPr>
          <a:xfrm>
            <a:off x="10702753" y="6350031"/>
            <a:ext cx="1236663" cy="365125"/>
          </a:xfrm>
        </p:spPr>
        <p:txBody>
          <a:bodyPr/>
          <a:lstStyle/>
          <a:p>
            <a:r>
              <a:rPr/>
              <a:t>Slide 13</a:t>
            </a:r>
          </a:p>
        </p:txBody>
      </p:sp>
      <p:sp>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11 May</a:t>
            </a:r>
          </a:p>
        </p:txBody>
      </p:sp>
      <p:sp>
        <p:nvSpPr>
          <p:cNvPr id="7" name="Text Placeholder 12"/>
          <p:cNvSpPr>
            <a:spLocks noGrp="1"/>
          </p:cNvSpPr>
          <p:nvPr>
            <p:ph type="body" sz="quarter" idx="20"/>
          </p:nvPr>
        </p:nvSpPr>
        <p:spPr>
          <a:xfrm>
            <a:off x="103188" y="4458958"/>
            <a:ext cx="3319462" cy="360363"/>
          </a:xfrm>
        </p:spPr>
        <p:txBody>
          <a:bodyPr/>
          <a:lstStyle/>
          <a:p>
            <a:r>
              <a:rPr/>
              <a:t>What is a decile?</a:t>
            </a:r>
          </a:p>
        </p:txBody>
      </p:sp>
      <p:sp>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cap="none" sz="1000" i="0" b="1" u="none">
                          <a:solidFill>
                            <a:srgbClr val="000000">
                              <a:alpha val="100000"/>
                            </a:srgbClr>
                          </a:solidFill>
                          <a:latin typeface="Arial"/>
                          <a:cs typeface="Arial"/>
                          <a:ea typeface="Arial"/>
                          <a:sym typeface="Arial"/>
                        </a:rPr>
                        <a:t>Name</a:t>
                      </a:r>
                    </a:p>
                  </a:txBody>
                  <a:tcPr anchor="t" marB="63500" marT="63500" marR="0" marL="0">
                    <a:lnL algn="ctr" cmpd="sng" cap="flat" w="0">
                      <a:noFill/>
                      <a:prstDash val="solid"/>
                    </a:lnL>
                    <a:lnR algn="ctr" cmpd="sng" cap="flat" w="0">
                      <a:noFill/>
                      <a:prstDash val="solid"/>
                    </a:lnR>
                    <a:lnT algn="ctr" cmpd="sng" cap="flat" w="6350">
                      <a:solidFill>
                        <a:srgbClr val="000000">
                          <a:alpha val="100000"/>
                        </a:srgbClr>
                      </a:solidFill>
                      <a:prstDash val="solid"/>
                    </a:lnT>
                    <a:lnB algn="ctr" cmpd="sng" cap="flat" w="6350">
                      <a:solidFill>
                        <a:srgbClr val="000000">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000" i="0" b="1" u="none">
                          <a:solidFill>
                            <a:srgbClr val="000000">
                              <a:alpha val="100000"/>
                            </a:srgbClr>
                          </a:solidFill>
                          <a:latin typeface="Arial"/>
                          <a:cs typeface="Arial"/>
                          <a:ea typeface="Arial"/>
                          <a:sym typeface="Arial"/>
                        </a:rPr>
                        <a:t>Cumulative cases</a:t>
                      </a:r>
                    </a:p>
                  </a:txBody>
                  <a:tcPr anchor="t" marB="63500" marT="63500" marR="0" marL="0">
                    <a:lnL algn="ctr" cmpd="sng" cap="flat" w="0">
                      <a:noFill/>
                      <a:prstDash val="solid"/>
                    </a:lnL>
                    <a:lnR algn="ctr" cmpd="sng" cap="flat" w="0">
                      <a:noFill/>
                      <a:prstDash val="solid"/>
                    </a:lnR>
                    <a:lnT algn="ctr" cmpd="sng" cap="flat" w="6350">
                      <a:solidFill>
                        <a:srgbClr val="000000">
                          <a:alpha val="100000"/>
                        </a:srgbClr>
                      </a:solidFill>
                      <a:prstDash val="solid"/>
                    </a:lnT>
                    <a:lnB algn="ctr" cmpd="sng" cap="flat" w="6350">
                      <a:solidFill>
                        <a:srgbClr val="000000">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000" i="0" b="1" u="none">
                          <a:solidFill>
                            <a:srgbClr val="000000">
                              <a:alpha val="100000"/>
                            </a:srgbClr>
                          </a:solidFill>
                          <a:latin typeface="Arial"/>
                          <a:cs typeface="Arial"/>
                          <a:ea typeface="Arial"/>
                          <a:sym typeface="Arial"/>
                        </a:rPr>
                        <a:t>Cumulative rate per 100,000 residents</a:t>
                      </a:r>
                    </a:p>
                  </a:txBody>
                  <a:tcPr anchor="t" marB="63500" marT="63500" marR="0" marL="0">
                    <a:lnL algn="ctr" cmpd="sng" cap="flat" w="0">
                      <a:noFill/>
                      <a:prstDash val="solid"/>
                    </a:lnL>
                    <a:lnR algn="ctr" cmpd="sng" cap="flat" w="0">
                      <a:noFill/>
                      <a:prstDash val="solid"/>
                    </a:lnR>
                    <a:lnT algn="ctr" cmpd="sng" cap="flat" w="6350">
                      <a:solidFill>
                        <a:srgbClr val="000000">
                          <a:alpha val="100000"/>
                        </a:srgbClr>
                      </a:solidFill>
                      <a:prstDash val="solid"/>
                    </a:lnT>
                    <a:lnB algn="ctr" cmpd="sng" cap="flat" w="6350">
                      <a:solidFill>
                        <a:srgbClr val="000000">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000" i="0" b="1" u="none">
                          <a:solidFill>
                            <a:srgbClr val="000000">
                              <a:alpha val="100000"/>
                            </a:srgbClr>
                          </a:solidFill>
                          <a:latin typeface="Arial"/>
                          <a:cs typeface="Arial"/>
                          <a:ea typeface="Arial"/>
                          <a:sym typeface="Arial"/>
                        </a:rPr>
                        <a:t>Local Authority Rank (out of 315) where 1 = Highest Rate per 100,000</a:t>
                      </a:r>
                    </a:p>
                  </a:txBody>
                  <a:tcPr anchor="t" marB="63500" marT="63500" marR="0" marL="0">
                    <a:lnL algn="ctr" cmpd="sng" cap="flat" w="0">
                      <a:noFill/>
                      <a:prstDash val="solid"/>
                    </a:lnL>
                    <a:lnR algn="ctr" cmpd="sng" cap="flat" w="0">
                      <a:noFill/>
                      <a:prstDash val="solid"/>
                    </a:lnR>
                    <a:lnT algn="ctr" cmpd="sng" cap="flat" w="6350">
                      <a:solidFill>
                        <a:srgbClr val="000000">
                          <a:alpha val="100000"/>
                        </a:srgbClr>
                      </a:solidFill>
                      <a:prstDash val="solid"/>
                    </a:lnT>
                    <a:lnB algn="ctr" cmpd="sng" cap="flat" w="6350">
                      <a:solidFill>
                        <a:srgbClr val="000000">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000" i="0" b="1" u="none">
                          <a:solidFill>
                            <a:srgbClr val="000000">
                              <a:alpha val="100000"/>
                            </a:srgbClr>
                          </a:solidFill>
                          <a:latin typeface="Arial"/>
                          <a:cs typeface="Arial"/>
                          <a:ea typeface="Arial"/>
                          <a:sym typeface="Arial"/>
                        </a:rPr>
                        <a:t>Decile of cumulative rate per 100,000</a:t>
                      </a:r>
                    </a:p>
                  </a:txBody>
                  <a:tcPr anchor="t" marB="63500" marT="63500" marR="0" marL="0">
                    <a:lnL algn="ctr" cmpd="sng" cap="flat" w="0">
                      <a:noFill/>
                      <a:prstDash val="solid"/>
                    </a:lnL>
                    <a:lnR algn="ctr" cmpd="sng" cap="flat" w="0">
                      <a:noFill/>
                      <a:prstDash val="solid"/>
                    </a:lnR>
                    <a:lnT algn="ctr" cmpd="sng" cap="flat" w="6350">
                      <a:solidFill>
                        <a:srgbClr val="000000">
                          <a:alpha val="100000"/>
                        </a:srgbClr>
                      </a:solidFill>
                      <a:prstDash val="solid"/>
                    </a:lnT>
                    <a:lnB algn="ctr" cmpd="sng" cap="flat" w="6350">
                      <a:solidFill>
                        <a:srgbClr val="000000">
                          <a:alpha val="100000"/>
                        </a:srgbClr>
                      </a:solidFill>
                      <a:prstDash val="solid"/>
                    </a:lnB>
                    <a:solidFill>
                      <a:srgbClr val="FFFFFF">
                        <a:alpha val="0"/>
                      </a:srgbClr>
                    </a:solidFill>
                  </a:tcPr>
                </a:tc>
              </a:tr>
              <a:tr h="182880">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Adur</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22,141</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34,494.5</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248th</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Decile 8</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182880">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Arun</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56,132</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34,838.0</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239th</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Decile 8</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182880">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Chichester</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40,684</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33,482.6</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268th</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Decile 9</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182880">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Crawley</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44,920</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39,938.1</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24th</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10% of authorities</a:t>
                      </a:r>
                      <a:br>
                        <a:rPr cap="none" sz="1100" i="0" b="0" u="none">
                          <a:solidFill>
                            <a:srgbClr val="000000">
                              <a:alpha val="100000"/>
                            </a:srgbClr>
                          </a:solidFill>
                          <a:latin typeface="Calibri"/>
                          <a:cs typeface="Calibri"/>
                          <a:ea typeface="Calibri"/>
                          <a:sym typeface="Calibri"/>
                        </a:rPr>
                      </a:br>
                      <a:r>
                        <a:rPr cap="none" sz="1100" i="0" b="0" u="none">
                          <a:solidFill>
                            <a:srgbClr val="000000">
                              <a:alpha val="100000"/>
                            </a:srgbClr>
                          </a:solidFill>
                          <a:latin typeface="Calibri"/>
                          <a:cs typeface="Calibri"/>
                          <a:ea typeface="Calibri"/>
                          <a:sym typeface="Calibri"/>
                        </a:rPr>
                        <a:t>with highest rate</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182880">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Horsham</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51,031</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35,079.1</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232nd</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Decile 8</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182880">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Mid Sussex</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57,695</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37,921.8</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98th</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Decile 4</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182880">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Worthing</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39,967</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36,095.1</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190th</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Decile 7</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182880">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West Sussex</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312,570</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36,025.5</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182880">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South East region</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3,393,616</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36,818.0</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182880">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England</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6350">
                      <a:solidFill>
                        <a:srgbClr val="000000">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20,814,571</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6350">
                      <a:solidFill>
                        <a:srgbClr val="000000">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36,807.3</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6350">
                      <a:solidFill>
                        <a:srgbClr val="000000">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6350">
                      <a:solidFill>
                        <a:srgbClr val="000000">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6350">
                      <a:solidFill>
                        <a:srgbClr val="000000">
                          <a:alpha val="100000"/>
                        </a:srgbClr>
                      </a:solidFill>
                      <a:prstDash val="solid"/>
                    </a:lnB>
                    <a:solidFill>
                      <a:srgbClr val="FFFFFF">
                        <a:alpha val="0"/>
                      </a:srgbClr>
                    </a:solidFill>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p:nvSpPr>
          <p:cNvPr id="3" name="Date Placeholder 2"/>
          <p:cNvSpPr>
            <a:spLocks noGrp="1"/>
          </p:cNvSpPr>
          <p:nvPr>
            <p:ph type="dt" sz="half" idx="10"/>
          </p:nvPr>
        </p:nvSpPr>
        <p:spPr>
          <a:xfrm>
            <a:off x="7732090" y="6340045"/>
            <a:ext cx="2743200" cy="365125"/>
          </a:xfrm>
        </p:spPr>
        <p:txBody>
          <a:bodyPr/>
          <a:lstStyle/>
          <a:p>
            <a:r>
              <a:rPr/>
              <a:t>Pack date: 18 May 2023</a:t>
            </a:r>
          </a:p>
        </p:txBody>
      </p:sp>
      <p:sp>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p:nvSpPr>
          <p:cNvPr id="5" name="Text Placeholder 19"/>
          <p:cNvSpPr>
            <a:spLocks noGrp="1"/>
          </p:cNvSpPr>
          <p:nvPr>
            <p:ph type="body" sz="quarter" idx="23"/>
          </p:nvPr>
        </p:nvSpPr>
        <p:spPr>
          <a:xfrm>
            <a:off x="10702753" y="6350031"/>
            <a:ext cx="1236663" cy="365125"/>
          </a:xfrm>
        </p:spPr>
        <p:txBody>
          <a:bodyPr/>
          <a:lstStyle/>
          <a:p>
            <a:r>
              <a:rPr/>
              <a:t>Slide 14</a:t>
            </a:r>
          </a:p>
        </p:txBody>
      </p:sp>
      <p:sp>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11 May</a:t>
            </a:r>
          </a:p>
        </p:txBody>
      </p:sp>
      <p:sp>
        <p:nvSpPr>
          <p:cNvPr id="7" name="Text Placeholder 12"/>
          <p:cNvSpPr>
            <a:spLocks noGrp="1"/>
          </p:cNvSpPr>
          <p:nvPr>
            <p:ph type="body" sz="quarter" idx="20"/>
          </p:nvPr>
        </p:nvSpPr>
        <p:spPr>
          <a:xfrm>
            <a:off x="103188" y="4458958"/>
            <a:ext cx="3319462" cy="360363"/>
          </a:xfrm>
        </p:spPr>
        <p:txBody>
          <a:bodyPr/>
          <a:lstStyle/>
          <a:p>
            <a:r>
              <a:rPr/>
              <a:t>What is a decile?</a:t>
            </a:r>
          </a:p>
        </p:txBody>
      </p:sp>
      <p:sp>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06 May</a:t>
            </a:r>
          </a:p>
        </p:txBody>
      </p:sp>
      <p:graphicFrame>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cap="none" sz="1000" i="0" b="1" u="none">
                          <a:solidFill>
                            <a:srgbClr val="000000">
                              <a:alpha val="100000"/>
                            </a:srgbClr>
                          </a:solidFill>
                          <a:latin typeface="Arial"/>
                          <a:cs typeface="Arial"/>
                          <a:ea typeface="Arial"/>
                          <a:sym typeface="Arial"/>
                        </a:rPr>
                        <a:t>Name</a:t>
                      </a:r>
                    </a:p>
                  </a:txBody>
                  <a:tcPr anchor="t" marB="63500" marT="63500" marR="0" marL="0">
                    <a:lnL algn="ctr" cmpd="sng" cap="flat" w="0">
                      <a:noFill/>
                      <a:prstDash val="solid"/>
                    </a:lnL>
                    <a:lnR algn="ctr" cmpd="sng" cap="flat" w="0">
                      <a:noFill/>
                      <a:prstDash val="solid"/>
                    </a:lnR>
                    <a:lnT algn="ctr" cmpd="sng" cap="flat" w="6350">
                      <a:solidFill>
                        <a:srgbClr val="000000">
                          <a:alpha val="100000"/>
                        </a:srgbClr>
                      </a:solidFill>
                      <a:prstDash val="solid"/>
                    </a:lnT>
                    <a:lnB algn="ctr" cmpd="sng" cap="flat" w="6350">
                      <a:solidFill>
                        <a:srgbClr val="000000">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000" i="0" b="1" u="none">
                          <a:solidFill>
                            <a:srgbClr val="000000">
                              <a:alpha val="100000"/>
                            </a:srgbClr>
                          </a:solidFill>
                          <a:latin typeface="Arial"/>
                          <a:cs typeface="Arial"/>
                          <a:ea typeface="Arial"/>
                          <a:sym typeface="Arial"/>
                        </a:rPr>
                        <a:t>Rolling 7-day new cases</a:t>
                      </a:r>
                    </a:p>
                  </a:txBody>
                  <a:tcPr anchor="t" marB="63500" marT="63500" marR="0" marL="0">
                    <a:lnL algn="ctr" cmpd="sng" cap="flat" w="0">
                      <a:noFill/>
                      <a:prstDash val="solid"/>
                    </a:lnL>
                    <a:lnR algn="ctr" cmpd="sng" cap="flat" w="0">
                      <a:noFill/>
                      <a:prstDash val="solid"/>
                    </a:lnR>
                    <a:lnT algn="ctr" cmpd="sng" cap="flat" w="6350">
                      <a:solidFill>
                        <a:srgbClr val="000000">
                          <a:alpha val="100000"/>
                        </a:srgbClr>
                      </a:solidFill>
                      <a:prstDash val="solid"/>
                    </a:lnT>
                    <a:lnB algn="ctr" cmpd="sng" cap="flat" w="6350">
                      <a:solidFill>
                        <a:srgbClr val="000000">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000" i="0" b="1" u="none">
                          <a:solidFill>
                            <a:srgbClr val="000000">
                              <a:alpha val="100000"/>
                            </a:srgbClr>
                          </a:solidFill>
                          <a:latin typeface="Arial"/>
                          <a:cs typeface="Arial"/>
                          <a:ea typeface="Arial"/>
                          <a:sym typeface="Arial"/>
                        </a:rPr>
                        <a:t>Rolling 7-day case rate per 100,000</a:t>
                      </a:r>
                    </a:p>
                  </a:txBody>
                  <a:tcPr anchor="t" marB="63500" marT="63500" marR="0" marL="0">
                    <a:lnL algn="ctr" cmpd="sng" cap="flat" w="0">
                      <a:noFill/>
                      <a:prstDash val="solid"/>
                    </a:lnL>
                    <a:lnR algn="ctr" cmpd="sng" cap="flat" w="0">
                      <a:noFill/>
                      <a:prstDash val="solid"/>
                    </a:lnR>
                    <a:lnT algn="ctr" cmpd="sng" cap="flat" w="6350">
                      <a:solidFill>
                        <a:srgbClr val="000000">
                          <a:alpha val="100000"/>
                        </a:srgbClr>
                      </a:solidFill>
                      <a:prstDash val="solid"/>
                    </a:lnT>
                    <a:lnB algn="ctr" cmpd="sng" cap="flat" w="6350">
                      <a:solidFill>
                        <a:srgbClr val="000000">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000" i="0" b="1" u="none">
                          <a:solidFill>
                            <a:srgbClr val="000000">
                              <a:alpha val="100000"/>
                            </a:srgbClr>
                          </a:solidFill>
                          <a:latin typeface="Arial"/>
                          <a:cs typeface="Arial"/>
                          <a:ea typeface="Arial"/>
                          <a:sym typeface="Arial"/>
                        </a:rPr>
                        <a:t>Local Authority Rank (out of 315) where 1 = Highest Rolling 7-day rate per 100,000</a:t>
                      </a:r>
                    </a:p>
                  </a:txBody>
                  <a:tcPr anchor="t" marB="63500" marT="63500" marR="0" marL="0">
                    <a:lnL algn="ctr" cmpd="sng" cap="flat" w="0">
                      <a:noFill/>
                      <a:prstDash val="solid"/>
                    </a:lnL>
                    <a:lnR algn="ctr" cmpd="sng" cap="flat" w="0">
                      <a:noFill/>
                      <a:prstDash val="solid"/>
                    </a:lnR>
                    <a:lnT algn="ctr" cmpd="sng" cap="flat" w="6350">
                      <a:solidFill>
                        <a:srgbClr val="000000">
                          <a:alpha val="100000"/>
                        </a:srgbClr>
                      </a:solidFill>
                      <a:prstDash val="solid"/>
                    </a:lnT>
                    <a:lnB algn="ctr" cmpd="sng" cap="flat" w="6350">
                      <a:solidFill>
                        <a:srgbClr val="000000">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000" i="0" b="1" u="none">
                          <a:solidFill>
                            <a:srgbClr val="000000">
                              <a:alpha val="100000"/>
                            </a:srgbClr>
                          </a:solidFill>
                          <a:latin typeface="Arial"/>
                          <a:cs typeface="Arial"/>
                          <a:ea typeface="Arial"/>
                          <a:sym typeface="Arial"/>
                        </a:rPr>
                        <a:t>Decile of rolling rate per 100,000</a:t>
                      </a:r>
                    </a:p>
                  </a:txBody>
                  <a:tcPr anchor="t" marB="63500" marT="63500" marR="0" marL="0">
                    <a:lnL algn="ctr" cmpd="sng" cap="flat" w="0">
                      <a:noFill/>
                      <a:prstDash val="solid"/>
                    </a:lnL>
                    <a:lnR algn="ctr" cmpd="sng" cap="flat" w="0">
                      <a:noFill/>
                      <a:prstDash val="solid"/>
                    </a:lnR>
                    <a:lnT algn="ctr" cmpd="sng" cap="flat" w="6350">
                      <a:solidFill>
                        <a:srgbClr val="000000">
                          <a:alpha val="100000"/>
                        </a:srgbClr>
                      </a:solidFill>
                      <a:prstDash val="solid"/>
                    </a:lnT>
                    <a:lnB algn="ctr" cmpd="sng" cap="flat" w="6350">
                      <a:solidFill>
                        <a:srgbClr val="000000">
                          <a:alpha val="100000"/>
                        </a:srgbClr>
                      </a:solidFill>
                      <a:prstDash val="solid"/>
                    </a:lnB>
                    <a:solidFill>
                      <a:srgbClr val="FFFFFF">
                        <a:alpha val="0"/>
                      </a:srgbClr>
                    </a:solidFill>
                  </a:tcPr>
                </a:tc>
              </a:tr>
              <a:tr h="182880">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Adur</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9</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14.0</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226th</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Decile 8</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182880">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Arun</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39</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24.2</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46th</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Decile 2</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182880">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Chichester</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31</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25.5</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33rd</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Decile 2</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182880">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Crawley</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23</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20.4</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100th</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Decile 4</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182880">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Horsham</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34</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23.4</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55th</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Decile 2</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182880">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Mid Sussex</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33</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21.7</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78th</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Decile 3</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182880">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Worthing</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17</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15.4</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202nd</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Decile 7</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182880">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West Sussex</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186</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21.4</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182880">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England</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9,675</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17.1</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182880">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South East region</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6350">
                      <a:solidFill>
                        <a:srgbClr val="000000">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1,887</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6350">
                      <a:solidFill>
                        <a:srgbClr val="000000">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20.5</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6350">
                      <a:solidFill>
                        <a:srgbClr val="000000">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6350">
                      <a:solidFill>
                        <a:srgbClr val="000000">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6350">
                      <a:solidFill>
                        <a:srgbClr val="000000">
                          <a:alpha val="100000"/>
                        </a:srgbClr>
                      </a:solidFill>
                      <a:prstDash val="solid"/>
                    </a:lnB>
                    <a:solidFill>
                      <a:srgbClr val="FFFFFF">
                        <a:alpha val="0"/>
                      </a:srgbClr>
                    </a:solidFill>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10252364" y="585081"/>
            <a:ext cx="1629151" cy="700684"/>
          </a:xfrm>
        </p:spPr>
        <p:txBody>
          <a:bodyPr/>
          <a:lstStyle/>
          <a:p>
            <a:r>
              <a:rPr/>
              <a:t>Pack date: 18 May 2023</a:t>
            </a:r>
          </a:p>
        </p:txBody>
      </p:sp>
      <p:pic>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p:nvSpPr>
          <p:cNvPr id="6" name="Text Placeholder 19"/>
          <p:cNvSpPr>
            <a:spLocks noGrp="1"/>
          </p:cNvSpPr>
          <p:nvPr>
            <p:ph type="body" sz="quarter" idx="23"/>
          </p:nvPr>
        </p:nvSpPr>
        <p:spPr>
          <a:xfrm>
            <a:off x="10702753" y="6350031"/>
            <a:ext cx="1236663" cy="365125"/>
          </a:xfrm>
        </p:spPr>
        <p:txBody>
          <a:bodyPr/>
          <a:lstStyle/>
          <a:p>
            <a:r>
              <a:rPr/>
              <a:t>Slide 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10252364" y="585081"/>
            <a:ext cx="1629151" cy="700684"/>
          </a:xfrm>
        </p:spPr>
        <p:txBody>
          <a:bodyPr/>
          <a:lstStyle/>
          <a:p>
            <a:r>
              <a:rPr/>
              <a:t>Pack date: 18 May 2023</a:t>
            </a:r>
          </a:p>
        </p:txBody>
      </p:sp>
      <p:pic>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10252364" y="585081"/>
            <a:ext cx="1629151" cy="700684"/>
          </a:xfrm>
        </p:spPr>
        <p:txBody>
          <a:bodyPr/>
          <a:lstStyle/>
          <a:p>
            <a:r>
              <a:rPr/>
              <a:t>Pack date: 18 May 2023</a:t>
            </a:r>
          </a:p>
        </p:txBody>
      </p:sp>
      <p:pic>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10252364" y="585081"/>
            <a:ext cx="1629151" cy="700684"/>
          </a:xfrm>
        </p:spPr>
        <p:txBody>
          <a:bodyPr/>
          <a:lstStyle/>
          <a:p>
            <a:r>
              <a:rPr/>
              <a:t>Pack date: 18 May 2023</a:t>
            </a:r>
          </a:p>
        </p:txBody>
      </p:sp>
      <p:pic>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7732090" y="6173785"/>
            <a:ext cx="2743200" cy="365125"/>
          </a:xfrm>
        </p:spPr>
        <p:txBody>
          <a:bodyPr/>
          <a:lstStyle/>
          <a:p>
            <a:r>
              <a:rPr/>
              <a:t>Pack date: 18 May 2023</a:t>
            </a:r>
          </a:p>
        </p:txBody>
      </p:sp>
      <p:sp>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p:nvSpPr>
          <p:cNvPr id="5" name="Text Placeholder 13"/>
          <p:cNvSpPr>
            <a:spLocks noGrp="1"/>
          </p:cNvSpPr>
          <p:nvPr>
            <p:ph type="body" sz="quarter" idx="14"/>
          </p:nvPr>
        </p:nvSpPr>
        <p:spPr>
          <a:xfrm>
            <a:off x="260350" y="5486400"/>
            <a:ext cx="2759941" cy="419100"/>
          </a:xfrm>
        </p:spPr>
        <p:txBody>
          <a:bodyPr/>
          <a:lstStyle/>
          <a:p>
            <a:r>
              <a:rPr/>
              <a:t>Contact</a:t>
            </a:r>
          </a:p>
        </p:txBody>
      </p:sp>
      <p:sp>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10252364" y="585081"/>
            <a:ext cx="1629151" cy="700684"/>
          </a:xfrm>
        </p:spPr>
        <p:txBody>
          <a:bodyPr/>
          <a:lstStyle/>
          <a:p>
            <a:r>
              <a:rPr/>
              <a:t>Pack date: 18 May 2023</a:t>
            </a:r>
          </a:p>
        </p:txBody>
      </p:sp>
      <p:pic>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10252364" y="585081"/>
            <a:ext cx="1629151" cy="700684"/>
          </a:xfrm>
        </p:spPr>
        <p:txBody>
          <a:bodyPr/>
          <a:lstStyle/>
          <a:p>
            <a:r>
              <a:rPr/>
              <a:t>Pack date: 18 May 2023</a:t>
            </a:r>
          </a:p>
        </p:txBody>
      </p:sp>
      <p:pic>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10252364" y="585081"/>
            <a:ext cx="1629151" cy="700684"/>
          </a:xfrm>
        </p:spPr>
        <p:txBody>
          <a:bodyPr/>
          <a:lstStyle/>
          <a:p>
            <a:r>
              <a:rPr/>
              <a:t>Pack date: 18 May 2023</a:t>
            </a:r>
          </a:p>
        </p:txBody>
      </p:sp>
      <p:pic>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10252364" y="585081"/>
            <a:ext cx="1629151" cy="700684"/>
          </a:xfrm>
        </p:spPr>
        <p:txBody>
          <a:bodyPr/>
          <a:lstStyle/>
          <a:p>
            <a:r>
              <a:rPr/>
              <a:t>Pack date: 18 May 2023</a:t>
            </a:r>
          </a:p>
        </p:txBody>
      </p:sp>
      <p:pic>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7732090" y="6173785"/>
            <a:ext cx="2743200" cy="365125"/>
          </a:xfrm>
        </p:spPr>
        <p:txBody>
          <a:bodyPr/>
          <a:lstStyle/>
          <a:p>
            <a:r>
              <a:rPr/>
              <a:t>Pack date: 18 May 2023</a:t>
            </a:r>
          </a:p>
        </p:txBody>
      </p:sp>
      <p:pic>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7732090" y="6173785"/>
            <a:ext cx="2743200" cy="365125"/>
          </a:xfrm>
        </p:spPr>
        <p:txBody>
          <a:bodyPr/>
          <a:lstStyle/>
          <a:p>
            <a:r>
              <a:rPr/>
              <a:t>Pack date: 18 May 2023</a:t>
            </a:r>
          </a:p>
        </p:txBody>
      </p:sp>
      <p:pic>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7732090" y="6173785"/>
            <a:ext cx="2743200" cy="365125"/>
          </a:xfrm>
        </p:spPr>
        <p:txBody>
          <a:bodyPr/>
          <a:lstStyle/>
          <a:p>
            <a:r>
              <a:rPr/>
              <a:t>Pack date: 18 May 2023</a:t>
            </a:r>
          </a:p>
        </p:txBody>
      </p:sp>
      <p:pic>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7732090" y="6173785"/>
            <a:ext cx="2743200" cy="365125"/>
          </a:xfrm>
        </p:spPr>
        <p:txBody>
          <a:bodyPr/>
          <a:lstStyle/>
          <a:p>
            <a:r>
              <a:rPr/>
              <a:t>Pack date: 18 May 2023</a:t>
            </a:r>
          </a:p>
        </p:txBody>
      </p:sp>
      <p:pic>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7732090" y="6173785"/>
            <a:ext cx="2743200" cy="365125"/>
          </a:xfrm>
        </p:spPr>
        <p:txBody>
          <a:bodyPr/>
          <a:lstStyle/>
          <a:p>
            <a:r>
              <a:rPr/>
              <a:t>Pack date: 18 May 2023</a:t>
            </a:r>
          </a:p>
        </p:txBody>
      </p:sp>
      <p:pic>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7732090" y="6173785"/>
            <a:ext cx="2743200" cy="365125"/>
          </a:xfrm>
        </p:spPr>
        <p:txBody>
          <a:bodyPr/>
          <a:lstStyle/>
          <a:p>
            <a:r>
              <a:rPr/>
              <a:t>Pack date: 18 May 2023</a:t>
            </a:r>
          </a:p>
        </p:txBody>
      </p:sp>
      <p:pic>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7732090" y="6173785"/>
            <a:ext cx="2743200" cy="365125"/>
          </a:xfrm>
        </p:spPr>
        <p:txBody>
          <a:bodyPr/>
          <a:lstStyle/>
          <a:p>
            <a:r>
              <a:rPr/>
              <a:t>Pack date: 18 May 2023</a:t>
            </a:r>
          </a:p>
        </p:txBody>
      </p:sp>
      <p:pic>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2023-05-18T09:40:17Z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