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3" r:id="rId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Clay" initials="JC" lastIdx="1" clrIdx="0">
    <p:extLst>
      <p:ext uri="{19B8F6BF-5375-455C-9EA6-DF929625EA0E}">
        <p15:presenceInfo xmlns:p15="http://schemas.microsoft.com/office/powerpoint/2012/main" userId="S::jacqueline.clay@westsussex.gov.uk::5e23846f-1cbc-4b8d-9384-b065960731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2B30CE-492A-492B-8120-2DBED453C8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E9B5-E443-4EC1-A579-023319C26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F4BE593-4F5C-4247-8B72-DF5304408724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05C7-0194-4C57-B9A4-06EA182D1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B4DD4-3AE4-4970-BC5B-700CBCFE39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4314CE-8C26-4239-9737-C2E5332D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715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en-GB"/>
              <a:t>West Sussex Outbreak Control Plan - Daily Data Checklist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F2F94F-1C29-4372-94B6-79A45F0E2BD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5918E2-8CAC-4628-9DD0-FD3F5D9EF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0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A11B-C743-48B3-B8E0-E19F1684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DFF7-8703-4B3A-AD2E-D4FD0263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7A90-8BCB-4243-860A-0722014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144-6561-4B8B-B9F1-36ECB9B30B11}" type="datetime4">
              <a:rPr lang="en-GB" smtClean="0"/>
              <a:t>27 July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760F-1E5E-4257-8936-5710F29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9269-55AA-4964-BD17-AE4989A8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031E-CC7C-4FFD-B59E-418DD80E7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52482-26E0-7D43-9232-3A46F6F1DF68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27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9549"/>
            <a:ext cx="400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954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24879B-B4DB-5C4B-AE07-DE89D43C5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" y="791980"/>
            <a:ext cx="1369169" cy="8899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2E940-39E6-894F-B9CB-B6257DCE07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349" y="1944127"/>
            <a:ext cx="6611505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5F4D9A-7F7E-7148-91FD-58527B86A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50" y="2603500"/>
            <a:ext cx="11487150" cy="2374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06FFED-C411-A343-9E23-33E64202BE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350" y="5486400"/>
            <a:ext cx="2759941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349" y="5878800"/>
            <a:ext cx="3409950" cy="33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8F210A9-903A-D541-9E91-B2C677DC7C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c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17378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27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70889"/>
            <a:ext cx="624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Daily confirmed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70889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2089" y="5695950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E8D53-74F5-2C40-81CC-BCC70FCC8808}"/>
              </a:ext>
            </a:extLst>
          </p:cNvPr>
          <p:cNvSpPr txBox="1"/>
          <p:nvPr userDrawn="1"/>
        </p:nvSpPr>
        <p:spPr>
          <a:xfrm>
            <a:off x="224874" y="5866092"/>
            <a:ext cx="545847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Pillar 1 </a:t>
            </a:r>
            <a:r>
              <a:rPr lang="en-GB" sz="1200" dirty="0"/>
              <a:t>includes NHS testing, such as tests of people being admitted to hospital or being discharged to a health/care home setting, pre-operative testing etc.</a:t>
            </a:r>
          </a:p>
          <a:p>
            <a:r>
              <a:rPr lang="en-GB" sz="1200" b="1" dirty="0"/>
              <a:t>Pillar 2 </a:t>
            </a:r>
            <a:r>
              <a:rPr lang="en-GB" sz="1200" dirty="0"/>
              <a:t>is wider community testing</a:t>
            </a:r>
          </a:p>
          <a:p>
            <a:r>
              <a:rPr lang="en-GB" sz="1200" dirty="0"/>
              <a:t>The most recent cases may not be complete due to a time lag in reporting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7927" y="558684"/>
            <a:ext cx="11263746" cy="51372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2F48795-E039-6C4D-A660-851F8ECFF7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17378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t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27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06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Summary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5528" y="558683"/>
            <a:ext cx="11703888" cy="570607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9F2A4FD-369F-E648-A7E7-504549F50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2754" y="6340045"/>
            <a:ext cx="1236662" cy="365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3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e_map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D09168-0A4C-B549-95F3-28F302BD77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8691" y="558683"/>
            <a:ext cx="6480725" cy="6170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6119A-F1FA-E54B-A886-E52F9393C801}"/>
              </a:ext>
            </a:extLst>
          </p:cNvPr>
          <p:cNvSpPr/>
          <p:nvPr userDrawn="1"/>
        </p:nvSpPr>
        <p:spPr>
          <a:xfrm>
            <a:off x="0" y="0"/>
            <a:ext cx="12192000" cy="501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9E73-57FC-4349-B5D7-5E02888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32090" y="6340045"/>
            <a:ext cx="2743200" cy="36512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GB" b="1"/>
              <a:t>Pack Date</a:t>
            </a:r>
            <a:r>
              <a:rPr lang="en-GB"/>
              <a:t>: </a:t>
            </a:r>
            <a:fld id="{689F9312-E64A-4DE9-B065-134A619B7E4E}" type="datetime4">
              <a:rPr lang="en-GB" smtClean="0"/>
              <a:pPr/>
              <a:t>27 July 2020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F9DD-41E4-3941-8465-9A7E35712BA3}"/>
              </a:ext>
            </a:extLst>
          </p:cNvPr>
          <p:cNvSpPr txBox="1"/>
          <p:nvPr userDrawn="1"/>
        </p:nvSpPr>
        <p:spPr>
          <a:xfrm>
            <a:off x="23190" y="57034"/>
            <a:ext cx="918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Sussex Local Outbreak Control Plan – </a:t>
            </a:r>
            <a:r>
              <a:rPr lang="en-US" b="1" dirty="0"/>
              <a:t>Cumulative confirmed cases per 100,000 population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A3DF-FAB5-FE40-B157-F42D350D2897}"/>
              </a:ext>
            </a:extLst>
          </p:cNvPr>
          <p:cNvSpPr txBox="1"/>
          <p:nvPr userDrawn="1"/>
        </p:nvSpPr>
        <p:spPr>
          <a:xfrm>
            <a:off x="9319505" y="57034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C581DD6-9338-A64E-925D-721712458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805" y="6356034"/>
            <a:ext cx="3919583" cy="365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E28A-A53D-C948-BD95-2D652E1AC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188" y="593725"/>
            <a:ext cx="5092700" cy="45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95D18AB-147A-FC48-9BA5-A0E98D22616F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103188" y="1177925"/>
            <a:ext cx="5868121" cy="2535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C11DC-098C-5549-8CFB-092A0977A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188" y="4489450"/>
            <a:ext cx="3319462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3514E5-FE36-634D-9E73-F29746CF3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3188" y="4738973"/>
            <a:ext cx="5729576" cy="77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74C634-368F-2B4C-8415-8945BBF567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188" y="5744369"/>
            <a:ext cx="5729576" cy="48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4E09D3-472C-6E4E-9DAD-5718779044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702753" y="6350031"/>
            <a:ext cx="1236663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9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6FEBF-81DF-4913-A310-5F9CAD3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0" y="0"/>
            <a:ext cx="12168809" cy="566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West Sussex Local Outbreak Control Plan – Daily Data Checklist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D976-223D-470D-A8CB-4FC837A2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90" y="6492875"/>
            <a:ext cx="2743200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89F9312-E64A-4DE9-B065-134A619B7E4E}" type="datetime4">
              <a:rPr lang="en-GB" smtClean="0"/>
              <a:pPr/>
              <a:t>27 July 2020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FB5-6955-48E6-BAEC-1F4124BB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700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031E-CC7C-4FFD-B59E-418DD80E76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32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marL="179388" indent="-179388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s.gov.uk/peoplepopulationandcommunity/birthsdeathsandmarriages/deaths/datasets/numberofdeathsincarehomesnotifiedtothecarequalitycommissionengland" TargetMode="External"/><Relationship Id="rId3" Type="http://schemas.openxmlformats.org/officeDocument/2006/relationships/hyperlink" Target="https://coronavirus-staging.data.gov.uk/" TargetMode="External"/><Relationship Id="rId7" Type="http://schemas.openxmlformats.org/officeDocument/2006/relationships/hyperlink" Target="https://www.ons.gov.uk/peoplepopulationandcommunity/healthandsocialcare/causesofdeath/datasets/deathregistrationsandoccurrencesbylocalauthorityandhealthboard" TargetMode="External"/><Relationship Id="rId2" Type="http://schemas.openxmlformats.org/officeDocument/2006/relationships/hyperlink" Target="https://coronavirus.data.gov.u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ngland.nhs.uk/statistics/statistical-work-areas/covid-19-daily-deaths/" TargetMode="External"/><Relationship Id="rId5" Type="http://schemas.openxmlformats.org/officeDocument/2006/relationships/hyperlink" Target="https://www.gov.uk/government/statistical-data-sets/covid-19-number-of-outbreaks-in-care-homes-management-information#history" TargetMode="External"/><Relationship Id="rId10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digital.nhs.uk/dashboards/nhs-pathways" TargetMode="External"/><Relationship Id="rId9" Type="http://schemas.openxmlformats.org/officeDocument/2006/relationships/hyperlink" Target="https://www.ons.gov.uk/peoplepopulationandcommunity/birthsdeathsandmarriages/deaths/bulletins/deathsinvolvingcovid19bylocalareasanddeprivation/deathsoccurringbetween1marchand31may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D49EE-CB69-49C3-876C-D33F271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2701" y="6490738"/>
            <a:ext cx="1160672" cy="338554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Slide </a:t>
            </a:r>
            <a:fld id="{197E031E-CC7C-4FFD-B59E-418DD80E7695}" type="slidenum">
              <a:rPr lang="en-GB" sz="1600" smtClean="0">
                <a:solidFill>
                  <a:schemeClr val="tx1"/>
                </a:solidFill>
              </a:rPr>
              <a:pPr algn="ctr"/>
              <a:t>1</a:t>
            </a:fld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12B36-F49D-4406-B5BD-422AD5E43E68}"/>
              </a:ext>
            </a:extLst>
          </p:cNvPr>
          <p:cNvGrpSpPr/>
          <p:nvPr/>
        </p:nvGrpSpPr>
        <p:grpSpPr>
          <a:xfrm>
            <a:off x="0" y="1"/>
            <a:ext cx="12192000" cy="538282"/>
            <a:chOff x="0" y="0"/>
            <a:chExt cx="12192000" cy="728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A659C1-0BA4-4D1D-BCD4-AFACAA1155DE}"/>
                </a:ext>
              </a:extLst>
            </p:cNvPr>
            <p:cNvSpPr/>
            <p:nvPr/>
          </p:nvSpPr>
          <p:spPr>
            <a:xfrm>
              <a:off x="0" y="0"/>
              <a:ext cx="12192000" cy="642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87A57-EBFB-46A3-A2DB-3881BCBA7BAB}"/>
                </a:ext>
              </a:extLst>
            </p:cNvPr>
            <p:cNvSpPr txBox="1"/>
            <p:nvPr/>
          </p:nvSpPr>
          <p:spPr>
            <a:xfrm>
              <a:off x="190500" y="81690"/>
              <a:ext cx="836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West Sussex Local Outbreak Control Plan – </a:t>
              </a:r>
              <a:r>
                <a:rPr lang="en-GB" b="1" dirty="0"/>
                <a:t>Links to data sources available to the public</a:t>
              </a:r>
            </a:p>
            <a:p>
              <a:endParaRPr lang="en-GB" b="1" dirty="0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2BDA89-1044-42BC-BA47-156759BB2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09251"/>
              </p:ext>
            </p:extLst>
          </p:nvPr>
        </p:nvGraphicFramePr>
        <p:xfrm>
          <a:off x="190499" y="717119"/>
          <a:ext cx="11811001" cy="556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92">
                  <a:extLst>
                    <a:ext uri="{9D8B030D-6E8A-4147-A177-3AD203B41FA5}">
                      <a16:colId xmlns:a16="http://schemas.microsoft.com/office/drawing/2014/main" val="2511101837"/>
                    </a:ext>
                  </a:extLst>
                </a:gridCol>
                <a:gridCol w="6385635">
                  <a:extLst>
                    <a:ext uri="{9D8B030D-6E8A-4147-A177-3AD203B41FA5}">
                      <a16:colId xmlns:a16="http://schemas.microsoft.com/office/drawing/2014/main" val="2432329207"/>
                    </a:ext>
                  </a:extLst>
                </a:gridCol>
                <a:gridCol w="3587074">
                  <a:extLst>
                    <a:ext uri="{9D8B030D-6E8A-4147-A177-3AD203B41FA5}">
                      <a16:colId xmlns:a16="http://schemas.microsoft.com/office/drawing/2014/main" val="2179449213"/>
                    </a:ext>
                  </a:extLst>
                </a:gridCol>
              </a:tblGrid>
              <a:tr h="201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4121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update on cases (shown as number of cases and also a rate per 100,000 residents)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2"/>
                        </a:rPr>
                        <a:t>https://coronavirus.data.gov.uk/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4301"/>
                  </a:ext>
                </a:extLst>
              </a:tr>
              <a:tr h="554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Positive cases and 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Using the cases and deaths tabs in the link - data are available at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60194"/>
                  </a:ext>
                </a:extLst>
              </a:tr>
              <a:tr h="69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NHS Pathways (callers to 111,999 and online 111 assessments)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Information on triages of 999 and 111 callers and completed online assessments which have received a potential coronavirus (COVID-19) final disposition (number and rate per 100,000 population).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4"/>
                        </a:rPr>
                        <a:t>https://digital.nhs.uk/dashboards/nhs-pathways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24285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COVID-19: outbreaks in care homes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number and percentage of care homes reporting a suspected or confirmed outbreak of COVID-19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5"/>
                        </a:rPr>
                        <a:t>Care home outbreaks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4385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Hospital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b="0" i="0" dirty="0"/>
                        <a:t>Regional</a:t>
                      </a:r>
                      <a:r>
                        <a:rPr lang="en-GB" sz="1400" b="1" i="0" dirty="0"/>
                        <a:t> </a:t>
                      </a:r>
                      <a:r>
                        <a:rPr lang="en-GB" sz="1400" b="0" dirty="0"/>
                        <a:t>data </a:t>
                      </a:r>
                      <a:r>
                        <a:rPr lang="en-GB" sz="1400" dirty="0"/>
                        <a:t>are in the public domain – click on the healthcare tab for information on admissions, patients in hospital and patients on ventilation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3"/>
                        </a:rPr>
                        <a:t>https://coronavirus-staging.data.gov.uk/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86484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Hospitals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Daily data on deaths in specific NHS Trusts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6"/>
                        </a:rPr>
                        <a:t>https://www.england.nhs.uk/statistics/statistical-work-areas/covid-19-daily-deaths/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57056"/>
                  </a:ext>
                </a:extLst>
              </a:tr>
              <a:tr h="377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Weekly data are published by the Office for National Statistics (on Tuesdays).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7"/>
                        </a:rPr>
                        <a:t>Weekly death data from ONS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663019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in care homes notified to CQC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Deaths relating to care home residents, provides some additional detail not available on ONS weekly release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8"/>
                        </a:rPr>
                        <a:t>Link to CQC Notification Data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65510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Deaths – additional analysis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The Office for National Statistics have released additional analysis – including analysis below local authority level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9"/>
                        </a:rPr>
                        <a:t>Deaths at a sub local authority level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7478"/>
                  </a:ext>
                </a:extLst>
              </a:tr>
              <a:tr h="49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Google Community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/>
                        <a:t>Community mobility at a local authority level and compare activity (in terms of visits to type of places) with baseline period (3 Jan – 6 Feb 2020).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GB" sz="1400" dirty="0">
                          <a:hlinkClick r:id="rId10"/>
                        </a:rPr>
                        <a:t>https://www.google.com/covid19/mobility/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53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9E709-CF01-43DE-9A3E-74E9AC1E739F}"/>
              </a:ext>
            </a:extLst>
          </p:cNvPr>
          <p:cNvSpPr txBox="1"/>
          <p:nvPr/>
        </p:nvSpPr>
        <p:spPr>
          <a:xfrm>
            <a:off x="8300721" y="57020"/>
            <a:ext cx="370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West Sussex County Council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41F2F-65EB-4118-B967-D65A743810A2}"/>
              </a:ext>
            </a:extLst>
          </p:cNvPr>
          <p:cNvSpPr txBox="1"/>
          <p:nvPr/>
        </p:nvSpPr>
        <p:spPr>
          <a:xfrm>
            <a:off x="7775721" y="6479333"/>
            <a:ext cx="294079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Pack Date: </a:t>
            </a:r>
            <a:r>
              <a:rPr lang="en-GB" sz="1400" dirty="0"/>
              <a:t>22 July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A1F2-F428-40FC-ADBB-35BB294A0E00}"/>
              </a:ext>
            </a:extLst>
          </p:cNvPr>
          <p:cNvSpPr txBox="1"/>
          <p:nvPr/>
        </p:nvSpPr>
        <p:spPr>
          <a:xfrm>
            <a:off x="178627" y="6386226"/>
            <a:ext cx="635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Sources can (and frequently do!) change, access as at time of pack date.</a:t>
            </a:r>
          </a:p>
        </p:txBody>
      </p:sp>
    </p:spTree>
    <p:extLst>
      <p:ext uri="{BB962C8B-B14F-4D97-AF65-F5344CB8AC3E}">
        <p14:creationId xmlns:p14="http://schemas.microsoft.com/office/powerpoint/2010/main" val="341786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10" ma:contentTypeDescription="Create a new document." ma:contentTypeScope="" ma:versionID="8ab894609abb646d24172300b4fcfdeb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25b2cf82f3428938808fbc45c05782f3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CDAD12-EC44-4C3C-85A7-79536065DF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4975ee-2a82-4127-83fc-66d22c2f747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2EA956-31E8-4499-9386-688848203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F7DE1-F5C4-4B70-807B-E6A79A83F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370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Clay</dc:creator>
  <cp:lastModifiedBy>Microsoft Office User</cp:lastModifiedBy>
  <cp:revision>71</cp:revision>
  <dcterms:created xsi:type="dcterms:W3CDTF">2020-07-05T12:47:38Z</dcterms:created>
  <dcterms:modified xsi:type="dcterms:W3CDTF">2020-07-27T22:21:15Z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