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1245f24304d.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41243271b8b.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41247ca474ff.png"/>
<Relationship Id="rId3" Type="http://schemas.openxmlformats.org/officeDocument/2006/relationships/hyperlink" Target="NA"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412471dd3a69.png"/>
<Relationship Id="rId3" Type="http://schemas.openxmlformats.org/officeDocument/2006/relationships/hyperlink" Target="NA" TargetMode="Externa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41243ddc345d.png"/>
<Relationship Id="rId3" Type="http://schemas.openxmlformats.org/officeDocument/2006/relationships/hyperlink" Target="NA"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41243a237346.png"/>
<Relationship Id="rId3" Type="http://schemas.openxmlformats.org/officeDocument/2006/relationships/hyperlink" Target="NA"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124632723a.png"/>
<Relationship Id="rId3" Type="http://schemas.openxmlformats.org/officeDocument/2006/relationships/image" Target="../media/file412455787372.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12470c734f7.png"/>
<Relationship Id="rId3" Type="http://schemas.openxmlformats.org/officeDocument/2006/relationships/image" Target="../media/file4124c7949da.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1247ba11eb.png"/>
<Relationship Id="rId3" Type="http://schemas.openxmlformats.org/officeDocument/2006/relationships/image" Target="../media/file412424671a14.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124685c20c0.png"/>
<Relationship Id="rId3" Type="http://schemas.openxmlformats.org/officeDocument/2006/relationships/image" Target="../media/file412452f0445e.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12419f43c58.png"/>
<Relationship Id="rId3" Type="http://schemas.openxmlformats.org/officeDocument/2006/relationships/image" Target="../media/file412443362c2c.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1242416487e.png"/>
<Relationship Id="rId3" Type="http://schemas.openxmlformats.org/officeDocument/2006/relationships/image" Target="../media/file412411527922.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12461234b40.png"/>
<Relationship Id="rId3" Type="http://schemas.openxmlformats.org/officeDocument/2006/relationships/image" Target="../media/file412450044b5f.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1245faf4d4c.png"/>
<Relationship Id="rId3" Type="http://schemas.openxmlformats.org/officeDocument/2006/relationships/image" Target="../media/file4124498c32b0.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1247efd7817.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12422ff26b8.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12415627ac0.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1244252246c.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12435344dd7.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124481633aa.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1241de4b8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27 November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340045"/>
            <a:ext cx="2743200" cy="365125"/>
          </a:xfrm>
        </p:spPr>
        <p:txBody>
          <a:bodyPr/>
          <a:lstStyle/>
          <a:p>
            <a:r>
              <a:rPr/>
              <a:t>Pack date: 27 November 2022</a:t>
            </a:r>
          </a:p>
        </p:txBody>
      </p:sp>
      <p:pic>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27 November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11</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24 November</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West Sussex is in the 7th decile.</a:t>
            </a:r>
          </a:p>
        </p:txBody>
      </p:sp>
      <p:graphicFrame>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rate per 100,000 residents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149) where 1 = Highest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cumulative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302,710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34,889.1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104th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20,269,112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35,842.7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3,296,161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35,760.7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27 November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12</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24 November</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19 November</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new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case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149) where 1 = Highest Rolling 7-day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rolling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324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37.3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40th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19,386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34.3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3,388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27 November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13</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24 November</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rate per 100,000 residents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315) where 1 = Highest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cumulative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Adur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21,447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33,413.3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252nd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Arun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54,007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33,519.1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249th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Chichester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39,309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32,351.0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270th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Crawley</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43,865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39,000.1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24th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 of authorities</a:t>
                      </a:r>
                      <a:br>
                        <a:rPr cap="none" sz="1100" i="0" b="0" u="none">
                          <a:solidFill>
                            <a:srgbClr val="000000">
                              <a:alpha val="100000"/>
                            </a:srgbClr>
                          </a:solidFill>
                          <a:latin typeface="Calibri"/>
                          <a:cs typeface="Calibri"/>
                          <a:ea typeface="Calibri"/>
                          <a:sym typeface="Calibri"/>
                        </a:rPr>
                      </a:br>
                      <a:r>
                        <a:rPr cap="none" sz="1100" i="0" b="0" u="none">
                          <a:solidFill>
                            <a:srgbClr val="000000">
                              <a:alpha val="100000"/>
                            </a:srgbClr>
                          </a:solidFill>
                          <a:latin typeface="Calibri"/>
                          <a:cs typeface="Calibri"/>
                          <a:ea typeface="Calibri"/>
                          <a:sym typeface="Calibri"/>
                        </a:rPr>
                        <a:t>with highest rate</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Horsham</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49,469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34,005.4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237th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Mid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55,998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36,806.4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105th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Worthing</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38,615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34,874.1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201st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302,710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34,889.1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3,296,161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35,760.7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20,269,112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35,842.7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27 November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14</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24 November</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19 November</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new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case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315) where 1 = Highest Rolling 7-day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rolling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Adur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54.5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12th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 of authorities</a:t>
                      </a:r>
                      <a:br>
                        <a:rPr cap="none" sz="1100" i="0" b="0" u="none">
                          <a:solidFill>
                            <a:srgbClr val="000000">
                              <a:alpha val="100000"/>
                            </a:srgbClr>
                          </a:solidFill>
                          <a:latin typeface="Calibri"/>
                          <a:cs typeface="Calibri"/>
                          <a:ea typeface="Calibri"/>
                          <a:sym typeface="Calibri"/>
                        </a:rPr>
                      </a:br>
                      <a:r>
                        <a:rPr cap="none" sz="1100" i="0" b="0" u="none">
                          <a:solidFill>
                            <a:srgbClr val="000000">
                              <a:alpha val="100000"/>
                            </a:srgbClr>
                          </a:solidFill>
                          <a:latin typeface="Calibri"/>
                          <a:cs typeface="Calibri"/>
                          <a:ea typeface="Calibri"/>
                          <a:sym typeface="Calibri"/>
                        </a:rPr>
                        <a:t>with highest rate</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Arun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29.8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203rd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Chichester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32.1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176th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Crawley</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29.3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214th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Horsham</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72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49.5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27th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 of authorities</a:t>
                      </a:r>
                      <a:br>
                        <a:rPr cap="none" sz="1100" i="0" b="0" u="none">
                          <a:solidFill>
                            <a:srgbClr val="000000">
                              <a:alpha val="100000"/>
                            </a:srgbClr>
                          </a:solidFill>
                          <a:latin typeface="Calibri"/>
                          <a:cs typeface="Calibri"/>
                          <a:ea typeface="Calibri"/>
                          <a:sym typeface="Calibri"/>
                        </a:rPr>
                      </a:br>
                      <a:r>
                        <a:rPr cap="none" sz="1100" i="0" b="0" u="none">
                          <a:solidFill>
                            <a:srgbClr val="000000">
                              <a:alpha val="100000"/>
                            </a:srgbClr>
                          </a:solidFill>
                          <a:latin typeface="Calibri"/>
                          <a:cs typeface="Calibri"/>
                          <a:ea typeface="Calibri"/>
                          <a:sym typeface="Calibri"/>
                        </a:rPr>
                        <a:t>with highest rate</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Mid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34.8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144th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Worthing</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39.7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82nd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324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37.3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19,386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34.3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3,388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27 November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27 November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27 November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27 November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27 November 2022</a:t>
            </a:r>
          </a:p>
        </p:txBody>
      </p:sp>
      <p:sp>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p:nvSpPr>
          <p:cNvPr id="5" name="Text Placeholder 13"/>
          <p:cNvSpPr>
            <a:spLocks noGrp="1"/>
          </p:cNvSpPr>
          <p:nvPr>
            <p:ph type="body" sz="quarter" idx="14"/>
          </p:nvPr>
        </p:nvSpPr>
        <p:spPr>
          <a:xfrm>
            <a:off x="260350" y="5486400"/>
            <a:ext cx="2759941" cy="419100"/>
          </a:xfrm>
        </p:spPr>
        <p:txBody>
          <a:bodyPr/>
          <a:lstStyle/>
          <a:p>
            <a:r>
              <a:rPr/>
              <a:t>Contact</a:t>
            </a:r>
          </a:p>
        </p:txBody>
      </p:sp>
      <p:sp>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27 November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27 November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27 November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27 November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27 November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27 November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27 November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27 November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27 November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27 November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27 November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2022-11-27T08:16:22Z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