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1" r:id="rId6"/>
    <p:sldId id="309" r:id="rId7"/>
    <p:sldId id="310" r:id="rId8"/>
    <p:sldId id="311" r:id="rId9"/>
    <p:sldId id="312" r:id="rId10"/>
    <p:sldId id="314" r:id="rId11"/>
    <p:sldId id="313" r:id="rId12"/>
    <p:sldId id="315" r:id="rId13"/>
    <p:sldId id="284" r:id="rId14"/>
    <p:sldId id="316" r:id="rId15"/>
    <p:sldId id="317" r:id="rId16"/>
    <p:sldId id="289" r:id="rId17"/>
    <p:sldId id="29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83" r:id="rId2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Clay" initials="JC" lastIdx="1" clrIdx="0">
    <p:extLst>
      <p:ext uri="{19B8F6BF-5375-455C-9EA6-DF929625EA0E}">
        <p15:presenceInfo xmlns:p15="http://schemas.microsoft.com/office/powerpoint/2012/main" userId="S::jacqueline.clay@westsussex.gov.uk::5e23846f-1cbc-4b8d-9384-b065960731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B30CE-492A-492B-8120-2DBED453C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E9B5-E443-4EC1-A579-023319C265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4BE593-4F5C-4247-8B72-DF5304408724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05C7-0194-4C57-B9A4-06EA182D1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4DD4-3AE4-4970-BC5B-700CBCFE3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4314CE-8C26-4239-9737-C2E5332D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715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F2F94F-1C29-4372-94B6-79A45F0E2BD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5918E2-8CAC-4628-9DD0-FD3F5D9E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A11B-C743-48B3-B8E0-E19F1684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DFF7-8703-4B3A-AD2E-D4FD0263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7A90-8BCB-4243-860A-0722014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144-6561-4B8B-B9F1-36ECB9B30B11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760F-1E5E-4257-8936-5710F291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9269-55AA-4964-BD17-AE4989A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0C9E-D79B-4369-A524-6FD90581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8DF1C-471E-4976-A40B-8CDB6C41F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0818" y="831712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0F38-AAF2-4480-BDE3-97DAA0D0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96D6-346A-43F8-ACE9-D6666A83C639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C29C-C92B-4338-874E-02AD1DEA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91C-A771-4A8C-8EBD-6DDAF660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BED7D-E803-4493-B052-F1E8241A8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2ABCC-D093-4633-8461-A8C83C6BC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19D0-9CFF-4399-945A-EB9D4C30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3C3-4D31-456B-A0E4-1390696709DB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D0A4-DC8E-4962-BF10-18201E8E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26F5-3808-48AD-B6F8-5BCEDE39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9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DA91-ED31-4867-BD56-4F80B84F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7DB4-F716-4443-8E64-8B6F42BB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8" y="83171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6CC5-1713-4BFC-8D90-3FE25909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1470-0F24-4296-8FA3-D9A002959845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8576-CB8A-4315-8400-13E6C3F2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AAC7-256C-4275-9E91-70746CA6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7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2E7-AD58-4A2D-8931-5A56807A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2F5B-AACF-4F90-A9A8-1B97DA33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D2DF-D723-46C2-A78C-0EC9E561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66E-EE89-4370-8A33-8ABC95184DB1}" type="datetime4">
              <a:rPr lang="en-GB" smtClean="0"/>
              <a:t>21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D770-4F7C-44E7-A4A4-5948462D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0E1B-DEE5-41C4-A8DF-462EC5DE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7DB2-94D6-4E2A-976C-B79B9B50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3D2A-1E1E-4E44-B2DF-DD94A0E1F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FC4D3-FBF0-44C5-BB97-C9F965448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4EA2-FB0C-400A-AEF6-3C0FD21B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0D10-B52A-4B41-986D-3E45BE6921E3}" type="datetime4">
              <a:rPr lang="en-GB" smtClean="0"/>
              <a:t>21 July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4BCD-10AA-48C1-8F92-E08C2B05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5770-2E80-4D5F-B09A-38B63D1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2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2485-914B-4F2A-AA84-1CBFE1A0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859D-6E3B-499B-B43B-DF06808A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33215-CBC7-4857-914B-DF3E5053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54231-059E-4704-BAAB-C916732A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26A1B-0501-4837-8304-67E662D2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3DEBA-1DF4-4075-9575-C95CD2B1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A561-6C39-42FA-B2A3-34320B38F29B}" type="datetime4">
              <a:rPr lang="en-GB" smtClean="0"/>
              <a:t>21 July 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B941D-E608-417C-AC67-3CBF2290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5D26F-EF15-4A02-854B-057FC2D8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0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460B-DE8E-4C0E-A10A-A5AA3D0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E56F-5FDB-4625-B7EF-2BB06768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541-485D-43EF-A841-D4F8F7544719}" type="datetime4">
              <a:rPr lang="en-GB" smtClean="0"/>
              <a:t>21 July 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65A2A-9171-4AB8-A95A-CA3658ED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7AD4F-2175-4840-83F8-3127B197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63F-6FCD-4498-B9DE-A92B1DD2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FC0C-0C4F-4E0A-B32A-FBE184E8E22F}" type="datetime4">
              <a:rPr lang="en-GB" smtClean="0"/>
              <a:t>21 July 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DA459-FC57-417A-81D0-BDFBD6B2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AE9B-93D9-4BC3-A489-5E22744A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1FD2-F2D7-4BD8-9D89-7DF9BD00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4756-E661-411F-8382-86885F33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C662-373B-4421-BB46-AB1B80723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09230-A43F-43B6-837B-21F69EA4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5B33-9DFD-45AA-9868-3C91B6C542FD}" type="datetime4">
              <a:rPr lang="en-GB" smtClean="0"/>
              <a:t>21 July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953A-58FE-4243-8E8C-F9AE57D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84FD-8A6C-4927-AC2A-DA10F676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4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AE3A-E4F4-4D0F-8CE8-56B79C66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42A64-6A73-4639-8B9E-2B381531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B4F44-B62B-48AC-B7C4-9CDFCA11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5EC7C-5ACB-4C65-AEF2-8572C069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1B53-67F6-4F6E-96D5-EF1B0F1924C2}" type="datetime4">
              <a:rPr lang="en-GB" smtClean="0"/>
              <a:t>21 July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7AB7D-58D3-471F-A9F3-B840BB55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79FA4-5159-4378-A503-80332A1A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FEBF-81DF-4913-A310-5F9CAD3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" y="0"/>
            <a:ext cx="12168809" cy="566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West Sussex Local Outbreak Control Plan – Daily Data Checklist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D976-223D-470D-A8CB-4FC837A2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90" y="6492875"/>
            <a:ext cx="2743200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89F9312-E64A-4DE9-B065-134A619B7E4E}" type="datetime4">
              <a:rPr lang="en-GB" smtClean="0"/>
              <a:pPr/>
              <a:t>21 July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FB5-6955-48E6-BAEC-1F4124BB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700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031E-CC7C-4FFD-B59E-418DD80E76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179388" indent="-179388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publichealth@westsussex.gov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data.gov.uk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data.gov.uk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s.gov.uk/peoplepopulationandcommunity/birthsdeathsandmarriages/deaths/datasets/numberofdeathsincarehomesnotifiedtothecarequalitycommissionengland" TargetMode="External"/><Relationship Id="rId3" Type="http://schemas.openxmlformats.org/officeDocument/2006/relationships/hyperlink" Target="https://coronavirus-staging.data.gov.uk/" TargetMode="External"/><Relationship Id="rId7" Type="http://schemas.openxmlformats.org/officeDocument/2006/relationships/hyperlink" Target="https://www.ons.gov.uk/peoplepopulationandcommunity/healthandsocialcare/causesofdeath/datasets/deathregistrationsandoccurrencesbylocalauthorityandhealthboard" TargetMode="External"/><Relationship Id="rId2" Type="http://schemas.openxmlformats.org/officeDocument/2006/relationships/hyperlink" Target="https://coronavirus.data.gov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ngland.nhs.uk/statistics/statistical-work-areas/covid-19-daily-deaths/" TargetMode="External"/><Relationship Id="rId5" Type="http://schemas.openxmlformats.org/officeDocument/2006/relationships/hyperlink" Target="https://www.gov.uk/government/statistical-data-sets/covid-19-number-of-outbreaks-in-care-homes-management-information#history" TargetMode="External"/><Relationship Id="rId10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digital.nhs.uk/dashboards/nhs-pathways" TargetMode="External"/><Relationship Id="rId9" Type="http://schemas.openxmlformats.org/officeDocument/2006/relationships/hyperlink" Target="https://www.ons.gov.uk/peoplepopulationandcommunity/birthsdeathsandmarriages/deaths/bulletins/deathsinvolvingcovid19bylocalareasanddeprivation/deathsoccurringbetween1marchand31may202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00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</a:t>
              </a:r>
              <a:endParaRPr lang="en-GB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F2C200-6D99-43A4-B069-34DA69095BFD}"/>
              </a:ext>
            </a:extLst>
          </p:cNvPr>
          <p:cNvSpPr txBox="1"/>
          <p:nvPr/>
        </p:nvSpPr>
        <p:spPr>
          <a:xfrm>
            <a:off x="238320" y="2490570"/>
            <a:ext cx="117880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pack brings together information relating to COVID-19 in West Sussex. </a:t>
            </a:r>
          </a:p>
          <a:p>
            <a:endParaRPr lang="en-GB" sz="2000" dirty="0"/>
          </a:p>
          <a:p>
            <a:r>
              <a:rPr lang="en-GB" sz="2000" dirty="0"/>
              <a:t>West Sussex County Council Public Health Department monitors information on a daily basis, summary packs will be published weekly. Links are provided to the public data sources available, a summary of current sources is provided at the end of this pack.</a:t>
            </a:r>
          </a:p>
          <a:p>
            <a:endParaRPr lang="en-GB" sz="2000" dirty="0"/>
          </a:p>
          <a:p>
            <a:r>
              <a:rPr lang="en-GB" sz="2000" dirty="0"/>
              <a:t>Local authorities have access to some information that is not in the public domain, this may be due to small numbers or data being provisional.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E5419-9C2E-49A9-AFE0-D4B05538E376}"/>
              </a:ext>
            </a:extLst>
          </p:cNvPr>
          <p:cNvSpPr txBox="1"/>
          <p:nvPr/>
        </p:nvSpPr>
        <p:spPr>
          <a:xfrm>
            <a:off x="238319" y="5534561"/>
            <a:ext cx="6828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Contact</a:t>
            </a:r>
          </a:p>
          <a:p>
            <a:r>
              <a:rPr lang="en-GB" sz="2000" dirty="0">
                <a:solidFill>
                  <a:schemeClr val="accent1"/>
                </a:solidFill>
                <a:hlinkClick r:id="rId2"/>
              </a:rPr>
              <a:t>publichealth@westsussex.gov.uk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BB37-171F-4E3E-B861-3FAB80541E1D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E283D-E9D4-406A-8A5D-F434D5E284F8}"/>
              </a:ext>
            </a:extLst>
          </p:cNvPr>
          <p:cNvSpPr txBox="1"/>
          <p:nvPr/>
        </p:nvSpPr>
        <p:spPr>
          <a:xfrm>
            <a:off x="238319" y="1982460"/>
            <a:ext cx="473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West Sussex COVID-19 Weekly Data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DEA5CF-53B2-4E29-8EAA-C0759DBF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5" y="868180"/>
            <a:ext cx="1369169" cy="8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10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900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Summary Confirmed Cases per 100,000 Population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9DBFA-771E-4D13-AFBE-D71EFF96535D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29490-50AB-40F2-AC03-E9A5FC0EAC03}"/>
              </a:ext>
            </a:extLst>
          </p:cNvPr>
          <p:cNvSpPr txBox="1"/>
          <p:nvPr/>
        </p:nvSpPr>
        <p:spPr>
          <a:xfrm>
            <a:off x="213826" y="6456214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76388-70D8-445B-93E9-1C2C1DD00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826" y="803016"/>
            <a:ext cx="11415690" cy="50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144B707-9208-4867-B355-97E02EBD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413" y="667169"/>
            <a:ext cx="6004343" cy="60043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825" y="6272603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11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00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</a:t>
              </a:r>
              <a:endParaRPr lang="en-GB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5DAD3-0ACC-425B-B4C2-63FDA4C7E9F8}"/>
              </a:ext>
            </a:extLst>
          </p:cNvPr>
          <p:cNvSpPr txBox="1"/>
          <p:nvPr/>
        </p:nvSpPr>
        <p:spPr>
          <a:xfrm>
            <a:off x="150318" y="631225"/>
            <a:ext cx="713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Confirmed Cases UTLA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84496-DF70-4965-861B-9A3309E874F8}"/>
              </a:ext>
            </a:extLst>
          </p:cNvPr>
          <p:cNvSpPr txBox="1"/>
          <p:nvPr/>
        </p:nvSpPr>
        <p:spPr>
          <a:xfrm>
            <a:off x="149905" y="997441"/>
            <a:ext cx="38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Cumulative Cases as at 21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July 2020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F965D-216D-4EE9-AB6B-3FEEC7D24B23}"/>
              </a:ext>
            </a:extLst>
          </p:cNvPr>
          <p:cNvSpPr txBox="1"/>
          <p:nvPr/>
        </p:nvSpPr>
        <p:spPr>
          <a:xfrm>
            <a:off x="190500" y="6263751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2DFF3-C479-4AFE-A3B7-DF056E32C117}"/>
              </a:ext>
            </a:extLst>
          </p:cNvPr>
          <p:cNvSpPr txBox="1"/>
          <p:nvPr/>
        </p:nvSpPr>
        <p:spPr>
          <a:xfrm>
            <a:off x="190500" y="3198167"/>
            <a:ext cx="28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</a:t>
            </a:r>
            <a:r>
              <a:rPr lang="en-GB" sz="1200" dirty="0">
                <a:hlinkClick r:id="rId3"/>
              </a:rPr>
              <a:t>https://coronavirus.data.gov.uk/</a:t>
            </a:r>
            <a:endParaRPr lang="en-GB" sz="1200" dirty="0"/>
          </a:p>
          <a:p>
            <a:r>
              <a:rPr lang="en-GB" sz="1200" dirty="0"/>
              <a:t>Data accessed July 21</a:t>
            </a:r>
            <a:r>
              <a:rPr lang="en-GB" sz="1200" baseline="30000" dirty="0"/>
              <a:t>st</a:t>
            </a:r>
            <a:r>
              <a:rPr lang="en-GB" sz="1200" dirty="0"/>
              <a:t> 2020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AFC88D-814E-1F4D-83BD-8176B407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3283"/>
              </p:ext>
            </p:extLst>
          </p:nvPr>
        </p:nvGraphicFramePr>
        <p:xfrm>
          <a:off x="314733" y="1543983"/>
          <a:ext cx="5872924" cy="1350645"/>
        </p:xfrm>
        <a:graphic>
          <a:graphicData uri="http://schemas.openxmlformats.org/drawingml/2006/table">
            <a:tbl>
              <a:tblPr/>
              <a:tblGrid>
                <a:gridCol w="1328531">
                  <a:extLst>
                    <a:ext uri="{9D8B030D-6E8A-4147-A177-3AD203B41FA5}">
                      <a16:colId xmlns:a16="http://schemas.microsoft.com/office/drawing/2014/main" val="422234117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501510563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2231085616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2666737753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37198413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per 100,000 residents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Authority Rank (out of 149) where 1 = Highest Rate per 100,000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of rate per 100,000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4141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Sussex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4423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0545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East 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955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C10B943-4B4E-D541-9970-68A011557E3A}"/>
              </a:ext>
            </a:extLst>
          </p:cNvPr>
          <p:cNvSpPr txBox="1"/>
          <p:nvPr/>
        </p:nvSpPr>
        <p:spPr>
          <a:xfrm>
            <a:off x="190500" y="3871675"/>
            <a:ext cx="619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What is a decile?</a:t>
            </a:r>
          </a:p>
          <a:p>
            <a:r>
              <a:rPr lang="en-GB" sz="1200" dirty="0"/>
              <a:t>Every area in England is ranked from highest to lowest rate of confirmed COVID-19 cases per 100,000 population and then areas are divided 10 groups each representing 10% of the areas in England.</a:t>
            </a:r>
          </a:p>
          <a:p>
            <a:endParaRPr lang="en-GB" sz="1200" dirty="0"/>
          </a:p>
          <a:p>
            <a:r>
              <a:rPr lang="en-GB" sz="1200" dirty="0"/>
              <a:t>West Sussex is in the 8</a:t>
            </a:r>
            <a:r>
              <a:rPr lang="en-GB" sz="1200" baseline="30000" dirty="0"/>
              <a:t>th</a:t>
            </a:r>
            <a:r>
              <a:rPr lang="en-GB" sz="1200" dirty="0"/>
              <a:t> decile.</a:t>
            </a:r>
          </a:p>
        </p:txBody>
      </p:sp>
    </p:spTree>
    <p:extLst>
      <p:ext uri="{BB962C8B-B14F-4D97-AF65-F5344CB8AC3E}">
        <p14:creationId xmlns:p14="http://schemas.microsoft.com/office/powerpoint/2010/main" val="323976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144B707-9208-4867-B355-97E02EBD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0301" y="668018"/>
            <a:ext cx="6056762" cy="60567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12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00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</a:t>
              </a:r>
              <a:endParaRPr lang="en-GB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5DAD3-0ACC-425B-B4C2-63FDA4C7E9F8}"/>
              </a:ext>
            </a:extLst>
          </p:cNvPr>
          <p:cNvSpPr txBox="1"/>
          <p:nvPr/>
        </p:nvSpPr>
        <p:spPr>
          <a:xfrm>
            <a:off x="150318" y="631225"/>
            <a:ext cx="713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Confirmed Cases LTLA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84496-DF70-4965-861B-9A3309E874F8}"/>
              </a:ext>
            </a:extLst>
          </p:cNvPr>
          <p:cNvSpPr txBox="1"/>
          <p:nvPr/>
        </p:nvSpPr>
        <p:spPr>
          <a:xfrm>
            <a:off x="149905" y="997441"/>
            <a:ext cx="38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Cumulative Cases as at 19</a:t>
            </a:r>
            <a:r>
              <a:rPr lang="en-GB" b="1" baseline="30000" dirty="0">
                <a:solidFill>
                  <a:schemeClr val="accent1"/>
                </a:solidFill>
              </a:rPr>
              <a:t>th</a:t>
            </a:r>
            <a:r>
              <a:rPr lang="en-GB" b="1" dirty="0">
                <a:solidFill>
                  <a:schemeClr val="accent1"/>
                </a:solidFill>
              </a:rPr>
              <a:t> July 2020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F965D-216D-4EE9-AB6B-3FEEC7D24B23}"/>
              </a:ext>
            </a:extLst>
          </p:cNvPr>
          <p:cNvSpPr txBox="1"/>
          <p:nvPr/>
        </p:nvSpPr>
        <p:spPr>
          <a:xfrm>
            <a:off x="190500" y="6261334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2DFF3-C479-4AFE-A3B7-DF056E32C117}"/>
              </a:ext>
            </a:extLst>
          </p:cNvPr>
          <p:cNvSpPr txBox="1"/>
          <p:nvPr/>
        </p:nvSpPr>
        <p:spPr>
          <a:xfrm>
            <a:off x="149905" y="4298895"/>
            <a:ext cx="28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</a:t>
            </a:r>
            <a:r>
              <a:rPr lang="en-GB" sz="1200" dirty="0">
                <a:hlinkClick r:id="rId3"/>
              </a:rPr>
              <a:t>https://coronavirus.data.gov.uk/</a:t>
            </a:r>
            <a:endParaRPr lang="en-GB" sz="1200" dirty="0"/>
          </a:p>
          <a:p>
            <a:r>
              <a:rPr lang="en-GB" sz="1200" dirty="0"/>
              <a:t>Data accessed July 21</a:t>
            </a:r>
            <a:r>
              <a:rPr lang="en-GB" sz="1200" baseline="30000" dirty="0"/>
              <a:t>st</a:t>
            </a:r>
            <a:r>
              <a:rPr lang="en-GB" sz="1200" dirty="0"/>
              <a:t> 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2FE50B-BB0C-9A48-8495-0D9EB07B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07200"/>
              </p:ext>
            </p:extLst>
          </p:nvPr>
        </p:nvGraphicFramePr>
        <p:xfrm>
          <a:off x="190500" y="1533636"/>
          <a:ext cx="6196232" cy="2706224"/>
        </p:xfrm>
        <a:graphic>
          <a:graphicData uri="http://schemas.openxmlformats.org/drawingml/2006/table">
            <a:tbl>
              <a:tblPr/>
              <a:tblGrid>
                <a:gridCol w="1206407">
                  <a:extLst>
                    <a:ext uri="{9D8B030D-6E8A-4147-A177-3AD203B41FA5}">
                      <a16:colId xmlns:a16="http://schemas.microsoft.com/office/drawing/2014/main" val="270887397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599724442"/>
                    </a:ext>
                  </a:extLst>
                </a:gridCol>
                <a:gridCol w="738451">
                  <a:extLst>
                    <a:ext uri="{9D8B030D-6E8A-4147-A177-3AD203B41FA5}">
                      <a16:colId xmlns:a16="http://schemas.microsoft.com/office/drawing/2014/main" val="3370208003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2560398948"/>
                    </a:ext>
                  </a:extLst>
                </a:gridCol>
                <a:gridCol w="2307101">
                  <a:extLst>
                    <a:ext uri="{9D8B030D-6E8A-4147-A177-3AD203B41FA5}">
                      <a16:colId xmlns:a16="http://schemas.microsoft.com/office/drawing/2014/main" val="1809423590"/>
                    </a:ext>
                  </a:extLst>
                </a:gridCol>
              </a:tblGrid>
              <a:tr h="748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per 100,000 residents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Authority Rank (out of 315) where 1 = Highest Rate per 100,000        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of rate per 100,000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17541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920559"/>
                  </a:ext>
                </a:extLst>
              </a:tr>
              <a:tr h="20249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 of authorities with lowest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45137"/>
                  </a:ext>
                </a:extLst>
              </a:tr>
              <a:tr h="20249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Chichester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 of authorities with lowest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877904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Crawley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776876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Horsham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74793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 Sussex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023435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Worthing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40847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Sussex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873139"/>
                  </a:ext>
                </a:extLst>
              </a:tr>
              <a:tr h="19176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East 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96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England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254,519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4022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111BC2A-EA91-8347-9F89-2C3276E1F7CB}"/>
              </a:ext>
            </a:extLst>
          </p:cNvPr>
          <p:cNvSpPr txBox="1"/>
          <p:nvPr/>
        </p:nvSpPr>
        <p:spPr>
          <a:xfrm>
            <a:off x="175576" y="4872298"/>
            <a:ext cx="619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What is a decile?</a:t>
            </a:r>
          </a:p>
          <a:p>
            <a:r>
              <a:rPr lang="en-GB" sz="1200" dirty="0"/>
              <a:t>Every area in England is ranked from highest to lowest rate of confirmed COVID-19 cases per 100,000 population and then areas are divided 10 groups each representing 10% of the areas in England.</a:t>
            </a:r>
          </a:p>
        </p:txBody>
      </p:sp>
    </p:spTree>
    <p:extLst>
      <p:ext uri="{BB962C8B-B14F-4D97-AF65-F5344CB8AC3E}">
        <p14:creationId xmlns:p14="http://schemas.microsoft.com/office/powerpoint/2010/main" val="210057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13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644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NHS Pathways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BDDB6C-ECA0-4559-B2C9-9576FC85002A}"/>
              </a:ext>
            </a:extLst>
          </p:cNvPr>
          <p:cNvSpPr/>
          <p:nvPr/>
        </p:nvSpPr>
        <p:spPr>
          <a:xfrm>
            <a:off x="7321223" y="2087268"/>
            <a:ext cx="46784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Data based on potential COVID-19 symptoms reported by members of the public to NHS Pathways through NHS 111 or 999 and 111 online.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provides a view of service contacts and provides early view of people concerned about symptoms. It is not based on the outcomes of tests for coronavirus.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is not a count of people. In 111 online, any user that starts and launches the COVID-19 assessment services is indicating they may have symptoms of coronavirus.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1632B-B768-49FB-94C9-507B4C6D70CD}"/>
              </a:ext>
            </a:extLst>
          </p:cNvPr>
          <p:cNvSpPr txBox="1"/>
          <p:nvPr/>
        </p:nvSpPr>
        <p:spPr>
          <a:xfrm>
            <a:off x="7814942" y="5911975"/>
            <a:ext cx="151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NHS Digital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55C6F-BE29-4E6F-BB09-0DDD82D0FB35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18B238-CF79-46A0-A64E-323098146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775246"/>
            <a:ext cx="7191740" cy="59172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F6341D-56EE-5743-8E09-510D61B74E36}"/>
              </a:ext>
            </a:extLst>
          </p:cNvPr>
          <p:cNvSpPr/>
          <p:nvPr/>
        </p:nvSpPr>
        <p:spPr>
          <a:xfrm>
            <a:off x="7588537" y="959054"/>
            <a:ext cx="4204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In the seven days leading to 20</a:t>
            </a:r>
            <a:r>
              <a:rPr lang="en-GB" sz="1600" b="1" baseline="30000" dirty="0"/>
              <a:t>th</a:t>
            </a:r>
            <a:r>
              <a:rPr lang="en-GB" sz="1600" b="1" dirty="0"/>
              <a:t> July there were 487 triages to NHS Pathways for COVID-19, this is an average of 70 each day.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105C3-4426-5743-BBCE-BCD798872504}"/>
              </a:ext>
            </a:extLst>
          </p:cNvPr>
          <p:cNvSpPr/>
          <p:nvPr/>
        </p:nvSpPr>
        <p:spPr>
          <a:xfrm>
            <a:off x="4195406" y="1460856"/>
            <a:ext cx="2719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dirty="0"/>
              <a:t>In the last 24 hours there were 82 triages made. This is an increase of 12 triages compared to the previous day (70 triages).</a:t>
            </a:r>
          </a:p>
        </p:txBody>
      </p:sp>
    </p:spTree>
    <p:extLst>
      <p:ext uri="{BB962C8B-B14F-4D97-AF65-F5344CB8AC3E}">
        <p14:creationId xmlns:p14="http://schemas.microsoft.com/office/powerpoint/2010/main" val="261523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14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1566"/>
            <a:ext cx="9847385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15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16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17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18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1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19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2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5183155" y="6419664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23" y="775246"/>
            <a:ext cx="11309154" cy="5368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267396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41318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20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3" y="6240821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21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4942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 Deaths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E5AC-FC4E-4E6B-B708-136A632285C5}"/>
              </a:ext>
            </a:extLst>
          </p:cNvPr>
          <p:cNvSpPr txBox="1"/>
          <p:nvPr/>
        </p:nvSpPr>
        <p:spPr>
          <a:xfrm>
            <a:off x="10278165" y="1415143"/>
            <a:ext cx="1748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A6F89-7D72-45AD-847D-44000860BDE9}"/>
              </a:ext>
            </a:extLst>
          </p:cNvPr>
          <p:cNvSpPr txBox="1"/>
          <p:nvPr/>
        </p:nvSpPr>
        <p:spPr>
          <a:xfrm>
            <a:off x="10332995" y="775246"/>
            <a:ext cx="15369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22 July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2E2BF-1753-2E47-9AFE-496CBD74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01566"/>
            <a:ext cx="9847382" cy="30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0F681-68A0-8E47-86E1-DEEFD4C44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778873"/>
            <a:ext cx="9847382" cy="30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0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2701" y="6490738"/>
            <a:ext cx="1160672" cy="33855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600" smtClean="0">
                <a:solidFill>
                  <a:schemeClr val="tx1"/>
                </a:solidFill>
              </a:rPr>
              <a:pPr algn="ctr"/>
              <a:t>22</a:t>
            </a:fld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779551"/>
            <a:chOff x="0" y="0"/>
            <a:chExt cx="12192000" cy="7795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836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Links to data sources available to the public</a:t>
              </a:r>
            </a:p>
            <a:p>
              <a:endParaRPr lang="en-GB" b="1" dirty="0"/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2BDA89-1044-42BC-BA47-156759BB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09251"/>
              </p:ext>
            </p:extLst>
          </p:nvPr>
        </p:nvGraphicFramePr>
        <p:xfrm>
          <a:off x="190499" y="717119"/>
          <a:ext cx="11811001" cy="556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292">
                  <a:extLst>
                    <a:ext uri="{9D8B030D-6E8A-4147-A177-3AD203B41FA5}">
                      <a16:colId xmlns:a16="http://schemas.microsoft.com/office/drawing/2014/main" val="2511101837"/>
                    </a:ext>
                  </a:extLst>
                </a:gridCol>
                <a:gridCol w="6385635">
                  <a:extLst>
                    <a:ext uri="{9D8B030D-6E8A-4147-A177-3AD203B41FA5}">
                      <a16:colId xmlns:a16="http://schemas.microsoft.com/office/drawing/2014/main" val="2432329207"/>
                    </a:ext>
                  </a:extLst>
                </a:gridCol>
                <a:gridCol w="3587074">
                  <a:extLst>
                    <a:ext uri="{9D8B030D-6E8A-4147-A177-3AD203B41FA5}">
                      <a16:colId xmlns:a16="http://schemas.microsoft.com/office/drawing/2014/main" val="2179449213"/>
                    </a:ext>
                  </a:extLst>
                </a:gridCol>
              </a:tblGrid>
              <a:tr h="201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4121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update on cases (shown as number of cases and also a rate per 100,000 residents)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2"/>
                        </a:rPr>
                        <a:t>https://coronavirus.data.gov.uk/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4301"/>
                  </a:ext>
                </a:extLst>
              </a:tr>
              <a:tr h="554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 and 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Using the cases and deaths tabs in the link - data are available at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0194"/>
                  </a:ext>
                </a:extLst>
              </a:tr>
              <a:tr h="69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NHS Pathways (callers to 111,999 and online 111 assessments)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Information on triages of 999 and 111 callers and completed online assessments which have received a potential coronavirus (COVID-19) final disposition (number and rate per 100,000 population).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4"/>
                        </a:rPr>
                        <a:t>https://digital.nhs.uk/dashboards/nhs-pathways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2428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COVID-19: outbreaks in care homes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number and percentage of care homes reporting a suspected or confirmed outbreak of COVID-19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5"/>
                        </a:rPr>
                        <a:t>Care home outbreaks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4385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Hospital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b="0" i="0" dirty="0"/>
                        <a:t>Regional</a:t>
                      </a:r>
                      <a:r>
                        <a:rPr lang="en-GB" sz="1400" b="1" i="0" dirty="0"/>
                        <a:t> </a:t>
                      </a:r>
                      <a:r>
                        <a:rPr lang="en-GB" sz="1400" b="0" dirty="0"/>
                        <a:t>data </a:t>
                      </a:r>
                      <a:r>
                        <a:rPr lang="en-GB" sz="1400" dirty="0"/>
                        <a:t>are in the public domain – click on the healthcare tab for information on admissions, patients in hospital and patients on ventilation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8648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Hospitals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data on deaths in specific NHS Trusts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6"/>
                        </a:rPr>
                        <a:t>https://www.england.nhs.uk/statistics/statistical-work-areas/covid-19-daily-deaths/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57056"/>
                  </a:ext>
                </a:extLst>
              </a:tr>
              <a:tr h="377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data are published by the Office for National Statistics (on Tuesdays).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7"/>
                        </a:rPr>
                        <a:t>Weekly death data from ONS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63019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care homes notified to CQC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Deaths relating to care home residents, provides some additional detail not available on ONS weekly release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8"/>
                        </a:rPr>
                        <a:t>Link to CQC Notification Data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65510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– additional 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The Office for National Statistics have released additional analysis – including analysis below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9"/>
                        </a:rPr>
                        <a:t>Deaths at a sub local authority level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7478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Google Community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Community mobility at a local authority level and compare activity (in terms of visits to type of places) with baseline period (3 Jan – 6 Feb 2020).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10"/>
                        </a:rPr>
                        <a:t>https://www.google.com/covid19/mobility/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5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9E709-CF01-43DE-9A3E-74E9AC1E739F}"/>
              </a:ext>
            </a:extLst>
          </p:cNvPr>
          <p:cNvSpPr txBox="1"/>
          <p:nvPr/>
        </p:nvSpPr>
        <p:spPr>
          <a:xfrm>
            <a:off x="8300721" y="133220"/>
            <a:ext cx="370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41F2F-65EB-4118-B967-D65A743810A2}"/>
              </a:ext>
            </a:extLst>
          </p:cNvPr>
          <p:cNvSpPr txBox="1"/>
          <p:nvPr/>
        </p:nvSpPr>
        <p:spPr>
          <a:xfrm>
            <a:off x="7775721" y="6479333"/>
            <a:ext cx="294079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Pack Date: </a:t>
            </a:r>
            <a:r>
              <a:rPr lang="en-GB" sz="1400" dirty="0"/>
              <a:t>22 July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A1F2-F428-40FC-ADBB-35BB294A0E00}"/>
              </a:ext>
            </a:extLst>
          </p:cNvPr>
          <p:cNvSpPr txBox="1"/>
          <p:nvPr/>
        </p:nvSpPr>
        <p:spPr>
          <a:xfrm>
            <a:off x="178627" y="6386226"/>
            <a:ext cx="6358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Sources can (and frequently do!) change, access as at time of pack date.</a:t>
            </a:r>
          </a:p>
        </p:txBody>
      </p:sp>
    </p:spTree>
    <p:extLst>
      <p:ext uri="{BB962C8B-B14F-4D97-AF65-F5344CB8AC3E}">
        <p14:creationId xmlns:p14="http://schemas.microsoft.com/office/powerpoint/2010/main" val="341786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3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5183155" y="6419664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23" y="775246"/>
            <a:ext cx="11309153" cy="5368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267396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226971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4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5183155" y="6419664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23" y="775246"/>
            <a:ext cx="11309153" cy="5368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267396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115399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5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5183155" y="6419664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23" y="775246"/>
            <a:ext cx="11309153" cy="5368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267396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79371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6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5183155" y="6419664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23" y="775246"/>
            <a:ext cx="11309153" cy="5368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267396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165095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7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5183155" y="6419664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23" y="775246"/>
            <a:ext cx="11309153" cy="5368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267396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226647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8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5183155" y="6419664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23" y="775246"/>
            <a:ext cx="11309153" cy="5368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267396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24550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164" y="6252478"/>
            <a:ext cx="1113183" cy="48073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800" smtClean="0">
                <a:solidFill>
                  <a:schemeClr val="tx1"/>
                </a:solidFill>
              </a:rPr>
              <a:pPr algn="ctr"/>
              <a:t>9</a:t>
            </a:fld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0"/>
            <a:ext cx="12192000" cy="642026"/>
            <a:chOff x="0" y="0"/>
            <a:chExt cx="12192000" cy="6420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133220"/>
              <a:ext cx="5813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Confirmed Cases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F8BBFE-9399-4754-8397-DF231002752A}"/>
              </a:ext>
            </a:extLst>
          </p:cNvPr>
          <p:cNvSpPr txBox="1"/>
          <p:nvPr/>
        </p:nvSpPr>
        <p:spPr>
          <a:xfrm>
            <a:off x="8300720" y="133220"/>
            <a:ext cx="372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E1182-5174-40F4-B8C5-9821518535C1}"/>
              </a:ext>
            </a:extLst>
          </p:cNvPr>
          <p:cNvSpPr txBox="1"/>
          <p:nvPr/>
        </p:nvSpPr>
        <p:spPr>
          <a:xfrm>
            <a:off x="5183155" y="6419664"/>
            <a:ext cx="288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https://coronavirus.data.gov.uk/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08FCB-75E2-4330-B73F-31CDB3A55560}"/>
              </a:ext>
            </a:extLst>
          </p:cNvPr>
          <p:cNvSpPr txBox="1"/>
          <p:nvPr/>
        </p:nvSpPr>
        <p:spPr>
          <a:xfrm>
            <a:off x="7859949" y="6308179"/>
            <a:ext cx="29407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Pack Date: </a:t>
            </a:r>
            <a:r>
              <a:rPr lang="en-GB" sz="1600" dirty="0"/>
              <a:t>22 July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E43A2-49C8-4972-BA9A-C08D0C42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423" y="775246"/>
            <a:ext cx="11309153" cy="5368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B01D9-3258-4168-8A24-90284944785D}"/>
              </a:ext>
            </a:extLst>
          </p:cNvPr>
          <p:cNvSpPr txBox="1"/>
          <p:nvPr/>
        </p:nvSpPr>
        <p:spPr>
          <a:xfrm>
            <a:off x="224874" y="5866092"/>
            <a:ext cx="267396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</p:spTree>
    <p:extLst>
      <p:ext uri="{BB962C8B-B14F-4D97-AF65-F5344CB8AC3E}">
        <p14:creationId xmlns:p14="http://schemas.microsoft.com/office/powerpoint/2010/main" val="163449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173A116BBB4EA178B4442288DCB5" ma:contentTypeVersion="10" ma:contentTypeDescription="Create a new document." ma:contentTypeScope="" ma:versionID="8ab894609abb646d24172300b4fcfdeb">
  <xsd:schema xmlns:xsd="http://www.w3.org/2001/XMLSchema" xmlns:xs="http://www.w3.org/2001/XMLSchema" xmlns:p="http://schemas.microsoft.com/office/2006/metadata/properties" xmlns:ns3="224975ee-2a82-4127-83fc-66d22c2f747a" targetNamespace="http://schemas.microsoft.com/office/2006/metadata/properties" ma:root="true" ma:fieldsID="25b2cf82f3428938808fbc45c05782f3" ns3:_="">
    <xsd:import namespace="224975ee-2a82-4127-83fc-66d22c2f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75ee-2a82-4127-83fc-66d22c2f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CDAD12-EC44-4C3C-85A7-79536065DF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4975ee-2a82-4127-83fc-66d22c2f747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9F7DE1-F5C4-4B70-807B-E6A79A83F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75ee-2a82-4127-83fc-66d22c2f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2EA956-31E8-4499-9386-688848203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1661</Words>
  <Application>Microsoft Macintosh PowerPoint</Application>
  <PresentationFormat>Widescreen</PresentationFormat>
  <Paragraphs>275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Clay</dc:creator>
  <cp:lastModifiedBy>Microsoft Office User</cp:lastModifiedBy>
  <cp:revision>54</cp:revision>
  <dcterms:created xsi:type="dcterms:W3CDTF">2020-07-05T12:47:38Z</dcterms:created>
  <dcterms:modified xsi:type="dcterms:W3CDTF">2020-07-21T22:11:46Z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0x01010003E7173A116BBB4EA178B4442288DCB5</vt:lpwstr>
  </property>
</Properties>
</file>