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258" r:id="rId3"/>
    <p:sldId id="259" r:id="rId4"/>
    <p:sldId id="260" r:id="rId5"/>
    <p:sldId id="273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87" autoAdjust="0"/>
  </p:normalViewPr>
  <p:slideViewPr>
    <p:cSldViewPr snapToGrid="0">
      <p:cViewPr varScale="1">
        <p:scale>
          <a:sx n="114" d="100"/>
          <a:sy n="114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19467-4F06-4A2B-B51F-263B6FD4D189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AEE2E-1177-4ECF-9EA6-5CA88A20B3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16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Credit: Kevin Tran (June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EE2E-1177-4ECF-9EA6-5CA88A20B36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3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freepik.com/premium-photo/young-friends-from-diverse-cultures-races-taking-photo-making-happy-faces-youth-millennial-generation-friendship-concept-with-students-people-having-fun-together-focus-close-up-girls_7509987.htm#query=people%20faces&amp;position=21&amp;from_view=search</a:t>
            </a:r>
          </a:p>
          <a:p>
            <a:r>
              <a:rPr lang="en-CA" dirty="0"/>
              <a:t>https://www.freepik.com/premium-photo/happy-man-with-clear-innocent-smile-face_5739977.htm#query=people%20faces&amp;position=43&amp;from_view=search</a:t>
            </a:r>
          </a:p>
          <a:p>
            <a:r>
              <a:rPr lang="en-CA" dirty="0"/>
              <a:t>https://www.freepik.com/free-photo/medium-shot-smiley-people-posing-together_27509142.htm#query=people%20collage&amp;position=46&amp;from_view=keyword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="https://www.freepik.com/photos/woman-tablet"&gt;Woman tablet photo created by </a:t>
            </a:r>
            <a:r>
              <a:rPr lang="en-US" dirty="0" err="1"/>
              <a:t>Lifestylememory</a:t>
            </a:r>
            <a:r>
              <a:rPr lang="en-US" dirty="0"/>
              <a:t> - www.freepik.com&lt;/a&gt;</a:t>
            </a:r>
            <a:endParaRPr lang="en-CA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="https://www.freepik.com/photos/african-lady"&gt;African lady photo created by </a:t>
            </a:r>
            <a:r>
              <a:rPr lang="en-US" dirty="0" err="1"/>
              <a:t>cookie_studio</a:t>
            </a:r>
            <a:r>
              <a:rPr lang="en-US" dirty="0"/>
              <a:t> - www.freepik.com&lt;/a&gt;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EE2E-1177-4ECF-9EA6-5CA88A20B36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04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="https://www.freepik.com/photos/senior-woman"&gt;Senior woman photo created by rawpixel.com - www.freepik.com&lt;/a&gt;</a:t>
            </a:r>
          </a:p>
          <a:p>
            <a:r>
              <a:rPr lang="en-CA" dirty="0"/>
              <a:t>https://www.freepik.com/premium-photo/collage-young-senior-people-smiling-confident-camera-studio-shot_23761302.htm#query=old%20people%20collage&amp;position=30&amp;from_view=search</a:t>
            </a:r>
          </a:p>
          <a:p>
            <a:r>
              <a:rPr lang="en-CA" dirty="0"/>
              <a:t>https://www.freepik.com/free-photo/medium-shot-smiley-people-posing-together_27509142.htm#query=people%20collage&amp;position=46&amp;from_view=keyword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="https://www.freepik.com/photos/happy-asian"&gt;Happy </a:t>
            </a:r>
            <a:r>
              <a:rPr lang="en-US" dirty="0" err="1"/>
              <a:t>asian</a:t>
            </a:r>
            <a:r>
              <a:rPr lang="en-US" dirty="0"/>
              <a:t> photo created by </a:t>
            </a:r>
            <a:r>
              <a:rPr lang="en-US" dirty="0" err="1"/>
              <a:t>Lifestylememory</a:t>
            </a:r>
            <a:r>
              <a:rPr lang="en-US" dirty="0"/>
              <a:t> - www.freepik.com&lt;/a&gt;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="https://www.freepik.com/photos/african-man"&gt;African man photo created by </a:t>
            </a:r>
            <a:r>
              <a:rPr lang="en-US" dirty="0" err="1"/>
              <a:t>atlascompany</a:t>
            </a:r>
            <a:r>
              <a:rPr lang="en-US" dirty="0"/>
              <a:t> - www.freepik.com&lt;/a&gt;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EE2E-1177-4ECF-9EA6-5CA88A20B36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888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="https://www.freepik.com/photos/woman"&gt;Woman photo created by </a:t>
            </a:r>
            <a:r>
              <a:rPr lang="en-US" dirty="0" err="1"/>
              <a:t>diana.grytsku</a:t>
            </a:r>
            <a:r>
              <a:rPr lang="en-US" dirty="0"/>
              <a:t> - www.freepik.com&lt;/a&gt;</a:t>
            </a:r>
          </a:p>
          <a:p>
            <a:r>
              <a:rPr lang="en-CA" dirty="0"/>
              <a:t>https://www.freepik.com/premium-photo/all-that-matters-is-that-were-together-cropped-portrait-affectionate-senior-couple-relaxing-sofa-home_27151281.htm#page=6&amp;query=old%20people&amp;position=26&amp;from_view=search</a:t>
            </a:r>
          </a:p>
          <a:p>
            <a:r>
              <a:rPr lang="en-US" dirty="0"/>
              <a:t>https://www.freepik.com/premium-photo/collage-young-senior-people-wearing-reading-glasses-smiling_23761296.htm#query=old%20people%20collage&amp;position=29&amp;from_view=search</a:t>
            </a:r>
          </a:p>
          <a:p>
            <a:r>
              <a:rPr lang="en-US" dirty="0"/>
              <a:t>https://www.freepik.com/premium-photo/young-friends-from-diverse-cultures-races-taking-photo-making-happy-faces-youth-millennial-generation-friendship-concept-with-students-people-having-fun-together-focus-close-up-girls_7509987.htm#query=people%20collage&amp;position=20&amp;from_view=keyword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="https://www.freepik.com/photos/african-man"&gt;African man photo created by </a:t>
            </a:r>
            <a:r>
              <a:rPr lang="en-US" dirty="0" err="1"/>
              <a:t>atlascompany</a:t>
            </a:r>
            <a:r>
              <a:rPr lang="en-US" dirty="0"/>
              <a:t> - www.freepik.com&lt;/a&gt;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EE2E-1177-4ECF-9EA6-5CA88A20B36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19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answers to Phenotype and Genotype are obscured by a white box.  Drag or delete the box to show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EE2E-1177-4ECF-9EA6-5CA88A20B36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016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DC46-D64F-FD50-6D10-91A8D3396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207C3-E39A-86FF-DC32-D4D16CA7A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9E62-D481-E7D6-0110-F8A59645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EBFA-57B4-4B75-A141-D027E14DABF9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360E7-58AE-050D-8B5A-4A28FEA3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7890-FBE4-A709-FD0E-4FF6C1BB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8DF7-7BA6-410B-A144-5B153788D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87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9C65-07E2-DC87-F602-DE00E6AD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A0D1C-1814-8853-D2BF-1973D5B62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7E845-E8ED-A834-A4F2-69F227A6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EBFA-57B4-4B75-A141-D027E14DABF9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17567-651B-DBE5-CE2D-D00687D2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CCB39-7D63-47E1-2B39-827A5F0E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8DF7-7BA6-410B-A144-5B153788D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34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9619C-DCD1-30B2-9727-4D451DAA2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0D12A-73F0-F253-BFD4-C081BE1B5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C50A8-83F4-4697-6493-B1CEDAC6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EBFA-57B4-4B75-A141-D027E14DABF9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8DE91-9005-AB4C-3FE2-CBDF3AC3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340B3-A477-A9F3-BF56-05DA323C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8DF7-7BA6-410B-A144-5B153788D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4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F20B-2629-5319-8898-608205F1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9FF2-2476-D239-1E14-C3BAD885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091F-C049-3406-55DB-1B88B7C1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EBFA-57B4-4B75-A141-D027E14DABF9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C0EC4-E821-909E-C3DF-95E6E358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CC576-79EB-175A-6318-E0EEB97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8DF7-7BA6-410B-A144-5B153788D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23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3052-22BA-3FF0-21FF-520FA8B3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FC6E3-C8CB-0B8E-AAC9-AF1567EF1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618D3-467D-D7F4-2261-0F778362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EBFA-57B4-4B75-A141-D027E14DABF9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3F0BD-7514-22DA-8AFE-B6E9A86F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1629E-31D7-3A55-2067-3865C8CA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8DF7-7BA6-410B-A144-5B153788D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35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CE5B-0D14-E53A-97CA-547C0089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CA34-7538-337B-8B66-4C8A4E3EF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28591-5D55-9FBA-9BFF-56F03BECC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BE793-DD39-9394-98D7-2C9E88E8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EBFA-57B4-4B75-A141-D027E14DABF9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9438A-68D7-FEE4-C178-FAA2844B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DDEEB-A2DB-D737-DE98-72498E3A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8DF7-7BA6-410B-A144-5B153788D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00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6620-FC84-3E99-33B4-2CD7C8E0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EB04E-8D12-A1B8-37FE-10774584A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5E529-21CB-45F5-E96B-5BCF58B7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91747-B4CE-B4E0-EEB3-97411F4A0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5240A-1A69-0D02-F671-D5104ACB2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36DAA-B106-801C-307A-93FDB3A0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EBFA-57B4-4B75-A141-D027E14DABF9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7588C-BF46-4332-EA5C-A0EF0716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9CE2F-2149-1629-B4B2-FB33B430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8DF7-7BA6-410B-A144-5B153788D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40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D77F-5606-3A99-B4CB-BB9707FD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50507-C288-840A-0F27-10CC6092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EBFA-57B4-4B75-A141-D027E14DABF9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4CCFF-2209-DE62-DE0A-36E28122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D210A-1B2C-F0F2-F0B6-4E04968D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8DF7-7BA6-410B-A144-5B153788D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145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398B3-7C6B-A7D8-E73E-F943B774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EBFA-57B4-4B75-A141-D027E14DABF9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17D44-0A14-2A0C-C17A-824D97FD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1FF2-8819-40A7-C542-D7D67730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8DF7-7BA6-410B-A144-5B153788D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60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6B94-6850-9821-2279-5C12EF54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F083-2CBB-1A44-CA89-5A8BFB677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52419-F566-212C-6DE7-9CF49C109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BF11E-5880-FEAB-C43E-C2C606CF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EBFA-57B4-4B75-A141-D027E14DABF9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EF0C4-50B6-2D5C-8043-1F33D8F4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E27D-FB80-4E42-3527-E1DAAA51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8DF7-7BA6-410B-A144-5B153788D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91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AA99-C924-1B06-4D88-1468DCB8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56931-27F9-7A1D-C307-94340628D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20DB2-04A7-34F1-5146-9F8A80CBA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B6C42-95DD-79D1-8C12-CBE7BA4A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EBFA-57B4-4B75-A141-D027E14DABF9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3E4E1-6743-6AB2-A391-D4F1AD13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DE9DE-0569-FB74-C287-B4E30AB2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8DF7-7BA6-410B-A144-5B153788D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15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51BCD-B99A-F5EC-CDE6-C9CAAF6E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D4CEC-2C7E-F272-8F61-5EABB2F30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967DA-EC32-1C2C-F7DE-45915CFFC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EBFA-57B4-4B75-A141-D027E14DABF9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EA4F6-17A5-F52B-4681-00678DB35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B6DA6-1252-65CE-7524-B2DDDC85B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C8DF7-7BA6-410B-A144-5B153788D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886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AB55-08D1-633F-A456-3E2873D8E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Lesson: Case File XY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70B96-2DA6-9B2F-B76A-4D07D9DCA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Inheritance Dispute Twine Game Activity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949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599BC5-60E4-9058-1F56-F56B7C51A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704" y="1676733"/>
            <a:ext cx="3193415" cy="2690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E86152-5E04-0A7A-4D0B-9C648E7CF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66" y="4789825"/>
            <a:ext cx="3193415" cy="1934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43582C-E376-30A7-2557-729B812A024D}"/>
              </a:ext>
            </a:extLst>
          </p:cNvPr>
          <p:cNvSpPr txBox="1"/>
          <p:nvPr/>
        </p:nvSpPr>
        <p:spPr>
          <a:xfrm>
            <a:off x="354418" y="404890"/>
            <a:ext cx="620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Click the Build &gt; Play button to test your project:</a:t>
            </a:r>
            <a:endParaRPr lang="en-CA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21DDA-EC39-F371-B5C7-71CBDC3BF5E7}"/>
              </a:ext>
            </a:extLst>
          </p:cNvPr>
          <p:cNvSpPr txBox="1"/>
          <p:nvPr/>
        </p:nvSpPr>
        <p:spPr>
          <a:xfrm>
            <a:off x="354419" y="1858269"/>
            <a:ext cx="746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While it may look like a lot of text, remember that you are only writing about this much minimum per evidence:</a:t>
            </a:r>
            <a:endParaRPr lang="en-CA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CAF5E-6869-AB30-E644-5566133E9AED}"/>
              </a:ext>
            </a:extLst>
          </p:cNvPr>
          <p:cNvSpPr txBox="1"/>
          <p:nvPr/>
        </p:nvSpPr>
        <p:spPr>
          <a:xfrm>
            <a:off x="415777" y="3680980"/>
            <a:ext cx="7460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 you are free to decide how much the character responds. Browse the example of Evidence 1 and character responses to get a feel of how to create the other scenarios.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Note: You are also free to change Evidence 1.</a:t>
            </a:r>
            <a:endParaRPr lang="en-CA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6DBAA1-F929-C3F2-B95A-D3CF61108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908" y="404890"/>
            <a:ext cx="3439005" cy="7621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975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2143E-01DD-442E-1812-787D4CE4A39E}"/>
              </a:ext>
            </a:extLst>
          </p:cNvPr>
          <p:cNvSpPr txBox="1"/>
          <p:nvPr/>
        </p:nvSpPr>
        <p:spPr>
          <a:xfrm>
            <a:off x="598966" y="670117"/>
            <a:ext cx="41750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 to the paper document provided to make aesthetic changes if you so choose.</a:t>
            </a:r>
            <a:endParaRPr lang="en-CA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CF6A4-3B4C-9A35-E8AB-98E5C5A2AC1B}"/>
              </a:ext>
            </a:extLst>
          </p:cNvPr>
          <p:cNvSpPr txBox="1"/>
          <p:nvPr/>
        </p:nvSpPr>
        <p:spPr>
          <a:xfrm>
            <a:off x="689344" y="5321956"/>
            <a:ext cx="7285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toolbar is great for simple formatting.</a:t>
            </a:r>
            <a:endParaRPr lang="en-CA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8E09D-565E-7908-5CF0-5E937E84E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44" y="3352613"/>
            <a:ext cx="9077441" cy="196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D2B3DB-1672-1FB4-E48D-74C5EB051823}"/>
              </a:ext>
            </a:extLst>
          </p:cNvPr>
          <p:cNvSpPr txBox="1"/>
          <p:nvPr/>
        </p:nvSpPr>
        <p:spPr>
          <a:xfrm>
            <a:off x="497958" y="579835"/>
            <a:ext cx="7285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add more evidence passages:</a:t>
            </a:r>
            <a:endParaRPr lang="en-CA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F90FC-44FB-C69C-5D5D-3F9F8488073B}"/>
              </a:ext>
            </a:extLst>
          </p:cNvPr>
          <p:cNvSpPr txBox="1"/>
          <p:nvPr/>
        </p:nvSpPr>
        <p:spPr>
          <a:xfrm>
            <a:off x="639725" y="1760982"/>
            <a:ext cx="10912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Add a new passage, for example: Evidence 5</a:t>
            </a:r>
          </a:p>
          <a:p>
            <a:endParaRPr lang="en-US" sz="2400" dirty="0"/>
          </a:p>
          <a:p>
            <a:r>
              <a:rPr lang="en-US" sz="2400" dirty="0"/>
              <a:t>2. Change the last line that takes you to Investigation Wrap-up: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[[Conclude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Investigation|Investigation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Wrap-up]]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0A058-0C65-9056-B37E-79A7BB1863C9}"/>
              </a:ext>
            </a:extLst>
          </p:cNvPr>
          <p:cNvSpPr txBox="1"/>
          <p:nvPr/>
        </p:nvSpPr>
        <p:spPr>
          <a:xfrm>
            <a:off x="950907" y="3374268"/>
            <a:ext cx="8839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link to the next evidence passage, like for Evidence 5: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[[Next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Evidence|Evidence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5]]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74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5D2418-D248-E662-5D89-9A400C9221FB}"/>
              </a:ext>
            </a:extLst>
          </p:cNvPr>
          <p:cNvSpPr txBox="1"/>
          <p:nvPr/>
        </p:nvSpPr>
        <p:spPr>
          <a:xfrm>
            <a:off x="583084" y="1334635"/>
            <a:ext cx="10912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Copy and paste this section for Evidence 4 into Evidence 5:</a:t>
            </a:r>
          </a:p>
          <a:p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7B28F-B724-2A5A-3EDD-ABBD74E0E8E7}"/>
              </a:ext>
            </a:extLst>
          </p:cNvPr>
          <p:cNvSpPr txBox="1"/>
          <p:nvPr/>
        </p:nvSpPr>
        <p:spPr>
          <a:xfrm>
            <a:off x="583083" y="4420434"/>
            <a:ext cx="10912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Change the numbers of each person to a 5. e.g., Tony4 needs to be changed to Tony5, etc.</a:t>
            </a:r>
          </a:p>
          <a:p>
            <a:endParaRPr lang="en-US" sz="2400" dirty="0"/>
          </a:p>
          <a:p>
            <a:r>
              <a:rPr lang="en-US" sz="2400" dirty="0"/>
              <a:t>5. Add passages for each of the children, i.e., Tony5, Cher5, etc.</a:t>
            </a:r>
            <a:endParaRPr lang="en-CA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23267-B25A-D190-3D45-9F691C82785B}"/>
              </a:ext>
            </a:extLst>
          </p:cNvPr>
          <p:cNvSpPr txBox="1"/>
          <p:nvPr/>
        </p:nvSpPr>
        <p:spPr>
          <a:xfrm>
            <a:off x="497958" y="579835"/>
            <a:ext cx="7285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add more evidence passages (cont.):</a:t>
            </a:r>
            <a:endParaRPr lang="en-CA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3D5813-B5A3-8902-00B1-CF8DFB20C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35" y="1917651"/>
            <a:ext cx="3178426" cy="226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BF148FF1-75A6-C277-4326-335CF00115BA}"/>
              </a:ext>
            </a:extLst>
          </p:cNvPr>
          <p:cNvSpPr txBox="1"/>
          <p:nvPr/>
        </p:nvSpPr>
        <p:spPr>
          <a:xfrm>
            <a:off x="1701210" y="1024816"/>
            <a:ext cx="9122734" cy="480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 What is an allele, where does it come from, and how does it result in a phenotype?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CA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Q2. Why are some characteristics much less common than others? (e.g., red hair)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CA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Q3. Why may some people look like siblings even if they do not share common parents?</a:t>
            </a:r>
            <a:endParaRPr lang="en-CA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75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A01C56-A1C4-A48A-95E8-4176CA796B88}"/>
              </a:ext>
            </a:extLst>
          </p:cNvPr>
          <p:cNvSpPr txBox="1"/>
          <p:nvPr/>
        </p:nvSpPr>
        <p:spPr>
          <a:xfrm>
            <a:off x="2181890" y="1807852"/>
            <a:ext cx="8593765" cy="3029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if both alleles have equal power (in other words, there is no dominant)? What happens if a child has a black hair allele and a blond hair allele, and neither is dominant? What will that look like?</a:t>
            </a:r>
            <a:endParaRPr lang="en-CA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92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362107-ADA7-AC18-BAA5-827F859244E2}"/>
              </a:ext>
            </a:extLst>
          </p:cNvPr>
          <p:cNvSpPr txBox="1"/>
          <p:nvPr/>
        </p:nvSpPr>
        <p:spPr>
          <a:xfrm>
            <a:off x="737190" y="436787"/>
            <a:ext cx="110224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Next Class: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Consider question 4 and think of some examples of what this may look like in: Humans, animals, and plants.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have 15 minutes of class time next class to finish your games.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You may work on them at home, but it is not mandatory.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/>
            <a:r>
              <a:rPr lang="en-US" sz="3200" dirty="0"/>
              <a:t>Next class we are sharing and peer-reviewing our games with each other in small groups.</a:t>
            </a:r>
          </a:p>
        </p:txBody>
      </p:sp>
    </p:spTree>
    <p:extLst>
      <p:ext uri="{BB962C8B-B14F-4D97-AF65-F5344CB8AC3E}">
        <p14:creationId xmlns:p14="http://schemas.microsoft.com/office/powerpoint/2010/main" val="28309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8C0ABA-D99A-9F10-3712-DD1601A24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982" y="490835"/>
            <a:ext cx="2333625" cy="247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5EBDC6-4094-B9A6-3F21-7645D60ED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46" y="4407446"/>
            <a:ext cx="1649730" cy="2147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60067A-4CF4-C542-F6F4-2C4BC5643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2655" y="4156179"/>
            <a:ext cx="2254727" cy="2399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7645F-77E9-FAB0-4777-9A97E75A5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6318" y="4269999"/>
            <a:ext cx="2000636" cy="2285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296FAF-4BA6-BAA6-FEC0-4A75793E39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2392" y="4214901"/>
            <a:ext cx="1785896" cy="2346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5F921A-7029-0366-A5B1-11E2806C3E36}"/>
              </a:ext>
            </a:extLst>
          </p:cNvPr>
          <p:cNvSpPr txBox="1"/>
          <p:nvPr/>
        </p:nvSpPr>
        <p:spPr>
          <a:xfrm>
            <a:off x="1047118" y="3129452"/>
            <a:ext cx="100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of the four people below do you think is a biological child of this person?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3183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797180-7CD8-C035-070E-984C0954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44" y="432435"/>
            <a:ext cx="2343150" cy="2581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B0D94B-F82C-9B18-3370-29BEEB444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463" y="4055213"/>
            <a:ext cx="2028824" cy="2447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D3FBB5-B618-2CCE-BF17-B5E8BF57F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74" y="4065457"/>
            <a:ext cx="1868451" cy="2437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D4EF3C-4D2D-5355-E17F-101E69B95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0892" y="4065457"/>
            <a:ext cx="2028825" cy="2486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E3E6E4-4078-B170-07F6-2F0BFC60D1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805" y="4181945"/>
            <a:ext cx="2094948" cy="23116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C12ACD-7EBA-C9AE-C338-20749D194599}"/>
              </a:ext>
            </a:extLst>
          </p:cNvPr>
          <p:cNvSpPr txBox="1"/>
          <p:nvPr/>
        </p:nvSpPr>
        <p:spPr>
          <a:xfrm>
            <a:off x="1217239" y="3260284"/>
            <a:ext cx="100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of the four people below do you think is a biological child of this person?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4913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1FCEE6-B256-C128-9767-B9B398F5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916" y="4345097"/>
            <a:ext cx="1619583" cy="20959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8E62A-4FD3-36E2-B902-4864ED532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638" y="389796"/>
            <a:ext cx="3216238" cy="2726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68EFF4-7B23-A340-58D5-EEFFFAE64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182" y="4226354"/>
            <a:ext cx="1683156" cy="22797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288C6D-35AD-B5FA-87C7-B341E3002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53" y="4226355"/>
            <a:ext cx="1781175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5498C6-C35D-BCDE-998C-9993300AA9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1638" y="4160167"/>
            <a:ext cx="1514649" cy="23080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64AC29-9F01-7D04-E4F3-AF63BE0F1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1587" y="4191268"/>
            <a:ext cx="2114437" cy="2249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EFA7C9-B2F0-30F7-6D3F-925E0F5B97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28818" y="4226354"/>
            <a:ext cx="1835585" cy="22146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EE6241-0E88-B223-18F7-43A855CD03FB}"/>
              </a:ext>
            </a:extLst>
          </p:cNvPr>
          <p:cNvSpPr txBox="1"/>
          <p:nvPr/>
        </p:nvSpPr>
        <p:spPr>
          <a:xfrm>
            <a:off x="1047118" y="3323527"/>
            <a:ext cx="987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of the six people below do you think is a biological child of this couple?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76480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049A-8E73-E41C-DF8D-5521A5FF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55" y="1020726"/>
            <a:ext cx="10698126" cy="5039832"/>
          </a:xfrm>
        </p:spPr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Phenotype </a:t>
            </a:r>
            <a:r>
              <a:rPr lang="en-US" dirty="0">
                <a:latin typeface="+mn-lt"/>
              </a:rPr>
              <a:t>– A physical, measurable trait.</a:t>
            </a:r>
            <a:br>
              <a:rPr lang="en-US" sz="5400" dirty="0">
                <a:latin typeface="+mn-lt"/>
              </a:rPr>
            </a:br>
            <a:br>
              <a:rPr lang="en-US" sz="5400" dirty="0">
                <a:latin typeface="+mn-lt"/>
              </a:rPr>
            </a:br>
            <a:r>
              <a:rPr lang="en-US" sz="5400" dirty="0">
                <a:latin typeface="+mn-lt"/>
              </a:rPr>
              <a:t>Genotype </a:t>
            </a:r>
            <a:r>
              <a:rPr lang="en-US" dirty="0">
                <a:latin typeface="+mn-lt"/>
              </a:rPr>
              <a:t>– The genetic information that                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_</a:t>
            </a:r>
            <a:r>
              <a:rPr lang="en-US" dirty="0">
                <a:latin typeface="+mn-lt"/>
              </a:rPr>
              <a:t>                        decides the phenotype</a:t>
            </a:r>
            <a:br>
              <a:rPr lang="en-US" sz="5400" dirty="0">
                <a:latin typeface="+mn-lt"/>
              </a:rPr>
            </a:br>
            <a:br>
              <a:rPr lang="en-US" sz="5400" dirty="0">
                <a:latin typeface="+mn-lt"/>
              </a:rPr>
            </a:br>
            <a:r>
              <a:rPr lang="en-US" sz="5400" dirty="0">
                <a:latin typeface="+mn-lt"/>
              </a:rPr>
              <a:t>Allele</a:t>
            </a:r>
            <a:endParaRPr lang="en-CA" sz="54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CD4BF6-F4E3-CF5B-302E-BCED850F9EE9}"/>
              </a:ext>
            </a:extLst>
          </p:cNvPr>
          <p:cNvSpPr/>
          <p:nvPr/>
        </p:nvSpPr>
        <p:spPr>
          <a:xfrm>
            <a:off x="4295762" y="1204503"/>
            <a:ext cx="7559748" cy="1403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ACC1B-8018-C8D2-04C2-D466D5C770AB}"/>
              </a:ext>
            </a:extLst>
          </p:cNvPr>
          <p:cNvSpPr/>
          <p:nvPr/>
        </p:nvSpPr>
        <p:spPr>
          <a:xfrm>
            <a:off x="4295762" y="2791777"/>
            <a:ext cx="7559748" cy="1403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328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BF148FF1-75A6-C277-4326-335CF00115BA}"/>
              </a:ext>
            </a:extLst>
          </p:cNvPr>
          <p:cNvSpPr txBox="1"/>
          <p:nvPr/>
        </p:nvSpPr>
        <p:spPr>
          <a:xfrm>
            <a:off x="1701210" y="1024816"/>
            <a:ext cx="9122734" cy="480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 What is an allele, where does it come from, and how does it result in a phenotype?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CA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Q2. Why are some characteristics much less common than others? (e.g., red hair)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CA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Q3. Why may some people look like siblings even if they do not share common parents?</a:t>
            </a:r>
            <a:endParaRPr lang="en-CA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3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60EBEA-8DE0-C5CA-6AE1-ADDD393168A8}"/>
              </a:ext>
            </a:extLst>
          </p:cNvPr>
          <p:cNvSpPr txBox="1"/>
          <p:nvPr/>
        </p:nvSpPr>
        <p:spPr>
          <a:xfrm>
            <a:off x="1714057" y="5410873"/>
            <a:ext cx="87638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&lt;TWINE TEMPLATE URL&gt;</a:t>
            </a:r>
            <a:endParaRPr lang="en-CA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5B7B7-D17D-FD84-32FA-CF9F84D8CBDC}"/>
              </a:ext>
            </a:extLst>
          </p:cNvPr>
          <p:cNvSpPr txBox="1"/>
          <p:nvPr/>
        </p:nvSpPr>
        <p:spPr>
          <a:xfrm>
            <a:off x="3014774" y="560357"/>
            <a:ext cx="60016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Twine Game Activity</a:t>
            </a:r>
            <a:endParaRPr lang="en-CA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BBCA4-FFD3-D227-A16E-727284AD75C8}"/>
              </a:ext>
            </a:extLst>
          </p:cNvPr>
          <p:cNvSpPr txBox="1"/>
          <p:nvPr/>
        </p:nvSpPr>
        <p:spPr>
          <a:xfrm>
            <a:off x="1036802" y="1987836"/>
            <a:ext cx="9957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You will be making an investigation game with the goal of identifying the biological child. 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64660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922E1-F71B-57A0-C870-619AAD1C6260}"/>
              </a:ext>
            </a:extLst>
          </p:cNvPr>
          <p:cNvSpPr txBox="1"/>
          <p:nvPr/>
        </p:nvSpPr>
        <p:spPr>
          <a:xfrm>
            <a:off x="470048" y="298840"/>
            <a:ext cx="87638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&lt;TWINE TEMPLATE URL&gt;</a:t>
            </a:r>
            <a:endParaRPr lang="en-CA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416423-7989-0A39-C6B3-98C293C86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-777" r="17753" b="41638"/>
          <a:stretch/>
        </p:blipFill>
        <p:spPr bwMode="auto">
          <a:xfrm>
            <a:off x="597461" y="2399785"/>
            <a:ext cx="4357311" cy="20584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75325C-D561-F882-7115-0CEC6707E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031" y="2399785"/>
            <a:ext cx="1993693" cy="2093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47AA39-E8B5-1B4E-5496-B6AEF7EE78BA}"/>
              </a:ext>
            </a:extLst>
          </p:cNvPr>
          <p:cNvSpPr txBox="1"/>
          <p:nvPr/>
        </p:nvSpPr>
        <p:spPr>
          <a:xfrm>
            <a:off x="1208921" y="5066442"/>
            <a:ext cx="3134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Download file and place on your Desktop.</a:t>
            </a:r>
            <a:endParaRPr lang="en-C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70E1A-0B6E-0EA8-A700-9AD9E3215EEF}"/>
              </a:ext>
            </a:extLst>
          </p:cNvPr>
          <p:cNvSpPr txBox="1"/>
          <p:nvPr/>
        </p:nvSpPr>
        <p:spPr>
          <a:xfrm>
            <a:off x="5603712" y="4867968"/>
            <a:ext cx="2902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Should look something like this. Icon will depend on your browser.</a:t>
            </a: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795BB-8A57-2B41-524B-D743B681414B}"/>
              </a:ext>
            </a:extLst>
          </p:cNvPr>
          <p:cNvSpPr txBox="1"/>
          <p:nvPr/>
        </p:nvSpPr>
        <p:spPr>
          <a:xfrm>
            <a:off x="8945879" y="4894577"/>
            <a:ext cx="2902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 downloaded HTML file using</a:t>
            </a:r>
          </a:p>
          <a:p>
            <a:r>
              <a:rPr lang="en-US" sz="2400" dirty="0"/>
              <a:t>Library &gt; Import</a:t>
            </a:r>
            <a:endParaRPr lang="en-CA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D36516-4B42-426B-9AB4-F6F5E9B73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48" y="2438349"/>
            <a:ext cx="2929852" cy="90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DDFA68-15F2-A993-77F5-0D42DF08C6D4}"/>
              </a:ext>
            </a:extLst>
          </p:cNvPr>
          <p:cNvSpPr txBox="1"/>
          <p:nvPr/>
        </p:nvSpPr>
        <p:spPr>
          <a:xfrm>
            <a:off x="545804" y="228082"/>
            <a:ext cx="303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Getting Started</a:t>
            </a:r>
            <a:endParaRPr lang="en-CA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48650-7548-A625-FC0B-D97D52EE9082}"/>
              </a:ext>
            </a:extLst>
          </p:cNvPr>
          <p:cNvSpPr txBox="1"/>
          <p:nvPr/>
        </p:nvSpPr>
        <p:spPr>
          <a:xfrm>
            <a:off x="545804" y="1253547"/>
            <a:ext cx="531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Teacher instructions will look like this:</a:t>
            </a:r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A7F74-2C76-E1B3-4CE4-A3DFD09AF797}"/>
              </a:ext>
            </a:extLst>
          </p:cNvPr>
          <p:cNvSpPr txBox="1"/>
          <p:nvPr/>
        </p:nvSpPr>
        <p:spPr>
          <a:xfrm>
            <a:off x="545802" y="3941645"/>
            <a:ext cx="10912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Instructions will guide you on what needs to be done. We will hide it for the finished game by changing the story’s Stylesheet (display: none;).</a:t>
            </a:r>
            <a:endParaRPr lang="en-CA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431EF-7557-D380-C241-CBF0F0DEC9FB}"/>
              </a:ext>
            </a:extLst>
          </p:cNvPr>
          <p:cNvSpPr txBox="1"/>
          <p:nvPr/>
        </p:nvSpPr>
        <p:spPr>
          <a:xfrm>
            <a:off x="545803" y="4836636"/>
            <a:ext cx="10912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 story from the ‘D and R passage’ to obtain valuable information on Dominant and Recessive alleles. You need this information to add to the story.</a:t>
            </a:r>
            <a:endParaRPr lang="en-CA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03797-5D1D-1031-6B75-2BC340FE3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73" y="1746534"/>
            <a:ext cx="5119328" cy="926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E76188-894C-C34A-BAB9-4A0C513E0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72" y="2788979"/>
            <a:ext cx="6714587" cy="99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2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1188</Words>
  <Application>Microsoft Office PowerPoint</Application>
  <PresentationFormat>Widescreen</PresentationFormat>
  <Paragraphs>78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Symbol</vt:lpstr>
      <vt:lpstr>Office Theme</vt:lpstr>
      <vt:lpstr>Lesson: Case File XY</vt:lpstr>
      <vt:lpstr>PowerPoint Presentation</vt:lpstr>
      <vt:lpstr>PowerPoint Presentation</vt:lpstr>
      <vt:lpstr>PowerPoint Presentation</vt:lpstr>
      <vt:lpstr>Phenotype – A physical, measurable trait.  Genotype – The genetic information that                 _                        decides the phenotype  Allele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Tran</dc:creator>
  <cp:lastModifiedBy>Chris Kerslake</cp:lastModifiedBy>
  <cp:revision>9</cp:revision>
  <dcterms:created xsi:type="dcterms:W3CDTF">2022-06-28T21:31:27Z</dcterms:created>
  <dcterms:modified xsi:type="dcterms:W3CDTF">2022-11-21T21:15:50Z</dcterms:modified>
</cp:coreProperties>
</file>