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918" r:id="rId7"/>
    <p:sldId id="384" r:id="rId8"/>
    <p:sldId id="909" r:id="rId9"/>
    <p:sldId id="919" r:id="rId10"/>
    <p:sldId id="898" r:id="rId11"/>
    <p:sldId id="912" r:id="rId12"/>
    <p:sldId id="913" r:id="rId13"/>
    <p:sldId id="914" r:id="rId14"/>
    <p:sldId id="915" r:id="rId15"/>
    <p:sldId id="916" r:id="rId16"/>
    <p:sldId id="917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3725" autoAdjust="0"/>
  </p:normalViewPr>
  <p:slideViewPr>
    <p:cSldViewPr snapToGrid="0">
      <p:cViewPr varScale="1">
        <p:scale>
          <a:sx n="60" d="100"/>
          <a:sy n="60" d="100"/>
        </p:scale>
        <p:origin x="1012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1"/>
            <a:ext cx="11430000" cy="821764"/>
          </a:xfrm>
        </p:spPr>
        <p:txBody>
          <a:bodyPr anchor="t" anchorCtr="0"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667">
                <a:solidFill>
                  <a:srgbClr val="070605"/>
                </a:solidFill>
              </a:defRPr>
            </a:lvl1pPr>
            <a:lvl2pPr>
              <a:buClr>
                <a:schemeClr val="tx1"/>
              </a:buClr>
              <a:defRPr sz="2333">
                <a:solidFill>
                  <a:srgbClr val="070605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70605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70605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DD54E5-C48D-EF4B-95A0-6802EB42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84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AEC04-E5F7-6440-87C7-BB36B525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29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adershi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880"/>
            <a:ext cx="11430000" cy="822620"/>
          </a:xfrm>
        </p:spPr>
        <p:txBody>
          <a:bodyPr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81772C-F80B-9643-A490-DA7DA8D5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09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6FF5-3E19-D949-9E1E-CEA06154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226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  <p:sldLayoutId id="214748373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78821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Meta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en-US" altLang="zh-TW" dirty="0"/>
              <a:t>(NMA)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8966" y="3568700"/>
            <a:ext cx="4365810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Pei-Shan Yen, PhD Candidate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Division of Epidemiology and Biostatistics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 01,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2401-4598-0F23-9971-755BF9E7B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00" y="4360250"/>
            <a:ext cx="2188312" cy="218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B5B1A-52DB-6183-4888-33ABE0606A12}"/>
              </a:ext>
            </a:extLst>
          </p:cNvPr>
          <p:cNvSpPr txBox="1"/>
          <p:nvPr/>
        </p:nvSpPr>
        <p:spPr>
          <a:xfrm>
            <a:off x="1386487" y="59068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https://github.com/psyen0824/NMA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44B47-1259-3D12-952D-A9B36B370946}"/>
              </a:ext>
            </a:extLst>
          </p:cNvPr>
          <p:cNvSpPr txBox="1"/>
          <p:nvPr/>
        </p:nvSpPr>
        <p:spPr>
          <a:xfrm>
            <a:off x="709193" y="620717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Step2.  Data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8294-C84E-E831-819A-B595B2F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" y="1678581"/>
            <a:ext cx="4507909" cy="44267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4F9-7517-AF59-5B33-85DA5AEDE0A1}"/>
              </a:ext>
            </a:extLst>
          </p:cNvPr>
          <p:cNvGrpSpPr/>
          <p:nvPr/>
        </p:nvGrpSpPr>
        <p:grpSpPr>
          <a:xfrm>
            <a:off x="4864362" y="1678582"/>
            <a:ext cx="7178355" cy="4426758"/>
            <a:chOff x="4885628" y="2082627"/>
            <a:chExt cx="7178355" cy="4426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216691-F5A9-198C-5072-55BCEF2D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83"/>
            <a:stretch/>
          </p:blipFill>
          <p:spPr>
            <a:xfrm>
              <a:off x="4885628" y="3000158"/>
              <a:ext cx="7178355" cy="3509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B6DFA4-7986-2067-0A92-A4C29526A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919"/>
            <a:stretch/>
          </p:blipFill>
          <p:spPr>
            <a:xfrm>
              <a:off x="4885628" y="2082627"/>
              <a:ext cx="7178355" cy="9175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6F926-4949-D8CB-1300-C469B73BAA0E}"/>
              </a:ext>
            </a:extLst>
          </p:cNvPr>
          <p:cNvSpPr txBox="1"/>
          <p:nvPr/>
        </p:nvSpPr>
        <p:spPr>
          <a:xfrm>
            <a:off x="5367439" y="74281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1b. </a:t>
            </a:r>
            <a:r>
              <a:rPr lang="en-US" sz="1800" dirty="0">
                <a:solidFill>
                  <a:schemeClr val="tx1"/>
                </a:solidFill>
              </a:rPr>
              <a:t>Study </a:t>
            </a:r>
            <a:r>
              <a:rPr lang="en-US" altLang="zh-TW" dirty="0"/>
              <a:t>Results</a:t>
            </a:r>
          </a:p>
          <a:p>
            <a:pPr algn="ctr"/>
            <a:r>
              <a:rPr lang="en-US" dirty="0"/>
              <a:t>Direct Estimation of Relative Treatment Effect </a:t>
            </a:r>
          </a:p>
          <a:p>
            <a:pPr algn="ctr"/>
            <a:r>
              <a:rPr lang="en-US" dirty="0"/>
              <a:t>(Obtained by </a:t>
            </a:r>
            <a:r>
              <a:rPr lang="en-US" sz="1800" dirty="0">
                <a:solidFill>
                  <a:schemeClr val="tx1"/>
                </a:solidFill>
              </a:rPr>
              <a:t>Pairwise Meta-Analysis Results)</a:t>
            </a:r>
          </a:p>
          <a:p>
            <a:pPr algn="ctr"/>
            <a:r>
              <a:rPr lang="en-US" dirty="0"/>
              <a:t> 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3AA22-5B9B-CE22-484B-FA80B8F676C5}"/>
              </a:ext>
            </a:extLst>
          </p:cNvPr>
          <p:cNvSpPr txBox="1"/>
          <p:nvPr/>
        </p:nvSpPr>
        <p:spPr>
          <a:xfrm>
            <a:off x="-709064" y="11583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800" dirty="0">
                <a:solidFill>
                  <a:schemeClr val="tx1"/>
                </a:solidFill>
              </a:rPr>
              <a:t>Data Characteristics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60F84B-85BC-F67F-E0EB-B3C44A208BB1}"/>
              </a:ext>
            </a:extLst>
          </p:cNvPr>
          <p:cNvSpPr/>
          <p:nvPr/>
        </p:nvSpPr>
        <p:spPr bwMode="auto">
          <a:xfrm>
            <a:off x="438067" y="3142562"/>
            <a:ext cx="3877937" cy="28643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5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0BF7D3-D675-8896-5092-CDEF1CC0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8" y="1650791"/>
            <a:ext cx="4572638" cy="44903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Step3.  Network </a:t>
            </a:r>
            <a:r>
              <a:rPr lang="en-US" altLang="zh-TW" sz="4400" dirty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D0934-7CFD-84CD-7C44-87B112B6E85C}"/>
              </a:ext>
            </a:extLst>
          </p:cNvPr>
          <p:cNvGrpSpPr/>
          <p:nvPr/>
        </p:nvGrpSpPr>
        <p:grpSpPr>
          <a:xfrm>
            <a:off x="164919" y="1707721"/>
            <a:ext cx="11815579" cy="4489442"/>
            <a:chOff x="-6216023" y="960919"/>
            <a:chExt cx="16051139" cy="5663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4B775-F329-37BC-4586-7F3E43B61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4"/>
            <a:stretch/>
          </p:blipFill>
          <p:spPr>
            <a:xfrm>
              <a:off x="2703817" y="960919"/>
              <a:ext cx="7131299" cy="566361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4E5E81-8E30-0878-21E6-5E3417DC4D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7842" y="1876998"/>
              <a:ext cx="988757" cy="116700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EE38A-4DFC-6A9B-411A-5A19D919C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18498" y="1872216"/>
              <a:ext cx="1558399" cy="4166420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5C714-B5AD-C148-B468-CA57788367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1598882"/>
              <a:ext cx="2579055" cy="145590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4F964A-87C1-E5A4-03E4-954B5410D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4234" y="1884497"/>
              <a:ext cx="2846526" cy="54722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4D0694-EB3D-F099-61CE-9F472118A8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2436503"/>
              <a:ext cx="3912918" cy="613506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2FDF-5C82-8069-351B-AA069E6C6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11771"/>
              <a:ext cx="4604674" cy="8022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B116B-0878-88E4-7CE8-EA6C903AAB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38046"/>
              <a:ext cx="2590464" cy="301287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D7FEFD-707B-6832-61F0-9E657AA150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332" y="3106839"/>
              <a:ext cx="1045902" cy="28306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50A078-03D4-2236-904C-CCF6177EE2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6433" y="3014623"/>
              <a:ext cx="31899" cy="161109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CB2B0-AA7F-5843-B77E-3345A1592C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1185" y="1586568"/>
              <a:ext cx="2627611" cy="307672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1B809-831C-724F-DB5C-628C0145A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9759" y="4613751"/>
              <a:ext cx="1064475" cy="123125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502776-2536-B7BF-B1A0-D21AA671C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2317" y="1571806"/>
              <a:ext cx="1498375" cy="427538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637358-D496-4020-6677-F5F4BE2C34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2326836"/>
              <a:ext cx="2841278" cy="344357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F0CDF6-A760-7486-4F29-2C9F9188F7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951195" y="5849586"/>
              <a:ext cx="1609497" cy="22475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29A64-5F7E-A21C-96CB-E0F7B42AC4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5323283"/>
              <a:ext cx="2852687" cy="470553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97098C-4F43-8E78-B2BA-49218E104F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76897" y="1623156"/>
              <a:ext cx="0" cy="445571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E8177E-5ED6-8A88-0655-4D086D7C8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4520" y="2326836"/>
              <a:ext cx="1356240" cy="375203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6005B7-15FD-A1BE-0440-D67E01C053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0716" y="1614739"/>
              <a:ext cx="1306249" cy="370854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3986C6-9FF5-26EE-12E9-A68CC835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4510" y="1605810"/>
              <a:ext cx="1306250" cy="77864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CDB19-2B63-4CFB-D09D-DBB408097F09}"/>
                </a:ext>
              </a:extLst>
            </p:cNvPr>
            <p:cNvSpPr txBox="1"/>
            <p:nvPr/>
          </p:nvSpPr>
          <p:spPr>
            <a:xfrm>
              <a:off x="-6216023" y="6218534"/>
              <a:ext cx="485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B050"/>
                  </a:solidFill>
                  <a:effectLst/>
                  <a:latin typeface="Source Sans Pro" panose="020B0604020202020204" pitchFamily="34" charset="0"/>
                </a:rPr>
                <a:t>*Number of trials shown on the line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4D9EAC-FD14-4F3A-6EB7-D91D7C00E8F9}"/>
              </a:ext>
            </a:extLst>
          </p:cNvPr>
          <p:cNvSpPr txBox="1"/>
          <p:nvPr/>
        </p:nvSpPr>
        <p:spPr>
          <a:xfrm>
            <a:off x="6512457" y="635128"/>
            <a:ext cx="571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NMA can estimate the relative effects between any pair of treatments included in the network</a:t>
            </a:r>
          </a:p>
          <a:p>
            <a:r>
              <a:rPr lang="en-US" sz="2000" kern="0" dirty="0">
                <a:solidFill>
                  <a:srgbClr val="FF0000"/>
                </a:solidFill>
              </a:rPr>
              <a:t>    (Indirect Estimation: the red dashed line)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8BEDE9-1207-E6E8-7910-D175A1A1E3B5}"/>
              </a:ext>
            </a:extLst>
          </p:cNvPr>
          <p:cNvSpPr/>
          <p:nvPr/>
        </p:nvSpPr>
        <p:spPr>
          <a:xfrm>
            <a:off x="4902582" y="3066634"/>
            <a:ext cx="1697757" cy="1492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NMA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5D678-9D9B-9D8F-5DBD-C0062A057386}"/>
              </a:ext>
            </a:extLst>
          </p:cNvPr>
          <p:cNvSpPr txBox="1"/>
          <p:nvPr/>
        </p:nvSpPr>
        <p:spPr>
          <a:xfrm>
            <a:off x="110935" y="1156834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Known Relative Effect (Grey Solid Line)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3E4285-6FAB-22D3-EEEB-7AB6A8571714}"/>
              </a:ext>
            </a:extLst>
          </p:cNvPr>
          <p:cNvSpPr/>
          <p:nvPr/>
        </p:nvSpPr>
        <p:spPr>
          <a:xfrm rot="21259373">
            <a:off x="748359" y="1851916"/>
            <a:ext cx="3759845" cy="7230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Step4.  Obtain the Result of NMA – Forest 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810C-59C9-E9E1-5743-1ED02DD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97" y="1180053"/>
            <a:ext cx="9798949" cy="4359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11B745-B789-6E1A-C47C-8EA307CE7F78}"/>
              </a:ext>
            </a:extLst>
          </p:cNvPr>
          <p:cNvSpPr txBox="1"/>
          <p:nvPr/>
        </p:nvSpPr>
        <p:spPr>
          <a:xfrm>
            <a:off x="486878" y="5540033"/>
            <a:ext cx="1117101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 Shiny </a:t>
            </a:r>
            <a:r>
              <a:rPr lang="en-US" sz="1600" b="1" i="1" dirty="0">
                <a:latin typeface="+mn-lt"/>
              </a:rPr>
              <a:t>MetaInsight</a:t>
            </a:r>
            <a:r>
              <a:rPr lang="en-US" sz="1600" dirty="0">
                <a:latin typeface="+mn-lt"/>
              </a:rPr>
              <a:t> limitation: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 dirty="0">
                <a:latin typeface="+mn-lt"/>
              </a:rPr>
              <a:t>1. CANNOT </a:t>
            </a:r>
            <a:r>
              <a:rPr lang="en-US" sz="1600" dirty="0"/>
              <a:t>change</a:t>
            </a:r>
            <a:r>
              <a:rPr lang="en-US" sz="1600" dirty="0">
                <a:latin typeface="+mn-lt"/>
              </a:rPr>
              <a:t> the digits for rounding in forest plot  2. CANNOT change prior assumption (default setting: </a:t>
            </a:r>
            <a:r>
              <a:rPr lang="en-US" sz="1600" dirty="0"/>
              <a:t>SD follows </a:t>
            </a:r>
            <a:r>
              <a:rPr lang="en-US" sz="1600" dirty="0">
                <a:latin typeface="+mn-lt"/>
              </a:rPr>
              <a:t>uniform distribution) and MCMC setting, including number of chain (4), number of iteration (25000),  burn-in (5000),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sample size per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chain (20000), thinning interval (1)</a:t>
            </a:r>
          </a:p>
        </p:txBody>
      </p:sp>
    </p:spTree>
    <p:extLst>
      <p:ext uri="{BB962C8B-B14F-4D97-AF65-F5344CB8AC3E}">
        <p14:creationId xmlns:p14="http://schemas.microsoft.com/office/powerpoint/2010/main" val="17456905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1" y="246579"/>
            <a:ext cx="488394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Step5.  Obtain the Result of NMA – Comparison of All Treatment Pairs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3F2225-A437-4D78-A51D-D6083A86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493B-301F-5C7E-0712-C9AC0F43A827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Given the large sample size (average n = 215 per study), the results of the frequentist and Bayesian approaches in the network meta-analysis are similar.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02BE-B733-7410-5A92-B115168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5" y="1870456"/>
            <a:ext cx="8351416" cy="4411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423C5-A8C9-9989-A935-92D84DDA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" y="2539467"/>
            <a:ext cx="3477796" cy="295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A3230-EE76-784D-19B6-A3302550CFE6}"/>
              </a:ext>
            </a:extLst>
          </p:cNvPr>
          <p:cNvSpPr txBox="1"/>
          <p:nvPr/>
        </p:nvSpPr>
        <p:spPr>
          <a:xfrm>
            <a:off x="3235522" y="6321892"/>
            <a:ext cx="89800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*R Shiny </a:t>
            </a:r>
            <a:r>
              <a:rPr lang="en-US" sz="1400" b="1" i="1" dirty="0">
                <a:latin typeface="+mn-lt"/>
              </a:rPr>
              <a:t>MetaInsight</a:t>
            </a:r>
            <a:r>
              <a:rPr lang="en-US" sz="1400" dirty="0">
                <a:latin typeface="+mn-lt"/>
              </a:rPr>
              <a:t> limitation </a:t>
            </a:r>
            <a:r>
              <a:rPr lang="en-US" sz="1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+mn-lt"/>
              </a:rPr>
              <a:t>CANNOT assign the sequence of the treatments shown in the pair-comparison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36650585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Pei-Shan Yen</a:t>
            </a:r>
          </a:p>
          <a:p>
            <a:r>
              <a:rPr lang="en-US" dirty="0"/>
              <a:t>pyen2@uic.edu</a:t>
            </a:r>
          </a:p>
          <a:p>
            <a:r>
              <a:rPr lang="en-US" dirty="0"/>
              <a:t>https://github.com/psyen0824/NMA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37E9-C81F-4BA1-A2C6-A5B62257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683" y="4010525"/>
            <a:ext cx="2188312" cy="218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C4941-9EDC-8C6A-C87C-3C12476AC632}"/>
              </a:ext>
            </a:extLst>
          </p:cNvPr>
          <p:cNvSpPr txBox="1"/>
          <p:nvPr/>
        </p:nvSpPr>
        <p:spPr>
          <a:xfrm>
            <a:off x="7420217" y="62917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684101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45710"/>
            <a:ext cx="4818579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Conceptual Idea of Network Meta-Analysis (NMA)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Comparison of 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Demonstration of R Shiny – MetaInsight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Conclusion and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988160" cy="1839543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Is it possible to estimate the relative treatment effect </a:t>
            </a:r>
            <a:r>
              <a:rPr lang="en-US" sz="2800" b="1" dirty="0"/>
              <a:t>between NaSSAs and Hypericum for 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the patients suffering from MDD?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B6ECF-20F0-A57E-06E2-C8FE0C6B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5" y="844545"/>
            <a:ext cx="5106113" cy="52871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2D447-BDB4-3B03-23F8-136D3A0F8CF2}"/>
              </a:ext>
            </a:extLst>
          </p:cNvPr>
          <p:cNvCxnSpPr>
            <a:cxnSpLocks/>
          </p:cNvCxnSpPr>
          <p:nvPr/>
        </p:nvCxnSpPr>
        <p:spPr bwMode="auto">
          <a:xfrm>
            <a:off x="8925042" y="1751274"/>
            <a:ext cx="2185981" cy="1289638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/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691713-C5A5-86B1-5D51-048534A10111}"/>
              </a:ext>
            </a:extLst>
          </p:cNvPr>
          <p:cNvSpPr txBox="1"/>
          <p:nvPr/>
        </p:nvSpPr>
        <p:spPr>
          <a:xfrm>
            <a:off x="6981385" y="836186"/>
            <a:ext cx="5106113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kern="0" dirty="0"/>
              <a:t>Known Relative Effect (Grey Solid Line)</a:t>
            </a:r>
          </a:p>
        </p:txBody>
      </p:sp>
    </p:spTree>
    <p:extLst>
      <p:ext uri="{BB962C8B-B14F-4D97-AF65-F5344CB8AC3E}">
        <p14:creationId xmlns:p14="http://schemas.microsoft.com/office/powerpoint/2010/main" val="1698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59150" y="4103637"/>
            <a:ext cx="8545979" cy="2116876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Network Meta Analysis (NMA) </a:t>
            </a:r>
            <a:r>
              <a:rPr lang="en-US" sz="2400" dirty="0"/>
              <a:t>is a technique for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COMPARING MUTIPLE TREATMENTS simultaneously in a SINGLE ANALYSIS </a:t>
            </a:r>
            <a:r>
              <a:rPr lang="en-US" sz="2400" dirty="0"/>
              <a:t>by combining </a:t>
            </a:r>
            <a:r>
              <a:rPr lang="en-US" sz="2400" dirty="0">
                <a:solidFill>
                  <a:srgbClr val="FF0000">
                    <a:alpha val="60000"/>
                  </a:srgbClr>
                </a:solidFill>
              </a:rPr>
              <a:t>direct and indirect evidence </a:t>
            </a:r>
            <a:r>
              <a:rPr lang="en-US" sz="2400" dirty="0"/>
              <a:t>within a network of randomized controlled trials. (Rouse et at., 2017) </a:t>
            </a:r>
            <a:r>
              <a:rPr lang="en-US" sz="2400" kern="0" dirty="0"/>
              <a:t>(aka. multiple-treatment meta-analysis, mixed treatment comparison)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4C6E15-BFF7-9921-DD97-DB0957CF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6" y="1897770"/>
            <a:ext cx="4800600" cy="406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0EFD2-B602-77B5-3B22-423641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203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Idea of Network Meta-Analysis (NMA)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5002" y="5840898"/>
            <a:ext cx="488157" cy="304271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D71D-B711-9C14-407D-6DA80F4BB79C}"/>
              </a:ext>
            </a:extLst>
          </p:cNvPr>
          <p:cNvSpPr txBox="1"/>
          <p:nvPr/>
        </p:nvSpPr>
        <p:spPr>
          <a:xfrm>
            <a:off x="378644" y="1859379"/>
            <a:ext cx="6245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sz="1600" dirty="0"/>
              <a:t>Disease: </a:t>
            </a:r>
            <a:r>
              <a:rPr lang="en-US" altLang="zh-TW" sz="1600" dirty="0"/>
              <a:t>M</a:t>
            </a:r>
            <a:r>
              <a:rPr lang="en-US" sz="1600" dirty="0"/>
              <a:t>ajor </a:t>
            </a:r>
            <a:r>
              <a:rPr lang="en-US" altLang="zh-TW" sz="1600" dirty="0"/>
              <a:t>D</a:t>
            </a:r>
            <a:r>
              <a:rPr lang="en-US" sz="1600" dirty="0"/>
              <a:t>epressive </a:t>
            </a:r>
            <a:r>
              <a:rPr lang="en-US" altLang="zh-TW" sz="1600" dirty="0"/>
              <a:t>D</a:t>
            </a:r>
            <a:r>
              <a:rPr lang="en-US" sz="1600" dirty="0"/>
              <a:t>isorder </a:t>
            </a:r>
            <a:r>
              <a:rPr lang="en-US" altLang="zh-TW" sz="1600" dirty="0"/>
              <a:t>(</a:t>
            </a:r>
            <a:r>
              <a:rPr lang="en-US" sz="1600" kern="0" dirty="0">
                <a:sym typeface="Wingdings" panose="05000000000000000000" pitchFamily="2" charset="2"/>
              </a:rPr>
              <a:t>MDD</a:t>
            </a:r>
            <a:r>
              <a:rPr lang="en-US" altLang="zh-TW" sz="1600" kern="0" dirty="0">
                <a:sym typeface="Wingdings" panose="05000000000000000000" pitchFamily="2" charset="2"/>
              </a:rPr>
              <a:t>)</a:t>
            </a:r>
            <a:r>
              <a:rPr lang="en-US" sz="1600" kern="0" dirty="0">
                <a:sym typeface="Wingdings" panose="05000000000000000000" pitchFamily="2" charset="2"/>
              </a:rPr>
              <a:t>   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Dataset: Linde et al. (2015)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Outcome: </a:t>
            </a:r>
            <a:r>
              <a:rPr lang="en-US" altLang="zh-TW" sz="1600" kern="0" dirty="0">
                <a:sym typeface="Wingdings" panose="05000000000000000000" pitchFamily="2" charset="2"/>
              </a:rPr>
              <a:t>Proportion of Early Responders</a:t>
            </a:r>
            <a:endParaRPr lang="en-US" sz="1600" dirty="0"/>
          </a:p>
          <a:p>
            <a:r>
              <a:rPr lang="en-US" sz="1600" dirty="0"/>
              <a:t>  - 3 Studies; 3 Interventions:  TCA(T), Hypericum(H), NaSSAs(N)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Goal:  aim to estimate the relative treatment effect between H and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345452-4B88-4612-0648-D35ECF9D5F78}"/>
              </a:ext>
            </a:extLst>
          </p:cNvPr>
          <p:cNvGrpSpPr/>
          <p:nvPr/>
        </p:nvGrpSpPr>
        <p:grpSpPr>
          <a:xfrm>
            <a:off x="837749" y="5324867"/>
            <a:ext cx="6553200" cy="662397"/>
            <a:chOff x="1449118" y="5536693"/>
            <a:chExt cx="6553200" cy="66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/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= 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𝟏𝟓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×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𝟖𝟑</m:t>
                        </m:r>
                      </m:oMath>
                    </m:oMathPara>
                  </a14:m>
                  <a:endParaRPr lang="en-US" b="1" kern="0" dirty="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/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/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highlight>
                      <a:srgbClr val="FFFF00"/>
                    </a:highlight>
                    <a:sym typeface="Wingdings" panose="05000000000000000000" pitchFamily="2" charset="2"/>
                  </a:rPr>
                  <a:t>Conceptual Idea of NMA </a:t>
                </a:r>
                <a:endParaRPr lang="en-US" sz="1600" b="1" i="1" kern="0" dirty="0">
                  <a:solidFill>
                    <a:schemeClr val="bg1"/>
                  </a:solidFill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1. Conduct systematic review related to the intervention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zh-TW" alt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and N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2. Produce the Network Plot &amp; identify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intermediate comparator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3. Calculate 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directly</a:t>
                </a:r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obtain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 estimation</a:t>
                </a:r>
                <a:r>
                  <a:rPr lang="en-US" sz="1600" kern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from existing trials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4. Calculate 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indirectly</a:t>
                </a:r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btain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 estimation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blipFill>
                <a:blip r:embed="rId6"/>
                <a:stretch>
                  <a:fillRect l="-52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DCC0F1D-00E0-B238-0343-EBF083A2D166}"/>
              </a:ext>
            </a:extLst>
          </p:cNvPr>
          <p:cNvGrpSpPr/>
          <p:nvPr/>
        </p:nvGrpSpPr>
        <p:grpSpPr>
          <a:xfrm>
            <a:off x="4653709" y="2382896"/>
            <a:ext cx="8850397" cy="2864003"/>
            <a:chOff x="3903881" y="3033899"/>
            <a:chExt cx="8850397" cy="286400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57E192B-F23E-8085-BA3A-0AD758747DF8}"/>
                </a:ext>
              </a:extLst>
            </p:cNvPr>
            <p:cNvGrpSpPr/>
            <p:nvPr/>
          </p:nvGrpSpPr>
          <p:grpSpPr>
            <a:xfrm>
              <a:off x="3903881" y="3931421"/>
              <a:ext cx="6097604" cy="781204"/>
              <a:chOff x="1787091" y="3998729"/>
              <a:chExt cx="6097604" cy="781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Direct</a:t>
                    </a:r>
                    <a:r>
                      <a:rPr lang="zh-TW" alt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zh-TW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Estimation</a:t>
                    </a:r>
                    <a:endParaRPr lang="en-US" sz="1200" b="1" i="1" kern="0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𝑶𝑹</m:t>
                          </m:r>
                          <m:r>
                            <a:rPr lang="en-US" altLang="zh-TW" sz="12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:</m:t>
                          </m:r>
                          <m:r>
                            <a:rPr lang="zh-TW" altLang="en-US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2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𝟏𝟓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45FF614-835E-1FA6-7E45-1E9EAEAC861C}"/>
                  </a:ext>
                </a:extLst>
              </p:cNvPr>
              <p:cNvSpPr txBox="1"/>
              <p:nvPr/>
            </p:nvSpPr>
            <p:spPr>
              <a:xfrm>
                <a:off x="4375196" y="3998729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2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1"/>
                    </a:solidFill>
                    <a:latin typeface="+mn-lt"/>
                  </a:rPr>
                  <a:t>tudy 1 and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C2C04-291C-2267-1B61-24C45F071992}"/>
                </a:ext>
              </a:extLst>
            </p:cNvPr>
            <p:cNvGrpSpPr/>
            <p:nvPr/>
          </p:nvGrpSpPr>
          <p:grpSpPr>
            <a:xfrm>
              <a:off x="6479040" y="3033899"/>
              <a:ext cx="6275238" cy="2864003"/>
              <a:chOff x="6488565" y="3033899"/>
              <a:chExt cx="6275238" cy="286400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F5352-3ED0-EAF7-073D-F0B6C3E34A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814960" y="4623436"/>
                <a:ext cx="2415527" cy="1274466"/>
              </a:xfrm>
              <a:prstGeom prst="line">
                <a:avLst/>
              </a:prstGeom>
              <a:solidFill>
                <a:schemeClr val="tx2"/>
              </a:solidFill>
              <a:ln w="38100" cap="flat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4C9CEB0-D57A-1BC9-1405-82DD170F89DE}"/>
                  </a:ext>
                </a:extLst>
              </p:cNvPr>
              <p:cNvGrpSpPr/>
              <p:nvPr/>
            </p:nvGrpSpPr>
            <p:grpSpPr>
              <a:xfrm>
                <a:off x="6488565" y="3033899"/>
                <a:ext cx="6097604" cy="823302"/>
                <a:chOff x="4507365" y="3186299"/>
                <a:chExt cx="6097604" cy="823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200" b="1" i="1" kern="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Direct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Estimation</m:t>
                            </m:r>
                          </m:oMath>
                        </m:oMathPara>
                      </a14:m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𝑶𝑹</m:t>
                            </m:r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 </m:t>
                            </m:r>
                            <m:f>
                              <m:fPr>
                                <m:ctrlPr>
                                  <a:rPr lang="en-US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12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𝟖𝟑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C9348C-7984-8AE1-6D2F-FDA1DE1E9CAE}"/>
                    </a:ext>
                  </a:extLst>
                </p:cNvPr>
                <p:cNvSpPr txBox="1"/>
                <p:nvPr/>
              </p:nvSpPr>
              <p:spPr>
                <a:xfrm>
                  <a:off x="7285259" y="3221129"/>
                  <a:ext cx="541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200" b="1" u="sng" dirty="0">
                      <a:solidFill>
                        <a:schemeClr val="accent1"/>
                      </a:solidFill>
                      <a:latin typeface="+mn-lt"/>
                    </a:rPr>
                    <a:t>Study 3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DE2952-613A-3BCF-4307-A86C27F5626B}"/>
                  </a:ext>
                </a:extLst>
              </p:cNvPr>
              <p:cNvSpPr txBox="1"/>
              <p:nvPr/>
            </p:nvSpPr>
            <p:spPr>
              <a:xfrm>
                <a:off x="10619493" y="4584700"/>
                <a:ext cx="45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endParaRPr lang="en-US" sz="1400" dirty="0">
                  <a:latin typeface="+mn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17EE9C-EE2C-7A8F-9AE7-157BDE123C77}"/>
                  </a:ext>
                </a:extLst>
              </p:cNvPr>
              <p:cNvSpPr txBox="1"/>
              <p:nvPr/>
            </p:nvSpPr>
            <p:spPr>
              <a:xfrm>
                <a:off x="7539982" y="3037952"/>
                <a:ext cx="6346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A8F4382-063C-EA75-8220-8D4E544E24A5}"/>
                  </a:ext>
                </a:extLst>
              </p:cNvPr>
              <p:cNvSpPr txBox="1"/>
              <p:nvPr/>
            </p:nvSpPr>
            <p:spPr>
              <a:xfrm>
                <a:off x="10148181" y="4370261"/>
                <a:ext cx="26156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9BB19B-E82F-3EA1-D408-81ECDDBF6BFB}"/>
                  </a:ext>
                </a:extLst>
              </p:cNvPr>
              <p:cNvSpPr txBox="1"/>
              <p:nvPr/>
            </p:nvSpPr>
            <p:spPr>
              <a:xfrm>
                <a:off x="7927438" y="5232813"/>
                <a:ext cx="45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/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𝑰𝒏𝒅𝒊𝒓𝒆𝒄𝒕</m:t>
                      </m:r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200" b="1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𝑬𝒇𝒇𝒆𝒄𝒕</m:t>
                      </m:r>
                    </m:oMath>
                  </m:oMathPara>
                </a14:m>
                <a:endParaRPr lang="en-US" sz="1200" b="1" i="1" kern="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𝑶𝑹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𝟏𝟓</m:t>
                      </m:r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𝟖𝟑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𝟒𝟏</m:t>
                      </m:r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kern="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75AB42-2002-4115-27BB-5ABD541AA0E2}"/>
              </a:ext>
            </a:extLst>
          </p:cNvPr>
          <p:cNvSpPr txBox="1"/>
          <p:nvPr/>
        </p:nvSpPr>
        <p:spPr>
          <a:xfrm>
            <a:off x="9504828" y="4806096"/>
            <a:ext cx="21423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rgbClr val="00B050"/>
                </a:solidFill>
                <a:latin typeface="+mn-lt"/>
              </a:rPr>
              <a:t>Indirect Estimation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7269-A97C-5109-8C89-688049A785CA}"/>
              </a:ext>
            </a:extLst>
          </p:cNvPr>
          <p:cNvSpPr txBox="1"/>
          <p:nvPr/>
        </p:nvSpPr>
        <p:spPr>
          <a:xfrm>
            <a:off x="7089416" y="1557773"/>
            <a:ext cx="4800600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Network </a:t>
            </a:r>
            <a:r>
              <a:rPr lang="en-US" sz="1400" dirty="0">
                <a:solidFill>
                  <a:schemeClr val="bg1"/>
                </a:solidFill>
              </a:rPr>
              <a:t>P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0D43A-9247-8AD2-86E4-185B156B1F4B}"/>
              </a:ext>
            </a:extLst>
          </p:cNvPr>
          <p:cNvSpPr txBox="1"/>
          <p:nvPr/>
        </p:nvSpPr>
        <p:spPr>
          <a:xfrm>
            <a:off x="297978" y="1837110"/>
            <a:ext cx="663314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BC380-18F7-D579-8F92-927DD77446DA}"/>
              </a:ext>
            </a:extLst>
          </p:cNvPr>
          <p:cNvSpPr txBox="1"/>
          <p:nvPr/>
        </p:nvSpPr>
        <p:spPr>
          <a:xfrm>
            <a:off x="297979" y="1553221"/>
            <a:ext cx="6633139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NMA 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FE3A2-7E2A-A067-667D-9BF2CCEB378D}"/>
              </a:ext>
            </a:extLst>
          </p:cNvPr>
          <p:cNvSpPr txBox="1"/>
          <p:nvPr/>
        </p:nvSpPr>
        <p:spPr>
          <a:xfrm>
            <a:off x="339640" y="5114329"/>
            <a:ext cx="687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Approach: Indirect Effect   =  Product of Direct Effects</a:t>
            </a:r>
            <a:endParaRPr lang="en-US" sz="1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14EE2-51E6-5249-D29A-9A272CF7A67D}"/>
              </a:ext>
            </a:extLst>
          </p:cNvPr>
          <p:cNvSpPr txBox="1"/>
          <p:nvPr/>
        </p:nvSpPr>
        <p:spPr>
          <a:xfrm>
            <a:off x="8282610" y="5126789"/>
            <a:ext cx="634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H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243DE47-2E97-D6F3-0BC5-3AA3CE9798CA}"/>
              </a:ext>
            </a:extLst>
          </p:cNvPr>
          <p:cNvSpPr txBox="1">
            <a:spLocks/>
          </p:cNvSpPr>
          <p:nvPr/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6DD7-BEDC-AC5B-2E57-DCDEB9092F0E}"/>
              </a:ext>
            </a:extLst>
          </p:cNvPr>
          <p:cNvSpPr txBox="1"/>
          <p:nvPr/>
        </p:nvSpPr>
        <p:spPr>
          <a:xfrm>
            <a:off x="11130294" y="3818909"/>
            <a:ext cx="713657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NaSSAs</a:t>
            </a:r>
          </a:p>
        </p:txBody>
      </p:sp>
    </p:spTree>
    <p:extLst>
      <p:ext uri="{BB962C8B-B14F-4D97-AF65-F5344CB8AC3E}">
        <p14:creationId xmlns:p14="http://schemas.microsoft.com/office/powerpoint/2010/main" val="3104550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1" dirty="0"/>
              <a:t>Comparison of R tools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7E9DB-92B1-04C2-4B8D-8FD2B2B5C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34322"/>
              </p:ext>
            </p:extLst>
          </p:nvPr>
        </p:nvGraphicFramePr>
        <p:xfrm>
          <a:off x="142800" y="1710772"/>
          <a:ext cx="1189140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46">
                  <a:extLst>
                    <a:ext uri="{9D8B030D-6E8A-4147-A177-3AD203B41FA5}">
                      <a16:colId xmlns:a16="http://schemas.microsoft.com/office/drawing/2014/main" val="360332508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4284830"/>
                    </a:ext>
                  </a:extLst>
                </a:gridCol>
                <a:gridCol w="3083794">
                  <a:extLst>
                    <a:ext uri="{9D8B030D-6E8A-4147-A177-3AD203B41FA5}">
                      <a16:colId xmlns:a16="http://schemas.microsoft.com/office/drawing/2014/main" val="585152968"/>
                    </a:ext>
                  </a:extLst>
                </a:gridCol>
                <a:gridCol w="3233001">
                  <a:extLst>
                    <a:ext uri="{9D8B030D-6E8A-4147-A177-3AD203B41FA5}">
                      <a16:colId xmlns:a16="http://schemas.microsoft.com/office/drawing/2014/main" val="343335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NMA - R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netmeta</a:t>
                      </a:r>
                      <a:r>
                        <a:rPr lang="en-US" sz="1600" b="1" i="1" kern="0" dirty="0"/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gemtc</a:t>
                      </a:r>
                      <a:r>
                        <a:rPr lang="en-US" sz="1600" b="1" i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Shiny: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MetaInsight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(website)</a:t>
                      </a:r>
                      <a:endParaRPr lang="en-US" sz="1600" b="1" i="1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Estimation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Frequentist  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NMA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Frequentist /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</a:rPr>
                        <a:t>Bayesian</a:t>
                      </a:r>
                      <a:r>
                        <a:rPr lang="en-US" sz="1400" b="0" i="0" kern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NMA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R Function: </a:t>
                      </a:r>
                    </a:p>
                    <a:p>
                      <a:r>
                        <a:rPr lang="en-US" sz="1400" dirty="0"/>
                        <a:t>    Perform NMA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netmeta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mtc.model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453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Forest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3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Network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netgraph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plot() for </a:t>
                      </a:r>
                      <a:r>
                        <a:rPr lang="en-US" sz="1400" dirty="0" err="1"/>
                        <a:t>mtc.network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72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Inconsistence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mtc.nodesplit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Treatment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netrank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rank.probability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(Bayesian NMA only)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98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Pair Comparison of 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netleague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relative.effect.table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customized plot and output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customized plot and output </a:t>
                      </a:r>
                    </a:p>
                    <a:p>
                      <a:pPr algn="ctr"/>
                      <a:r>
                        <a:rPr lang="en-US" sz="1400" dirty="0"/>
                        <a:t>2. with small n, prior can be informative*.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1. easy to use (web-application, no R codes)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 can perform subgroup analysis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8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1.pre-processing for contrast-based data 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2.no subgroup analysis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computationally expensive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cannot specify prior and MCMC setting**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57879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623F3EA6-8A57-F7B8-08B5-68D2E83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901"/>
            <a:ext cx="11430000" cy="821764"/>
          </a:xfrm>
        </p:spPr>
        <p:txBody>
          <a:bodyPr/>
          <a:lstStyle/>
          <a:p>
            <a:r>
              <a:rPr lang="en-US" kern="0" dirty="0">
                <a:solidFill>
                  <a:schemeClr val="tx1"/>
                </a:solidFill>
              </a:rPr>
              <a:t>Comparison of NMA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933A-183D-5D8C-3186-617349A039DC}"/>
              </a:ext>
            </a:extLst>
          </p:cNvPr>
          <p:cNvSpPr txBox="1"/>
          <p:nvPr/>
        </p:nvSpPr>
        <p:spPr>
          <a:xfrm>
            <a:off x="133175" y="524001"/>
            <a:ext cx="12115800" cy="115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Network meta-analysis (NMA) can be performed using the following commonly used </a:t>
            </a:r>
            <a:r>
              <a:rPr lang="en-US" sz="1600" b="1" i="1" kern="0" dirty="0"/>
              <a:t>R</a:t>
            </a:r>
            <a:r>
              <a:rPr lang="en-US" sz="1600" kern="0" dirty="0"/>
              <a:t> tools: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1) R package </a:t>
            </a:r>
            <a:r>
              <a:rPr lang="en-US" sz="1600" b="1" i="1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netmeta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kern="0" dirty="0"/>
              <a:t>is designed to perform frequentist NMA, while 2) the package </a:t>
            </a:r>
            <a:r>
              <a:rPr lang="en-US" sz="1600" b="1" i="1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gemtc</a:t>
            </a:r>
            <a:r>
              <a:rPr lang="en-US" sz="1600" kern="0" dirty="0"/>
              <a:t> is designed to perform Bayesian NMA.        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3) R Shiny </a:t>
            </a:r>
            <a:r>
              <a:rPr lang="en-US" sz="1600" b="1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MetaInsight</a:t>
            </a:r>
            <a:r>
              <a:rPr lang="en-US" sz="1600" kern="0" dirty="0"/>
              <a:t> utilizes both Frequentist and Bayesian approaches through R packages </a:t>
            </a:r>
            <a:r>
              <a:rPr lang="en-US" sz="1600" b="1" i="1" kern="0" dirty="0" err="1"/>
              <a:t>netmeta</a:t>
            </a:r>
            <a:r>
              <a:rPr lang="en-US" sz="1600" kern="0" dirty="0"/>
              <a:t> and </a:t>
            </a:r>
            <a:r>
              <a:rPr lang="en-US" sz="1600" b="1" i="1" kern="0" dirty="0" err="1"/>
              <a:t>gemtc</a:t>
            </a:r>
            <a:endParaRPr lang="en-US" sz="1600" b="1" i="1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8DD01-713C-B78C-AAFD-9386FEA942D2}"/>
              </a:ext>
            </a:extLst>
          </p:cNvPr>
          <p:cNvSpPr txBox="1"/>
          <p:nvPr/>
        </p:nvSpPr>
        <p:spPr>
          <a:xfrm>
            <a:off x="24581" y="6211669"/>
            <a:ext cx="121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0" dirty="0"/>
              <a:t>* When the sample size is large, the results of Bayesian approach tend to converge towards the frequentist approach (reason: n ↑ prior influence ↓)</a:t>
            </a:r>
          </a:p>
          <a:p>
            <a:r>
              <a:rPr lang="en-US" sz="1200" kern="0" dirty="0"/>
              <a:t>** Bayesian network meta-analysis with heterogeneity priors accounts for treatment effect variability across studies In </a:t>
            </a:r>
            <a:r>
              <a:rPr lang="en-US" sz="1200" b="1" i="1" kern="0" dirty="0"/>
              <a:t>MetaInsight</a:t>
            </a:r>
            <a:r>
              <a:rPr lang="en-US" sz="1200" kern="0" dirty="0"/>
              <a:t>, the standard deviation of prior follows U(0,X),   </a:t>
            </a:r>
          </a:p>
          <a:p>
            <a:r>
              <a:rPr lang="en-US" sz="1200" kern="0" dirty="0"/>
              <a:t>    where X represents a large difference in the outcome. Thus, the prior setting allows substantial heterogeneity in the treatment effects across studies, producing stable results. 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DB1464-0B84-2F4A-0190-F8B9B54844B4}"/>
              </a:ext>
            </a:extLst>
          </p:cNvPr>
          <p:cNvSpPr txBox="1">
            <a:spLocks/>
          </p:cNvSpPr>
          <p:nvPr/>
        </p:nvSpPr>
        <p:spPr>
          <a:xfrm>
            <a:off x="10118726" y="6500289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519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6" y="727167"/>
            <a:ext cx="5014962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Shiny </a:t>
            </a:r>
            <a: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MetaInsight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A364-27E5-AF12-CBAE-55051677A047}"/>
              </a:ext>
            </a:extLst>
          </p:cNvPr>
          <p:cNvSpPr txBox="1"/>
          <p:nvPr/>
        </p:nvSpPr>
        <p:spPr>
          <a:xfrm>
            <a:off x="550863" y="2678400"/>
            <a:ext cx="4541837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Disease: MDD</a:t>
            </a:r>
            <a:endParaRPr lang="en-US" sz="2800" dirty="0">
              <a:solidFill>
                <a:schemeClr val="tx1">
                  <a:alpha val="60000"/>
                </a:schemeClr>
              </a:solidFill>
              <a:sym typeface="Wingdings" panose="05000000000000000000" pitchFamily="2" charset="2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  <a:sym typeface="Wingdings" panose="05000000000000000000" pitchFamily="2" charset="2"/>
              </a:rPr>
              <a:t>Outcome:  Proportion of early responders (Odds Ratio)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Dataset: </a:t>
            </a:r>
            <a:r>
              <a:rPr lang="en-US" altLang="zh-TW" sz="2800" dirty="0">
                <a:solidFill>
                  <a:schemeClr val="tx1">
                    <a:alpha val="60000"/>
                  </a:schemeClr>
                </a:solidFill>
              </a:rPr>
              <a:t>Linde (2015)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59 Studies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9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1FAEA-258C-BCB7-3616-097CDC55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54260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Step1. Data Input </a:t>
            </a:r>
            <a:r>
              <a:rPr lang="en-US" sz="3200" dirty="0">
                <a:solidFill>
                  <a:schemeClr val="tx1"/>
                </a:solidFill>
              </a:rPr>
              <a:t>(long format or wide format)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418295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1115-441C-0FE9-219A-9F9733A2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27" y="3561218"/>
            <a:ext cx="5115418" cy="29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29FF3-2616-0E82-699A-E9527D0F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1463978"/>
            <a:ext cx="5020019" cy="15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073EB-2167-3B6C-E8EE-692367A496E1}"/>
              </a:ext>
            </a:extLst>
          </p:cNvPr>
          <p:cNvSpPr txBox="1"/>
          <p:nvPr/>
        </p:nvSpPr>
        <p:spPr>
          <a:xfrm>
            <a:off x="6152489" y="317539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format (CSV file)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D503A-D69F-41DF-DFBD-2DE14F31E855}"/>
              </a:ext>
            </a:extLst>
          </p:cNvPr>
          <p:cNvSpPr txBox="1"/>
          <p:nvPr/>
        </p:nvSpPr>
        <p:spPr>
          <a:xfrm>
            <a:off x="6096000" y="107399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of the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FC4C3-D006-5A95-D788-4544346A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" y="1499590"/>
            <a:ext cx="5020019" cy="505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5D9E9-ABE3-77B1-C0CF-3D01B820C806}"/>
              </a:ext>
            </a:extLst>
          </p:cNvPr>
          <p:cNvSpPr txBox="1"/>
          <p:nvPr/>
        </p:nvSpPr>
        <p:spPr>
          <a:xfrm>
            <a:off x="227892" y="109274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Data file and Select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{06E21EF3-C4C6-4976-9997-DD186BD82E2D}tf33713516_win32</Template>
  <TotalTime>1447</TotalTime>
  <Words>1033</Words>
  <Application>Microsoft Office PowerPoint</Application>
  <PresentationFormat>Widescreen</PresentationFormat>
  <Paragraphs>180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Source Sans Pro</vt:lpstr>
      <vt:lpstr>Walbaum Display</vt:lpstr>
      <vt:lpstr>Wingdings</vt:lpstr>
      <vt:lpstr>3DFloatVTI</vt:lpstr>
      <vt:lpstr>Network Meta Analysis (NMA)</vt:lpstr>
      <vt:lpstr>Agenda</vt:lpstr>
      <vt:lpstr>Motivating Example</vt:lpstr>
      <vt:lpstr>Solution</vt:lpstr>
      <vt:lpstr>Conceptual Idea of Network Meta-Analysis (NMA)</vt:lpstr>
      <vt:lpstr>Comparison of R tools</vt:lpstr>
      <vt:lpstr>Comparison of NMA tools</vt:lpstr>
      <vt:lpstr>DEMO R Shiny MetaInsight  </vt:lpstr>
      <vt:lpstr>Step1. Data Input (long format or wide format)</vt:lpstr>
      <vt:lpstr>Step2.  Data Summary</vt:lpstr>
      <vt:lpstr>Step3.  Network Plot</vt:lpstr>
      <vt:lpstr>Step4.  Obtain the Result of NMA – Forest Plot</vt:lpstr>
      <vt:lpstr>Step5.  Obtain the Result of NMA – Comparison of All Treatment Pairs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Yen, Pei-Shan</dc:creator>
  <cp:lastModifiedBy>Yen, Pei-Shan</cp:lastModifiedBy>
  <cp:revision>39</cp:revision>
  <dcterms:created xsi:type="dcterms:W3CDTF">2024-02-28T23:34:15Z</dcterms:created>
  <dcterms:modified xsi:type="dcterms:W3CDTF">2024-03-01T00:21:35Z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