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89" r:id="rId6"/>
    <p:sldId id="918" r:id="rId7"/>
    <p:sldId id="384" r:id="rId8"/>
    <p:sldId id="909" r:id="rId9"/>
    <p:sldId id="281" r:id="rId10"/>
    <p:sldId id="922" r:id="rId11"/>
    <p:sldId id="919" r:id="rId12"/>
    <p:sldId id="898" r:id="rId13"/>
    <p:sldId id="912" r:id="rId14"/>
    <p:sldId id="913" r:id="rId15"/>
    <p:sldId id="914" r:id="rId16"/>
    <p:sldId id="915" r:id="rId17"/>
    <p:sldId id="916" r:id="rId18"/>
    <p:sldId id="917" r:id="rId19"/>
    <p:sldId id="3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1172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85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https://training.cochrane.org/handbook/current/chapter-11#:~:text=Network%20meta%2Danalysis%20is%20a,across%20a%20network%20of%20studies.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Plot: It consists of nodes representing the interventions in the network and lines showing the available direct comparisons between pairs of interventions.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https://www.quantics.co.uk/blog/an-introduction-to-network-meta-analysis/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https://www.quantics.co.uk/blog/an-introduction-to-network-meta-analysis/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54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CF378-6042-4FB2-BF19-03E30BCAD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dership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4001"/>
            <a:ext cx="11430000" cy="821764"/>
          </a:xfrm>
        </p:spPr>
        <p:txBody>
          <a:bodyPr anchor="t" anchorCtr="0"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667">
                <a:solidFill>
                  <a:srgbClr val="070605"/>
                </a:solidFill>
              </a:defRPr>
            </a:lvl1pPr>
            <a:lvl2pPr>
              <a:buClr>
                <a:schemeClr val="tx1"/>
              </a:buClr>
              <a:defRPr sz="2333">
                <a:solidFill>
                  <a:srgbClr val="070605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070605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070605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07060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ADD54E5-C48D-EF4B-95A0-6802EB42C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84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2CAEC04-E5F7-6440-87C7-BB36B525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3292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eadershi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880"/>
            <a:ext cx="11430000" cy="822620"/>
          </a:xfrm>
        </p:spPr>
        <p:txBody>
          <a:bodyPr/>
          <a:lstStyle>
            <a:lvl1pPr>
              <a:defRPr>
                <a:solidFill>
                  <a:srgbClr val="0706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E81772C-F80B-9643-A490-DA7DA8D5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88345" y="6425098"/>
            <a:ext cx="4752281" cy="304271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66FF5-3E19-D949-9E1E-CEA06154A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9902" y="6425098"/>
            <a:ext cx="488157" cy="304271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+mn-lt"/>
                <a:cs typeface="Calibri"/>
              </a:defRPr>
            </a:lvl1pPr>
          </a:lstStyle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226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  <p:sldLayoutId id="2147483735" r:id="rId17"/>
    <p:sldLayoutId id="214748373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051551"/>
            <a:ext cx="3878821" cy="2384898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Meta </a:t>
            </a:r>
            <a:r>
              <a:rPr lang="en-US" altLang="zh-TW" dirty="0"/>
              <a:t>Analysis</a:t>
            </a:r>
            <a:br>
              <a:rPr lang="en-US" altLang="zh-TW" dirty="0"/>
            </a:br>
            <a:r>
              <a:rPr lang="en-US" altLang="zh-TW" dirty="0"/>
              <a:t>(NMA)</a:t>
            </a:r>
            <a:endParaRPr lang="en-US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28966" y="3568700"/>
            <a:ext cx="4365810" cy="17319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Pei-Shan Yen, PhD Candidate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Division of Epidemiology and Biostatistics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 01,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2401-4598-0F23-9971-755BF9E7B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00" y="4360250"/>
            <a:ext cx="2188312" cy="2182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9B5B1A-52DB-6183-4888-33ABE0606A12}"/>
              </a:ext>
            </a:extLst>
          </p:cNvPr>
          <p:cNvSpPr txBox="1"/>
          <p:nvPr/>
        </p:nvSpPr>
        <p:spPr>
          <a:xfrm>
            <a:off x="1386487" y="590686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https://github.com/psyen0824/NMA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44B47-1259-3D12-952D-A9B36B370946}"/>
              </a:ext>
            </a:extLst>
          </p:cNvPr>
          <p:cNvSpPr txBox="1"/>
          <p:nvPr/>
        </p:nvSpPr>
        <p:spPr>
          <a:xfrm>
            <a:off x="709193" y="620717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8482-647C-F234-5FA3-243B1ED9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46" y="727167"/>
            <a:ext cx="5014962" cy="199785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 Shiny </a:t>
            </a:r>
            <a:r>
              <a:rPr lang="en-US" sz="4900" b="1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MetaInsight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https://crsu.shinyapps.io/MetaInsight/</a:t>
            </a:r>
            <a:br>
              <a:rPr lang="en-US" sz="36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0A364-27E5-AF12-CBAE-55051677A047}"/>
              </a:ext>
            </a:extLst>
          </p:cNvPr>
          <p:cNvSpPr txBox="1"/>
          <p:nvPr/>
        </p:nvSpPr>
        <p:spPr>
          <a:xfrm>
            <a:off x="550863" y="2678400"/>
            <a:ext cx="4541837" cy="341442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Disease: MDD</a:t>
            </a:r>
            <a:endParaRPr lang="en-US" sz="2800" dirty="0">
              <a:solidFill>
                <a:schemeClr val="tx1">
                  <a:alpha val="60000"/>
                </a:schemeClr>
              </a:solidFill>
              <a:sym typeface="Wingdings" panose="05000000000000000000" pitchFamily="2" charset="2"/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  <a:sym typeface="Wingdings" panose="05000000000000000000" pitchFamily="2" charset="2"/>
              </a:rPr>
              <a:t>Outcome:  Proportion of early responders (Odds Ratio)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Dataset: </a:t>
            </a:r>
            <a:r>
              <a:rPr lang="en-US" altLang="zh-TW" sz="2800" dirty="0">
                <a:solidFill>
                  <a:schemeClr val="tx1">
                    <a:alpha val="60000"/>
                  </a:schemeClr>
                </a:solidFill>
              </a:rPr>
              <a:t>Linde (2015)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59 Studies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9 Interventions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1FAEA-258C-BCB7-3616-097CDC55A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4CFDF-E396-585A-A51B-EEDDCACD2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5447AF-6E8B-1B9E-DC1B-6230DB5E36BD}"/>
              </a:ext>
            </a:extLst>
          </p:cNvPr>
          <p:cNvSpPr txBox="1">
            <a:spLocks/>
          </p:cNvSpPr>
          <p:nvPr/>
        </p:nvSpPr>
        <p:spPr>
          <a:xfrm>
            <a:off x="92512" y="830431"/>
            <a:ext cx="11945608" cy="5161995"/>
          </a:xfrm>
          <a:prstGeom prst="rect">
            <a:avLst/>
          </a:prstGeom>
        </p:spPr>
        <p:txBody>
          <a:bodyPr/>
          <a:lstStyle>
            <a:lvl1pPr marL="326555" indent="-326555" algn="l" rtl="0" fontAlgn="base">
              <a:lnSpc>
                <a:spcPct val="95000"/>
              </a:lnSpc>
              <a:spcBef>
                <a:spcPct val="30000"/>
              </a:spcBef>
              <a:spcAft>
                <a:spcPct val="20000"/>
              </a:spcAft>
              <a:buClr>
                <a:schemeClr val="tx1"/>
              </a:buClr>
              <a:buSzPct val="110000"/>
              <a:buChar char="•"/>
              <a:defRPr sz="2400">
                <a:solidFill>
                  <a:srgbClr val="070605"/>
                </a:solidFill>
                <a:latin typeface="+mn-lt"/>
                <a:ea typeface="+mn-ea"/>
                <a:cs typeface="+mn-cs"/>
              </a:defRPr>
            </a:lvl1pPr>
            <a:lvl2pPr marL="814121" indent="-324288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defRPr sz="2000">
                <a:solidFill>
                  <a:srgbClr val="070605"/>
                </a:solidFill>
                <a:latin typeface="+mn-lt"/>
              </a:defRPr>
            </a:lvl2pPr>
            <a:lvl3pPr marL="1224582" indent="-247185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Char char="•"/>
              <a:defRPr sz="2000">
                <a:solidFill>
                  <a:srgbClr val="070605"/>
                </a:solidFill>
                <a:latin typeface="+mn-lt"/>
              </a:defRPr>
            </a:lvl3pPr>
            <a:lvl4pPr marL="1632776" indent="-244916" algn="l" rtl="0" fontAlgn="base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SzPct val="90000"/>
              <a:buFont typeface="Arial" charset="0"/>
              <a:buChar char="–"/>
              <a:defRPr sz="1800">
                <a:solidFill>
                  <a:srgbClr val="070605"/>
                </a:solidFill>
                <a:latin typeface="+mn-lt"/>
              </a:defRPr>
            </a:lvl4pPr>
            <a:lvl5pPr marL="228361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5pPr>
            <a:lvl6pPr marL="293672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6pPr>
            <a:lvl7pPr marL="358983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7pPr>
            <a:lvl8pPr marL="424294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8pPr>
            <a:lvl9pPr marL="4896059" indent="-324288" algn="l" rtl="0" fontAlgn="base">
              <a:spcBef>
                <a:spcPct val="0"/>
              </a:spcBef>
              <a:spcAft>
                <a:spcPct val="30000"/>
              </a:spcAft>
              <a:buChar char="–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542604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Step1. Data Input </a:t>
            </a:r>
            <a:r>
              <a:rPr lang="en-US" sz="3200" dirty="0">
                <a:solidFill>
                  <a:schemeClr val="tx1"/>
                </a:solidFill>
              </a:rPr>
              <a:t>(long format or wide format)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418295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11115-441C-0FE9-219A-9F9733A2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27" y="3561218"/>
            <a:ext cx="5115418" cy="299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29FF3-2616-0E82-699A-E9527D0F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27" y="1463978"/>
            <a:ext cx="5020019" cy="15667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073EB-2167-3B6C-E8EE-692367A496E1}"/>
              </a:ext>
            </a:extLst>
          </p:cNvPr>
          <p:cNvSpPr txBox="1"/>
          <p:nvPr/>
        </p:nvSpPr>
        <p:spPr>
          <a:xfrm>
            <a:off x="6152489" y="317539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 format (CSV file)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FD503A-D69F-41DF-DFBD-2DE14F31E855}"/>
              </a:ext>
            </a:extLst>
          </p:cNvPr>
          <p:cNvSpPr txBox="1"/>
          <p:nvPr/>
        </p:nvSpPr>
        <p:spPr>
          <a:xfrm>
            <a:off x="6096000" y="107399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Header of the Data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2FC4C3-D006-5A95-D788-4544346A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64" y="1499590"/>
            <a:ext cx="5020019" cy="50571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95D9E9-ABE3-77B1-C0CF-3D01B820C806}"/>
              </a:ext>
            </a:extLst>
          </p:cNvPr>
          <p:cNvSpPr txBox="1"/>
          <p:nvPr/>
        </p:nvSpPr>
        <p:spPr>
          <a:xfrm>
            <a:off x="227892" y="109274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Data file and Select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Reference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255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Step2.  Data 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28294-C84E-E831-819A-B595B2F2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6" y="1678581"/>
            <a:ext cx="4507909" cy="44267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2F754F9-7517-AF59-5B33-85DA5AEDE0A1}"/>
              </a:ext>
            </a:extLst>
          </p:cNvPr>
          <p:cNvGrpSpPr/>
          <p:nvPr/>
        </p:nvGrpSpPr>
        <p:grpSpPr>
          <a:xfrm>
            <a:off x="4864362" y="1678582"/>
            <a:ext cx="7178355" cy="4426758"/>
            <a:chOff x="4885628" y="2082627"/>
            <a:chExt cx="7178355" cy="44267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216691-F5A9-198C-5072-55BCEF2D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983"/>
            <a:stretch/>
          </p:blipFill>
          <p:spPr>
            <a:xfrm>
              <a:off x="4885628" y="3000158"/>
              <a:ext cx="7178355" cy="350922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B6DFA4-7986-2067-0A92-A4C29526A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919"/>
            <a:stretch/>
          </p:blipFill>
          <p:spPr>
            <a:xfrm>
              <a:off x="4885628" y="2082627"/>
              <a:ext cx="7178355" cy="91753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16F926-4949-D8CB-1300-C469B73BAA0E}"/>
              </a:ext>
            </a:extLst>
          </p:cNvPr>
          <p:cNvSpPr txBox="1"/>
          <p:nvPr/>
        </p:nvSpPr>
        <p:spPr>
          <a:xfrm>
            <a:off x="5367439" y="74281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1b. </a:t>
            </a:r>
            <a:r>
              <a:rPr lang="en-US" sz="1800" dirty="0">
                <a:solidFill>
                  <a:schemeClr val="tx1"/>
                </a:solidFill>
              </a:rPr>
              <a:t>Study </a:t>
            </a:r>
            <a:r>
              <a:rPr lang="en-US" altLang="zh-TW" dirty="0"/>
              <a:t>Results</a:t>
            </a:r>
          </a:p>
          <a:p>
            <a:pPr algn="ctr"/>
            <a:r>
              <a:rPr lang="en-US" dirty="0"/>
              <a:t>Direct Estimation of Relative Treatment Effect </a:t>
            </a:r>
          </a:p>
          <a:p>
            <a:pPr algn="ctr"/>
            <a:r>
              <a:rPr lang="en-US" dirty="0"/>
              <a:t>(Obtained by </a:t>
            </a:r>
            <a:r>
              <a:rPr lang="en-US" sz="1800" dirty="0">
                <a:solidFill>
                  <a:schemeClr val="tx1"/>
                </a:solidFill>
              </a:rPr>
              <a:t>Pairwise Meta-Analysis Results)</a:t>
            </a:r>
          </a:p>
          <a:p>
            <a:pPr algn="ctr"/>
            <a:r>
              <a:rPr lang="en-US" dirty="0"/>
              <a:t> 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3AA22-5B9B-CE22-484B-FA80B8F676C5}"/>
              </a:ext>
            </a:extLst>
          </p:cNvPr>
          <p:cNvSpPr txBox="1"/>
          <p:nvPr/>
        </p:nvSpPr>
        <p:spPr>
          <a:xfrm>
            <a:off x="-709064" y="11583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800" dirty="0">
                <a:solidFill>
                  <a:schemeClr val="tx1"/>
                </a:solidFill>
              </a:rPr>
              <a:t>Data Characteristics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60F84B-85BC-F67F-E0EB-B3C44A208BB1}"/>
              </a:ext>
            </a:extLst>
          </p:cNvPr>
          <p:cNvSpPr/>
          <p:nvPr/>
        </p:nvSpPr>
        <p:spPr bwMode="auto">
          <a:xfrm>
            <a:off x="438067" y="3142562"/>
            <a:ext cx="3877937" cy="28643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345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630BF7D3-D675-8896-5092-CDEF1CC0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8" y="1650791"/>
            <a:ext cx="4572638" cy="449034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Step3.  Network </a:t>
            </a:r>
            <a:r>
              <a:rPr lang="en-US" altLang="zh-TW" sz="4400" dirty="0">
                <a:solidFill>
                  <a:schemeClr val="tx1"/>
                </a:solidFill>
              </a:rPr>
              <a:t>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4D0934-7CFD-84CD-7C44-87B112B6E85C}"/>
              </a:ext>
            </a:extLst>
          </p:cNvPr>
          <p:cNvGrpSpPr/>
          <p:nvPr/>
        </p:nvGrpSpPr>
        <p:grpSpPr>
          <a:xfrm>
            <a:off x="164919" y="1707721"/>
            <a:ext cx="11815579" cy="4489442"/>
            <a:chOff x="-6216023" y="960919"/>
            <a:chExt cx="16051139" cy="56636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F54B775-F329-37BC-4586-7F3E43B61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054"/>
            <a:stretch/>
          </p:blipFill>
          <p:spPr>
            <a:xfrm>
              <a:off x="2703817" y="960919"/>
              <a:ext cx="7131299" cy="566361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4E5E81-8E30-0878-21E6-5E3417DC4D1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97842" y="1876998"/>
              <a:ext cx="988757" cy="116700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8EE38A-4DFC-6A9B-411A-5A19D919C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18498" y="1872216"/>
              <a:ext cx="1558399" cy="4166420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5C714-B5AD-C148-B468-CA577883676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1598882"/>
              <a:ext cx="2579055" cy="145590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4F964A-87C1-E5A4-03E4-954B5410D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64234" y="1884497"/>
              <a:ext cx="2846526" cy="54722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4D0694-EB3D-F099-61CE-9F472118A8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842" y="2436503"/>
              <a:ext cx="3912918" cy="613506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292FDF-5C82-8069-351B-AA069E6C60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11771"/>
              <a:ext cx="4604674" cy="8022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EB116B-0878-88E4-7CE8-EA6C903AAB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86433" y="3038046"/>
              <a:ext cx="2590464" cy="301287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D7FEFD-707B-6832-61F0-9E657AA150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8332" y="3106839"/>
              <a:ext cx="1045902" cy="283062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C50A078-03D4-2236-904C-CCF6177EE22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6433" y="3014623"/>
              <a:ext cx="31899" cy="1611091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4CB2B0-AA7F-5843-B77E-3345A1592C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1185" y="1586568"/>
              <a:ext cx="2627611" cy="307672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41B809-831C-724F-DB5C-628C0145A6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9759" y="4613751"/>
              <a:ext cx="1064475" cy="123125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502776-2536-B7BF-B1A0-D21AA671C78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2317" y="1571806"/>
              <a:ext cx="1498375" cy="4275389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637358-D496-4020-6677-F5F4BE2C34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2326836"/>
              <a:ext cx="2841278" cy="3443577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F0CDF6-A760-7486-4F29-2C9F9188F7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951195" y="5849586"/>
              <a:ext cx="1609497" cy="22475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929A64-5F7E-A21C-96CB-E0F7B42AC47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069482" y="5323283"/>
              <a:ext cx="2852687" cy="470553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97098C-4F43-8E78-B2BA-49218E104F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76897" y="1623156"/>
              <a:ext cx="0" cy="445571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E8177E-5ED6-8A88-0655-4D086D7C86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554520" y="2326836"/>
              <a:ext cx="1356240" cy="375203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E6005B7-15FD-A1BE-0440-D67E01C0538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0716" y="1614739"/>
              <a:ext cx="1306249" cy="3708544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3986C6-9FF5-26EE-12E9-A68CC8353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04510" y="1605810"/>
              <a:ext cx="1306250" cy="778645"/>
            </a:xfrm>
            <a:prstGeom prst="line">
              <a:avLst/>
            </a:prstGeom>
            <a:solidFill>
              <a:schemeClr val="tx2"/>
            </a:solidFill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FCDB19-2B63-4CFB-D09D-DBB408097F09}"/>
                </a:ext>
              </a:extLst>
            </p:cNvPr>
            <p:cNvSpPr txBox="1"/>
            <p:nvPr/>
          </p:nvSpPr>
          <p:spPr>
            <a:xfrm>
              <a:off x="-6216023" y="6218534"/>
              <a:ext cx="4854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i="0" dirty="0">
                  <a:solidFill>
                    <a:srgbClr val="00B050"/>
                  </a:solidFill>
                  <a:effectLst/>
                  <a:latin typeface="Source Sans Pro" panose="020B0604020202020204" pitchFamily="34" charset="0"/>
                </a:rPr>
                <a:t>*Number of trials shown on the line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4D9EAC-FD14-4F3A-6EB7-D91D7C00E8F9}"/>
              </a:ext>
            </a:extLst>
          </p:cNvPr>
          <p:cNvSpPr txBox="1"/>
          <p:nvPr/>
        </p:nvSpPr>
        <p:spPr>
          <a:xfrm>
            <a:off x="6512457" y="635128"/>
            <a:ext cx="5715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NMA can estimate the relative effects between any pair of treatments included in the network</a:t>
            </a:r>
          </a:p>
          <a:p>
            <a:r>
              <a:rPr lang="en-US" sz="2000" kern="0" dirty="0">
                <a:solidFill>
                  <a:srgbClr val="FF0000"/>
                </a:solidFill>
              </a:rPr>
              <a:t>    (Indirect Estimation: the red dashed line)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6F8BEDE9-1207-E6E8-7910-D175A1A1E3B5}"/>
              </a:ext>
            </a:extLst>
          </p:cNvPr>
          <p:cNvSpPr/>
          <p:nvPr/>
        </p:nvSpPr>
        <p:spPr>
          <a:xfrm>
            <a:off x="4902582" y="3066634"/>
            <a:ext cx="1697757" cy="1492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NMA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A5D678-9D9B-9D8F-5DBD-C0062A057386}"/>
              </a:ext>
            </a:extLst>
          </p:cNvPr>
          <p:cNvSpPr txBox="1"/>
          <p:nvPr/>
        </p:nvSpPr>
        <p:spPr>
          <a:xfrm>
            <a:off x="110935" y="1156834"/>
            <a:ext cx="5715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/>
              <a:t>Known Relative Effect (Grey Solid Line)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63E4285-6FAB-22D3-EEEB-7AB6A8571714}"/>
              </a:ext>
            </a:extLst>
          </p:cNvPr>
          <p:cNvSpPr/>
          <p:nvPr/>
        </p:nvSpPr>
        <p:spPr>
          <a:xfrm rot="21259373">
            <a:off x="748359" y="1851916"/>
            <a:ext cx="3759845" cy="72301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47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92" y="233470"/>
            <a:ext cx="11430000" cy="821764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Step4.  Obtain the Result of NMA – Forest Plot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813" y="6290704"/>
            <a:ext cx="488157" cy="153888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810C-59C9-E9E1-5743-1ED02DDC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97" y="1180053"/>
            <a:ext cx="9798949" cy="43599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11B745-B789-6E1A-C47C-8EA307CE7F78}"/>
              </a:ext>
            </a:extLst>
          </p:cNvPr>
          <p:cNvSpPr txBox="1"/>
          <p:nvPr/>
        </p:nvSpPr>
        <p:spPr>
          <a:xfrm>
            <a:off x="486878" y="5540033"/>
            <a:ext cx="1117101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latin typeface="+mn-lt"/>
              </a:rPr>
              <a:t>R Shiny </a:t>
            </a:r>
            <a:r>
              <a:rPr lang="en-US" sz="1600" b="1" i="1" dirty="0">
                <a:latin typeface="+mn-lt"/>
              </a:rPr>
              <a:t>MetaInsight</a:t>
            </a:r>
            <a:r>
              <a:rPr lang="en-US" sz="1600" dirty="0">
                <a:latin typeface="+mn-lt"/>
              </a:rPr>
              <a:t> limitation:</a:t>
            </a:r>
            <a:r>
              <a:rPr lang="en-US" sz="1600" dirty="0">
                <a:latin typeface="+mn-lt"/>
                <a:sym typeface="Wingdings" panose="05000000000000000000" pitchFamily="2" charset="2"/>
              </a:rPr>
              <a:t> </a:t>
            </a:r>
          </a:p>
          <a:p>
            <a:pPr algn="l"/>
            <a:r>
              <a:rPr lang="en-US" sz="1600" dirty="0">
                <a:latin typeface="+mn-lt"/>
              </a:rPr>
              <a:t>1. CANNOT </a:t>
            </a:r>
            <a:r>
              <a:rPr lang="en-US" sz="1600" dirty="0"/>
              <a:t>change</a:t>
            </a:r>
            <a:r>
              <a:rPr lang="en-US" sz="1600" dirty="0">
                <a:latin typeface="+mn-lt"/>
              </a:rPr>
              <a:t> the digits for rounding in forest plot  2. CANNOT change prior assumption (default setting: </a:t>
            </a:r>
            <a:r>
              <a:rPr lang="en-US" sz="1600" dirty="0"/>
              <a:t>SD follows </a:t>
            </a:r>
            <a:r>
              <a:rPr lang="en-US" sz="1600" dirty="0">
                <a:latin typeface="+mn-lt"/>
              </a:rPr>
              <a:t>uniform distribution) and MCMC setting, including number of chain (4), number of iteration (25000),  burn-in (5000),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sample size per</a:t>
            </a:r>
            <a:r>
              <a:rPr lang="en-US" sz="1600" dirty="0"/>
              <a:t> </a:t>
            </a:r>
            <a:r>
              <a:rPr lang="en-US" sz="1600" dirty="0">
                <a:latin typeface="+mn-lt"/>
              </a:rPr>
              <a:t>chain (20000), thinning interval (1)</a:t>
            </a:r>
          </a:p>
        </p:txBody>
      </p:sp>
    </p:spTree>
    <p:extLst>
      <p:ext uri="{BB962C8B-B14F-4D97-AF65-F5344CB8AC3E}">
        <p14:creationId xmlns:p14="http://schemas.microsoft.com/office/powerpoint/2010/main" val="17456905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89500-DA69-3909-93B8-23D0CBD5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91" y="246579"/>
            <a:ext cx="4883943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Step5.  Obtain the Result of NMA – Comparison of All Treatment Pairs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93F2225-A437-4D78-A51D-D6083A86B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493B-301F-5C7E-0712-C9AC0F43A827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Given the large sample size (average n = 215 per study), the results of the frequentist and Bayesian approaches in the network meta-analysis are similar.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F32A54-C851-4ADC-B81A-DEE6F5A0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4B86-2EFE-1C82-4DB3-0F19A5FB6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3E2FB7-DF41-76F7-DD13-DF7087FAE17C}"/>
              </a:ext>
            </a:extLst>
          </p:cNvPr>
          <p:cNvCxnSpPr>
            <a:cxnSpLocks/>
          </p:cNvCxnSpPr>
          <p:nvPr/>
        </p:nvCxnSpPr>
        <p:spPr bwMode="auto">
          <a:xfrm>
            <a:off x="8200631" y="10363472"/>
            <a:ext cx="1219600" cy="0"/>
          </a:xfrm>
          <a:prstGeom prst="line">
            <a:avLst/>
          </a:prstGeom>
          <a:solidFill>
            <a:schemeClr val="tx2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A0F02BE-B733-7410-5A92-B1151689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85" y="1870456"/>
            <a:ext cx="8351416" cy="4411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423C5-A8C9-9989-A935-92D84DDA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5" y="2539467"/>
            <a:ext cx="3477796" cy="2951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5A3230-EE76-784D-19B6-A3302550CFE6}"/>
              </a:ext>
            </a:extLst>
          </p:cNvPr>
          <p:cNvSpPr txBox="1"/>
          <p:nvPr/>
        </p:nvSpPr>
        <p:spPr>
          <a:xfrm>
            <a:off x="3235522" y="6321892"/>
            <a:ext cx="898002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dirty="0">
                <a:latin typeface="+mn-lt"/>
              </a:rPr>
              <a:t>*R Shiny </a:t>
            </a:r>
            <a:r>
              <a:rPr lang="en-US" sz="1400" b="1" i="1" dirty="0">
                <a:latin typeface="+mn-lt"/>
              </a:rPr>
              <a:t>MetaInsight</a:t>
            </a:r>
            <a:r>
              <a:rPr lang="en-US" sz="1400" dirty="0">
                <a:latin typeface="+mn-lt"/>
              </a:rPr>
              <a:t> limitation </a:t>
            </a:r>
            <a:r>
              <a:rPr lang="en-US" sz="1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1400" dirty="0">
                <a:latin typeface="+mn-lt"/>
              </a:rPr>
              <a:t>CANNOT assign the sequence of the treatments shown in the pair-comparison matrix </a:t>
            </a:r>
          </a:p>
        </p:txBody>
      </p:sp>
    </p:spTree>
    <p:extLst>
      <p:ext uri="{BB962C8B-B14F-4D97-AF65-F5344CB8AC3E}">
        <p14:creationId xmlns:p14="http://schemas.microsoft.com/office/powerpoint/2010/main" val="36650585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Pei-Shan Yen</a:t>
            </a:r>
          </a:p>
          <a:p>
            <a:r>
              <a:rPr lang="en-US" dirty="0"/>
              <a:t>pyen2@uic.edu</a:t>
            </a:r>
          </a:p>
          <a:p>
            <a:r>
              <a:rPr lang="en-US" dirty="0"/>
              <a:t>https://github.com/psyen0824/NMA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437E9-C81F-4BA1-A2C6-A5B622570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683" y="4010525"/>
            <a:ext cx="2188312" cy="2182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C4941-9EDC-8C6A-C87C-3C12476AC632}"/>
              </a:ext>
            </a:extLst>
          </p:cNvPr>
          <p:cNvSpPr txBox="1"/>
          <p:nvPr/>
        </p:nvSpPr>
        <p:spPr>
          <a:xfrm>
            <a:off x="7420217" y="62917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NMA</a:t>
            </a:r>
            <a:r>
              <a:rPr lang="zh-TW" altLang="en-US" dirty="0"/>
              <a:t> </a:t>
            </a:r>
            <a:r>
              <a:rPr lang="en-US" altLang="zh-TW" dirty="0"/>
              <a:t>Slide and R code (scanned QR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-684101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45710"/>
            <a:ext cx="4818579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Conceptual Idea of Network Meta-Analysis (NMA)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Comparison of 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Demonstration of R Shiny – MetaInsight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Conclusion and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2" r="4741"/>
          <a:stretch/>
        </p:blipFill>
        <p:spPr>
          <a:xfrm>
            <a:off x="-1" y="1"/>
            <a:ext cx="6922273" cy="6858000"/>
          </a:xfrm>
          <a:custGeom>
            <a:avLst/>
            <a:gdLst/>
            <a:ahLst/>
            <a:cxnLst/>
            <a:rect l="l" t="t" r="r" b="b"/>
            <a:pathLst>
              <a:path w="6922273" h="6858000">
                <a:moveTo>
                  <a:pt x="0" y="0"/>
                </a:moveTo>
                <a:lnTo>
                  <a:pt x="6922273" y="0"/>
                </a:lnTo>
                <a:lnTo>
                  <a:pt x="6922273" y="6858000"/>
                </a:lnTo>
                <a:lnTo>
                  <a:pt x="0" y="6858000"/>
                </a:lnTo>
                <a:close/>
              </a:path>
            </a:pathLst>
          </a:custGeom>
          <a:effectLst>
            <a:softEdge rad="0"/>
          </a:effec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Motivating Example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988160" cy="1839543"/>
          </a:xfrm>
          <a:solidFill>
            <a:schemeClr val="accent6">
              <a:lumMod val="5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800" b="1" kern="1200" dirty="0">
                <a:latin typeface="+mn-lt"/>
                <a:ea typeface="+mn-ea"/>
                <a:cs typeface="+mn-cs"/>
              </a:rPr>
              <a:t>Is it possible to estimate the relative treatment effect </a:t>
            </a:r>
            <a:r>
              <a:rPr lang="en-US" sz="2800" b="1" dirty="0"/>
              <a:t>between NaSSAs and Hypericum for </a:t>
            </a:r>
            <a:r>
              <a:rPr lang="en-US" sz="2800" b="1" kern="1200" dirty="0">
                <a:latin typeface="+mn-lt"/>
                <a:ea typeface="+mn-ea"/>
                <a:cs typeface="+mn-cs"/>
              </a:rPr>
              <a:t>the patients suffering from MDD?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B6ECF-20F0-A57E-06E2-C8FE0C6B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385" y="836186"/>
            <a:ext cx="5106113" cy="52871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2D447-BDB4-3B03-23F8-136D3A0F8CF2}"/>
              </a:ext>
            </a:extLst>
          </p:cNvPr>
          <p:cNvCxnSpPr>
            <a:cxnSpLocks/>
          </p:cNvCxnSpPr>
          <p:nvPr/>
        </p:nvCxnSpPr>
        <p:spPr bwMode="auto">
          <a:xfrm>
            <a:off x="8925042" y="1751274"/>
            <a:ext cx="2185981" cy="1289638"/>
          </a:xfrm>
          <a:prstGeom prst="line">
            <a:avLst/>
          </a:prstGeom>
          <a:solidFill>
            <a:schemeClr val="tx2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/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1D3E3-E791-C0E0-2951-EFDB116C7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943" y="1998514"/>
                <a:ext cx="35907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691713-C5A5-86B1-5D51-048534A10111}"/>
              </a:ext>
            </a:extLst>
          </p:cNvPr>
          <p:cNvSpPr txBox="1"/>
          <p:nvPr/>
        </p:nvSpPr>
        <p:spPr>
          <a:xfrm>
            <a:off x="6981385" y="836186"/>
            <a:ext cx="5106113" cy="40011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kern="0" dirty="0"/>
              <a:t>Known Relative Effect (Grey Solid Line)</a:t>
            </a:r>
          </a:p>
        </p:txBody>
      </p:sp>
    </p:spTree>
    <p:extLst>
      <p:ext uri="{BB962C8B-B14F-4D97-AF65-F5344CB8AC3E}">
        <p14:creationId xmlns:p14="http://schemas.microsoft.com/office/powerpoint/2010/main" val="169815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41" y="4436364"/>
            <a:ext cx="2503233" cy="1562959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algn="ctr"/>
            <a:r>
              <a:rPr lang="en-US" dirty="0"/>
              <a:t>Solution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NMA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2192" y="0"/>
            <a:ext cx="3041904" cy="2983230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66288" y="0"/>
            <a:ext cx="3041904" cy="2983230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50096" y="0"/>
            <a:ext cx="3041904" cy="29832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96000" y="0"/>
            <a:ext cx="3041904" cy="298323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08960" y="3429000"/>
            <a:ext cx="8727599" cy="3078212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NMA is an extension to ordinary pairwise meta-analysis.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00">
                  <a:alpha val="60000"/>
                </a:srgb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Network Meta Analysis (NMA) </a:t>
            </a:r>
            <a:r>
              <a:rPr lang="en-US" dirty="0"/>
              <a:t>is a technique for </a:t>
            </a:r>
            <a:r>
              <a:rPr lang="en-US" dirty="0">
                <a:solidFill>
                  <a:srgbClr val="FFFF00">
                    <a:alpha val="60000"/>
                  </a:srgbClr>
                </a:solidFill>
              </a:rPr>
              <a:t>COMPARING MUTIPLE TREATMENTS simultaneously in a SINGLE ANALYSIS </a:t>
            </a:r>
            <a:r>
              <a:rPr lang="en-US" dirty="0"/>
              <a:t>by combining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direct and indirect evidence </a:t>
            </a:r>
            <a:r>
              <a:rPr lang="en-US" dirty="0"/>
              <a:t>within a network of randomized controlled trials. (Rouse et at., 2017) </a:t>
            </a:r>
            <a:r>
              <a:rPr lang="en-US" kern="0" dirty="0">
                <a:sym typeface="Wingdings" panose="05000000000000000000" pitchFamily="2" charset="2"/>
              </a:rPr>
              <a:t></a:t>
            </a:r>
            <a:r>
              <a:rPr lang="en-US" kern="0" dirty="0"/>
              <a:t> aka. </a:t>
            </a:r>
            <a:r>
              <a:rPr lang="en-US" kern="0" dirty="0">
                <a:solidFill>
                  <a:srgbClr val="FFFF00">
                    <a:alpha val="60000"/>
                  </a:srgbClr>
                </a:solidFill>
              </a:rPr>
              <a:t>multiple-treatment meta-analysis</a:t>
            </a:r>
            <a:r>
              <a:rPr lang="en-US" kern="0" dirty="0"/>
              <a:t>, mixed treatment comparison.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kern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NMA can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kern="0" dirty="0"/>
              <a:t> estimate the relative treatment effect between any pair of the treatment in the network, and 2) estimate the ranking of all the treatments.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92095-6CD2-BDED-B654-2A2BB05DA0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9848" y="731675"/>
            <a:ext cx="2980117" cy="23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D4C6E15-BFF7-9921-DD97-DB0957CF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16" y="1897770"/>
            <a:ext cx="4800600" cy="4064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D0EFD2-B602-77B5-3B22-423641D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203"/>
            <a:ext cx="11430000" cy="8217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Conceptual Idea of Network Meta-Analysis (NMA)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5002" y="5840898"/>
            <a:ext cx="488157" cy="304271"/>
          </a:xfrm>
        </p:spPr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C8D71D-B711-9C14-407D-6DA80F4BB79C}"/>
              </a:ext>
            </a:extLst>
          </p:cNvPr>
          <p:cNvSpPr txBox="1"/>
          <p:nvPr/>
        </p:nvSpPr>
        <p:spPr>
          <a:xfrm>
            <a:off x="378644" y="1859379"/>
            <a:ext cx="62459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Example</a:t>
            </a:r>
          </a:p>
          <a:p>
            <a:r>
              <a:rPr lang="en-US" sz="1600" dirty="0"/>
              <a:t>Disease: </a:t>
            </a:r>
            <a:r>
              <a:rPr lang="en-US" altLang="zh-TW" sz="1600" dirty="0"/>
              <a:t>M</a:t>
            </a:r>
            <a:r>
              <a:rPr lang="en-US" sz="1600" dirty="0"/>
              <a:t>ajor </a:t>
            </a:r>
            <a:r>
              <a:rPr lang="en-US" altLang="zh-TW" sz="1600" dirty="0"/>
              <a:t>D</a:t>
            </a:r>
            <a:r>
              <a:rPr lang="en-US" sz="1600" dirty="0"/>
              <a:t>epressive </a:t>
            </a:r>
            <a:r>
              <a:rPr lang="en-US" altLang="zh-TW" sz="1600" dirty="0"/>
              <a:t>D</a:t>
            </a:r>
            <a:r>
              <a:rPr lang="en-US" sz="1600" dirty="0"/>
              <a:t>isorder </a:t>
            </a:r>
            <a:r>
              <a:rPr lang="en-US" altLang="zh-TW" sz="1600" dirty="0"/>
              <a:t>(</a:t>
            </a:r>
            <a:r>
              <a:rPr lang="en-US" sz="1600" kern="0" dirty="0">
                <a:sym typeface="Wingdings" panose="05000000000000000000" pitchFamily="2" charset="2"/>
              </a:rPr>
              <a:t>MDD</a:t>
            </a:r>
            <a:r>
              <a:rPr lang="en-US" altLang="zh-TW" sz="1600" kern="0" dirty="0">
                <a:sym typeface="Wingdings" panose="05000000000000000000" pitchFamily="2" charset="2"/>
              </a:rPr>
              <a:t>)</a:t>
            </a:r>
            <a:r>
              <a:rPr lang="en-US" sz="1600" kern="0" dirty="0">
                <a:sym typeface="Wingdings" panose="05000000000000000000" pitchFamily="2" charset="2"/>
              </a:rPr>
              <a:t>   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Dataset: Linde et al. (2015)</a:t>
            </a:r>
          </a:p>
          <a:p>
            <a:r>
              <a:rPr lang="en-US" sz="1600" kern="0" dirty="0">
                <a:sym typeface="Wingdings" panose="05000000000000000000" pitchFamily="2" charset="2"/>
              </a:rPr>
              <a:t>Outcome: </a:t>
            </a:r>
            <a:r>
              <a:rPr lang="en-US" altLang="zh-TW" sz="1600" kern="0" dirty="0">
                <a:sym typeface="Wingdings" panose="05000000000000000000" pitchFamily="2" charset="2"/>
              </a:rPr>
              <a:t>Proportion of Early Responders</a:t>
            </a:r>
            <a:endParaRPr lang="en-US" sz="1600" dirty="0"/>
          </a:p>
          <a:p>
            <a:r>
              <a:rPr lang="en-US" sz="1600" dirty="0"/>
              <a:t>  - 3 Studies; 3 Interventions:  TCA(T), Hypericum(H), NaSSAs(N)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Goal:  aim to estimate the relative treatment effect between H and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345452-4B88-4612-0648-D35ECF9D5F78}"/>
              </a:ext>
            </a:extLst>
          </p:cNvPr>
          <p:cNvGrpSpPr/>
          <p:nvPr/>
        </p:nvGrpSpPr>
        <p:grpSpPr>
          <a:xfrm>
            <a:off x="837749" y="5324867"/>
            <a:ext cx="6553200" cy="662397"/>
            <a:chOff x="1449118" y="5536693"/>
            <a:chExt cx="6553200" cy="662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/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𝟒𝟏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= 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𝟏𝟓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× 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𝟑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𝟖𝟑</m:t>
                        </m:r>
                      </m:oMath>
                    </m:oMathPara>
                  </a14:m>
                  <a:endParaRPr lang="en-US" b="1" kern="0" dirty="0"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D2559A6-674C-7BD5-DD11-CB809423D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718" y="5829758"/>
                  <a:ext cx="6096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/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𝑯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</m:e>
                        </m:d>
                        <m:r>
                          <a:rPr lang="en-US" b="1" i="1" kern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d>
                          <m:dPr>
                            <m:ctrlPr>
                              <a:rPr lang="en-US" b="1" i="1" ker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𝑻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/</m:t>
                            </m:r>
                            <m:r>
                              <a:rPr lang="en-US" b="1" i="1" kern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𝑵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7F82894-3043-455F-0589-DCDADD220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118" y="5536693"/>
                  <a:ext cx="65532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/>
              <p:nvPr/>
            </p:nvSpPr>
            <p:spPr>
              <a:xfrm>
                <a:off x="381417" y="3353237"/>
                <a:ext cx="70028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kern="0" dirty="0">
                    <a:solidFill>
                      <a:schemeClr val="bg1"/>
                    </a:solidFill>
                    <a:highlight>
                      <a:srgbClr val="FFFF00"/>
                    </a:highlight>
                    <a:sym typeface="Wingdings" panose="05000000000000000000" pitchFamily="2" charset="2"/>
                  </a:rPr>
                  <a:t>Conceptual Idea of NMA </a:t>
                </a:r>
                <a:endParaRPr lang="en-US" sz="1600" b="1" i="1" kern="0" dirty="0">
                  <a:solidFill>
                    <a:schemeClr val="bg1"/>
                  </a:solidFill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1. Conduct systematic review related to the intervention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zh-TW" alt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TW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and N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2. Produce the Network Plot &amp; identify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intermediate comparator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3. Calculate 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directly</a:t>
                </a:r>
                <a:endParaRPr lang="en-US" sz="1600" kern="0" dirty="0"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obtain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direct estimation</a:t>
                </a:r>
                <a:r>
                  <a:rPr lang="en-US" sz="1600" kern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from existing trials</a:t>
                </a:r>
              </a:p>
              <a:p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Step 4. Calculate </a:t>
                </a:r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the relative effects within the network </a:t>
                </a:r>
                <a:r>
                  <a:rPr lang="en-US" sz="1600" u="sng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indirectly</a:t>
                </a:r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1600" kern="0" dirty="0"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 o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btain </a:t>
                </a:r>
                <a:r>
                  <a:rPr lang="en-US" sz="1600" u="sng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indirect estimation</a:t>
                </a:r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600" kern="0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  <a:sym typeface="Wingdings" panose="05000000000000000000" pitchFamily="2" charset="2"/>
                  </a:rPr>
                  <a:t> through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endParaRPr lang="en-US" sz="1600" kern="0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FC839B3-E6E0-FECD-FDC3-138515C5E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7" y="3353237"/>
                <a:ext cx="7002858" cy="1815882"/>
              </a:xfrm>
              <a:prstGeom prst="rect">
                <a:avLst/>
              </a:prstGeom>
              <a:blipFill>
                <a:blip r:embed="rId6"/>
                <a:stretch>
                  <a:fillRect l="-523"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DCC0F1D-00E0-B238-0343-EBF083A2D166}"/>
              </a:ext>
            </a:extLst>
          </p:cNvPr>
          <p:cNvGrpSpPr/>
          <p:nvPr/>
        </p:nvGrpSpPr>
        <p:grpSpPr>
          <a:xfrm>
            <a:off x="4653709" y="2382896"/>
            <a:ext cx="8850397" cy="2864003"/>
            <a:chOff x="3903881" y="3033899"/>
            <a:chExt cx="8850397" cy="286400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57E192B-F23E-8085-BA3A-0AD758747DF8}"/>
                </a:ext>
              </a:extLst>
            </p:cNvPr>
            <p:cNvGrpSpPr/>
            <p:nvPr/>
          </p:nvGrpSpPr>
          <p:grpSpPr>
            <a:xfrm>
              <a:off x="3903881" y="3931421"/>
              <a:ext cx="6097604" cy="781204"/>
              <a:chOff x="1787091" y="3998729"/>
              <a:chExt cx="6097604" cy="7812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Direct</a:t>
                    </a:r>
                    <a:r>
                      <a:rPr lang="zh-TW" alt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zh-TW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a:t>Estimation</a:t>
                    </a:r>
                    <a:endParaRPr lang="en-US" sz="1200" b="1" i="1" kern="0" dirty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sym typeface="Wingdings" panose="05000000000000000000" pitchFamily="2" charset="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𝑶𝑹</m:t>
                          </m:r>
                          <m:r>
                            <a:rPr lang="en-US" altLang="zh-TW" sz="1200" b="1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:</m:t>
                          </m:r>
                          <m:r>
                            <a:rPr lang="zh-TW" altLang="en-US" sz="1200" b="1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200" b="1" i="1" ker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𝑯</m:t>
                              </m:r>
                            </m:num>
                            <m:den>
                              <m:r>
                                <a:rPr lang="en-US" sz="1200" b="1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.</m:t>
                          </m:r>
                          <m:r>
                            <a:rPr lang="en-US" sz="1200" b="1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𝟏𝟓</m:t>
                          </m:r>
                        </m:oMath>
                      </m:oMathPara>
                    </a14:m>
                    <a:endParaRPr lang="en-US" sz="12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7F6EC395-22B3-B253-8554-10F67435F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091" y="4158416"/>
                    <a:ext cx="6097604" cy="6215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45FF614-835E-1FA6-7E45-1E9EAEAC861C}"/>
                  </a:ext>
                </a:extLst>
              </p:cNvPr>
              <p:cNvSpPr txBox="1"/>
              <p:nvPr/>
            </p:nvSpPr>
            <p:spPr>
              <a:xfrm>
                <a:off x="4375196" y="3998729"/>
                <a:ext cx="9746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200" b="1" u="sng" dirty="0">
                    <a:solidFill>
                      <a:schemeClr val="accent1"/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1"/>
                    </a:solidFill>
                    <a:latin typeface="+mn-lt"/>
                  </a:rPr>
                  <a:t>tudy 1 and 2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7C2C04-291C-2267-1B61-24C45F071992}"/>
                </a:ext>
              </a:extLst>
            </p:cNvPr>
            <p:cNvGrpSpPr/>
            <p:nvPr/>
          </p:nvGrpSpPr>
          <p:grpSpPr>
            <a:xfrm>
              <a:off x="6479040" y="3033899"/>
              <a:ext cx="6275238" cy="2864003"/>
              <a:chOff x="6488565" y="3033899"/>
              <a:chExt cx="6275238" cy="286400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3F5352-3ED0-EAF7-073D-F0B6C3E34A4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7814960" y="4623436"/>
                <a:ext cx="2415527" cy="1274466"/>
              </a:xfrm>
              <a:prstGeom prst="line">
                <a:avLst/>
              </a:prstGeom>
              <a:solidFill>
                <a:schemeClr val="tx2"/>
              </a:solidFill>
              <a:ln w="38100" cap="flat" cmpd="sng" algn="ctr">
                <a:solidFill>
                  <a:srgbClr val="00B05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24C9CEB0-D57A-1BC9-1405-82DD170F89DE}"/>
                  </a:ext>
                </a:extLst>
              </p:cNvPr>
              <p:cNvGrpSpPr/>
              <p:nvPr/>
            </p:nvGrpSpPr>
            <p:grpSpPr>
              <a:xfrm>
                <a:off x="6488565" y="3033899"/>
                <a:ext cx="6097604" cy="823302"/>
                <a:chOff x="4507365" y="3186299"/>
                <a:chExt cx="6097604" cy="823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200" b="1" i="1" kern="0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Direct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1" i="1" kern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Estimation</m:t>
                            </m:r>
                          </m:oMath>
                        </m:oMathPara>
                      </a14:m>
                      <a:endParaRPr lang="en-US" sz="1200" b="1" i="1" kern="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𝑶𝑹</m:t>
                            </m:r>
                            <m:r>
                              <a:rPr lang="en-US" altLang="zh-TW" sz="1200" b="1" i="1" kern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: </m:t>
                            </m:r>
                            <m:f>
                              <m:fPr>
                                <m:ctrlPr>
                                  <a:rPr lang="en-US" sz="1200" b="1" i="1" ker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1200" b="1" i="1" kern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12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𝟑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.</m:t>
                            </m:r>
                            <m:r>
                              <a:rPr lang="en-US" sz="1200" b="1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𝟖𝟑</m:t>
                            </m:r>
                          </m:oMath>
                        </m:oMathPara>
                      </a14:m>
                      <a:endParaRPr lang="en-US" sz="1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C67207DF-16CA-3860-796A-F2B95CA9F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7365" y="3186299"/>
                      <a:ext cx="6097604" cy="82330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C9348C-7984-8AE1-6D2F-FDA1DE1E9CAE}"/>
                    </a:ext>
                  </a:extLst>
                </p:cNvPr>
                <p:cNvSpPr txBox="1"/>
                <p:nvPr/>
              </p:nvSpPr>
              <p:spPr>
                <a:xfrm>
                  <a:off x="7285259" y="3221129"/>
                  <a:ext cx="5418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200" b="1" u="sng" dirty="0">
                      <a:solidFill>
                        <a:schemeClr val="accent1"/>
                      </a:solidFill>
                      <a:latin typeface="+mn-lt"/>
                    </a:rPr>
                    <a:t>Study 3</a:t>
                  </a:r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DDE2952-613A-3BCF-4307-A86C27F5626B}"/>
                  </a:ext>
                </a:extLst>
              </p:cNvPr>
              <p:cNvSpPr txBox="1"/>
              <p:nvPr/>
            </p:nvSpPr>
            <p:spPr>
              <a:xfrm>
                <a:off x="10619493" y="4584700"/>
                <a:ext cx="457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endParaRPr lang="en-US" sz="1400" dirty="0">
                  <a:latin typeface="+mn-lt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C17EE9C-EE2C-7A8F-9AE7-157BDE123C77}"/>
                  </a:ext>
                </a:extLst>
              </p:cNvPr>
              <p:cNvSpPr txBox="1"/>
              <p:nvPr/>
            </p:nvSpPr>
            <p:spPr>
              <a:xfrm>
                <a:off x="7539982" y="3037952"/>
                <a:ext cx="63461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T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A8F4382-063C-EA75-8220-8D4E544E24A5}"/>
                  </a:ext>
                </a:extLst>
              </p:cNvPr>
              <p:cNvSpPr txBox="1"/>
              <p:nvPr/>
            </p:nvSpPr>
            <p:spPr>
              <a:xfrm>
                <a:off x="10148181" y="4370261"/>
                <a:ext cx="26156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59BB19B-E82F-3EA1-D408-81ECDDBF6BFB}"/>
                  </a:ext>
                </a:extLst>
              </p:cNvPr>
              <p:cNvSpPr txBox="1"/>
              <p:nvPr/>
            </p:nvSpPr>
            <p:spPr>
              <a:xfrm>
                <a:off x="7927438" y="5232813"/>
                <a:ext cx="454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A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/>
              <p:nvPr/>
            </p:nvSpPr>
            <p:spPr>
              <a:xfrm>
                <a:off x="6727040" y="4982800"/>
                <a:ext cx="6910938" cy="823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endParaRPr lang="en-US" sz="1200" b="1" i="1" kern="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1" i="1" kern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 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𝑶𝑹</m:t>
                      </m:r>
                      <m:r>
                        <a:rPr lang="en-US" altLang="zh-TW" sz="1200" b="1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: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𝑯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den>
                      </m:f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f>
                        <m:fPr>
                          <m:ctrlPr>
                            <a:rPr lang="en-US" sz="1200" b="1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𝑵</m:t>
                          </m:r>
                        </m:den>
                      </m:f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𝟏𝟓</m:t>
                      </m:r>
                      <m:r>
                        <a:rPr lang="en-US" sz="1200" b="1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×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𝟖𝟑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sz="12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𝟒𝟏</m:t>
                      </m:r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b="1" kern="0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173E85-FB81-9F50-E5D5-2BF39D5E0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0" y="4982800"/>
                <a:ext cx="6910938" cy="8233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275AB42-2002-4115-27BB-5ABD541AA0E2}"/>
              </a:ext>
            </a:extLst>
          </p:cNvPr>
          <p:cNvSpPr txBox="1"/>
          <p:nvPr/>
        </p:nvSpPr>
        <p:spPr>
          <a:xfrm>
            <a:off x="9483584" y="4915376"/>
            <a:ext cx="214231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b="1" u="sng" dirty="0">
                <a:solidFill>
                  <a:srgbClr val="00B050"/>
                </a:solidFill>
                <a:latin typeface="+mn-lt"/>
              </a:rPr>
              <a:t>Indirect Estimation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A7269-A97C-5109-8C89-688049A785CA}"/>
              </a:ext>
            </a:extLst>
          </p:cNvPr>
          <p:cNvSpPr txBox="1"/>
          <p:nvPr/>
        </p:nvSpPr>
        <p:spPr>
          <a:xfrm>
            <a:off x="7089416" y="1181039"/>
            <a:ext cx="4800600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Network </a:t>
            </a:r>
            <a:r>
              <a:rPr lang="en-US" sz="1400" dirty="0">
                <a:solidFill>
                  <a:schemeClr val="bg1"/>
                </a:solidFill>
              </a:rPr>
              <a:t>P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lot</a:t>
            </a:r>
          </a:p>
          <a:p>
            <a:pPr algn="ctr"/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graphical depiction of the structure of a network of interventions 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Chaimani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et al 2013).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0D43A-9247-8AD2-86E4-185B156B1F4B}"/>
              </a:ext>
            </a:extLst>
          </p:cNvPr>
          <p:cNvSpPr txBox="1"/>
          <p:nvPr/>
        </p:nvSpPr>
        <p:spPr>
          <a:xfrm>
            <a:off x="297978" y="1837110"/>
            <a:ext cx="663314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BC380-18F7-D579-8F92-927DD77446DA}"/>
              </a:ext>
            </a:extLst>
          </p:cNvPr>
          <p:cNvSpPr txBox="1"/>
          <p:nvPr/>
        </p:nvSpPr>
        <p:spPr>
          <a:xfrm>
            <a:off x="297979" y="1553221"/>
            <a:ext cx="6633139" cy="3169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NMA Procedure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FE3A2-7E2A-A067-667D-9BF2CCEB378D}"/>
              </a:ext>
            </a:extLst>
          </p:cNvPr>
          <p:cNvSpPr txBox="1"/>
          <p:nvPr/>
        </p:nvSpPr>
        <p:spPr>
          <a:xfrm>
            <a:off x="339640" y="5114329"/>
            <a:ext cx="6876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kern="0" dirty="0">
                <a:solidFill>
                  <a:schemeClr val="bg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Indirect Estimation Approach: Indirect Effect   =  Product of Direct Effects</a:t>
            </a:r>
            <a:endParaRPr lang="en-US" sz="14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414EE2-51E6-5249-D29A-9A272CF7A67D}"/>
              </a:ext>
            </a:extLst>
          </p:cNvPr>
          <p:cNvSpPr txBox="1"/>
          <p:nvPr/>
        </p:nvSpPr>
        <p:spPr>
          <a:xfrm>
            <a:off x="8282610" y="5126789"/>
            <a:ext cx="6346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latin typeface="+mn-lt"/>
              </a:rPr>
              <a:t>H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243DE47-2E97-D6F3-0BC5-3AA3CE9798CA}"/>
              </a:ext>
            </a:extLst>
          </p:cNvPr>
          <p:cNvSpPr txBox="1">
            <a:spLocks/>
          </p:cNvSpPr>
          <p:nvPr/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6DD7-BEDC-AC5B-2E57-DCDEB9092F0E}"/>
              </a:ext>
            </a:extLst>
          </p:cNvPr>
          <p:cNvSpPr txBox="1"/>
          <p:nvPr/>
        </p:nvSpPr>
        <p:spPr>
          <a:xfrm>
            <a:off x="11130294" y="3818909"/>
            <a:ext cx="713657" cy="29238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</a:rPr>
              <a:t>NaSSAs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246A5B-067E-790C-29CE-EC0E2C699709}"/>
              </a:ext>
            </a:extLst>
          </p:cNvPr>
          <p:cNvSpPr txBox="1"/>
          <p:nvPr/>
        </p:nvSpPr>
        <p:spPr>
          <a:xfrm>
            <a:off x="3008906" y="604514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outcome is continuous</a:t>
            </a:r>
          </a:p>
          <a:p>
            <a:r>
              <a:rPr lang="en-US" dirty="0"/>
              <a:t>(H – N) = (H – T) + (T – N)</a:t>
            </a:r>
          </a:p>
        </p:txBody>
      </p:sp>
    </p:spTree>
    <p:extLst>
      <p:ext uri="{BB962C8B-B14F-4D97-AF65-F5344CB8AC3E}">
        <p14:creationId xmlns:p14="http://schemas.microsoft.com/office/powerpoint/2010/main" val="31045505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955193"/>
            <a:ext cx="3563936" cy="535354"/>
          </a:xfrm>
        </p:spPr>
        <p:txBody>
          <a:bodyPr/>
          <a:lstStyle/>
          <a:p>
            <a:r>
              <a:rPr lang="en-US" sz="2800" b="1" dirty="0"/>
              <a:t>Homogeneity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598ECEC-4413-4244-8F21-0076EC5118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9475" y="1656122"/>
                <a:ext cx="5536525" cy="4697202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sz="2400" dirty="0"/>
                  <a:t>The equivalence of trials within each pairwise comparison in the network. </a:t>
                </a:r>
              </a:p>
              <a:p>
                <a:r>
                  <a:rPr lang="en-US" sz="2400" dirty="0"/>
                  <a:t>When there is direct evidence, the true treatment effect is the same across all trials that allocate the two treatments </a:t>
                </a:r>
                <a:r>
                  <a:rPr 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sz="2400" dirty="0">
                    <a:solidFill>
                      <a:srgbClr val="FFFF00">
                        <a:alpha val="60000"/>
                      </a:srgbClr>
                    </a:solidFill>
                  </a:rPr>
                  <a:t>the trials should not differ in any characteristics that may impact the treatment effect </a:t>
                </a:r>
                <a:r>
                  <a:rPr lang="en-US" sz="2400" dirty="0">
                    <a:solidFill>
                      <a:schemeClr val="tx1"/>
                    </a:solidFill>
                  </a:rPr>
                  <a:t>(nonexistence of treatment effect modifier) </a:t>
                </a:r>
              </a:p>
              <a:p>
                <a:pPr lvl="0"/>
                <a:r>
                  <a:rPr lang="en-US" sz="2400" dirty="0"/>
                  <a:t> The I-squared statistic is commonly used to quantify the degree of heterogeneity within a pairwise comparison (25%/50%/75%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represents low/medium/high heterogeneity, )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598ECEC-4413-4244-8F21-0076EC511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9475" y="1656122"/>
                <a:ext cx="5536525" cy="4697202"/>
              </a:xfrm>
              <a:blipFill>
                <a:blip r:embed="rId3"/>
                <a:stretch>
                  <a:fillRect l="-2974" t="-1948" r="-4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1795" y="955193"/>
            <a:ext cx="5314756" cy="535354"/>
          </a:xfrm>
        </p:spPr>
        <p:txBody>
          <a:bodyPr/>
          <a:lstStyle/>
          <a:p>
            <a:r>
              <a:rPr lang="en-US" sz="2800" b="1" dirty="0"/>
              <a:t>Consistency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D014E48-5DD9-49CE-AD5B-0FEF69204F6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81796" y="1651188"/>
                <a:ext cx="5229204" cy="351555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400" dirty="0"/>
                  <a:t>Direct estimation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Indirect estimation</a:t>
                </a:r>
              </a:p>
              <a:p>
                <a:pPr lvl="0"/>
                <a:r>
                  <a:rPr lang="en-US" sz="2400" dirty="0"/>
                  <a:t>The estimation of the relative treatment effect from direct evidence should align with the estimation from indirect evidence.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D014E48-5DD9-49CE-AD5B-0FEF69204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81796" y="1651188"/>
                <a:ext cx="5229204" cy="3515555"/>
              </a:xfrm>
              <a:blipFill>
                <a:blip r:embed="rId4"/>
                <a:stretch>
                  <a:fillRect l="-3380" t="-2426" r="-4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68605-B403-9F4A-2FAE-D60E1E40D98F}"/>
              </a:ext>
            </a:extLst>
          </p:cNvPr>
          <p:cNvSpPr txBox="1">
            <a:spLocks/>
          </p:cNvSpPr>
          <p:nvPr/>
        </p:nvSpPr>
        <p:spPr>
          <a:xfrm>
            <a:off x="381000" y="190203"/>
            <a:ext cx="11430000" cy="821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Theoretical Assumption of Network Meta-Analysis (NMA)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47531C-079D-9DD4-5245-56B1D4523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83321" y="4643838"/>
            <a:ext cx="2273504" cy="194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955193"/>
            <a:ext cx="5059342" cy="535354"/>
          </a:xfrm>
        </p:spPr>
        <p:txBody>
          <a:bodyPr/>
          <a:lstStyle/>
          <a:p>
            <a:r>
              <a:rPr lang="en-US" sz="2800" b="1" dirty="0"/>
              <a:t>Fixed-effect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5" y="1656122"/>
            <a:ext cx="5536525" cy="4697202"/>
          </a:xfrm>
        </p:spPr>
        <p:txBody>
          <a:bodyPr>
            <a:normAutofit/>
          </a:bodyPr>
          <a:lstStyle/>
          <a:p>
            <a:r>
              <a:rPr lang="en-US" sz="2200" dirty="0"/>
              <a:t>Assumes that </a:t>
            </a:r>
            <a:r>
              <a:rPr lang="en-US" sz="2200" dirty="0">
                <a:solidFill>
                  <a:srgbClr val="FFFF00">
                    <a:alpha val="60000"/>
                  </a:srgbClr>
                </a:solidFill>
              </a:rPr>
              <a:t>the true effect size is the same for all studi</a:t>
            </a:r>
            <a:r>
              <a:rPr lang="en-US" sz="2200" dirty="0">
                <a:solidFill>
                  <a:srgbClr val="FFFF00"/>
                </a:solidFill>
              </a:rPr>
              <a:t>es</a:t>
            </a:r>
            <a:r>
              <a:rPr lang="en-US" sz="2200" dirty="0"/>
              <a:t> included in the pairwise meta-analysis. </a:t>
            </a:r>
          </a:p>
          <a:p>
            <a:r>
              <a:rPr lang="en-US" sz="2200" dirty="0">
                <a:solidFill>
                  <a:srgbClr val="FFFF00">
                    <a:alpha val="60000"/>
                  </a:srgbClr>
                </a:solidFill>
              </a:rPr>
              <a:t>Any differences in observed effect sizes between studies are due to chance</a:t>
            </a:r>
            <a:r>
              <a:rPr lang="en-US" sz="2200" dirty="0"/>
              <a:t>, measurement error, or sampling variability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1795" y="955193"/>
            <a:ext cx="5314756" cy="535354"/>
          </a:xfrm>
        </p:spPr>
        <p:txBody>
          <a:bodyPr/>
          <a:lstStyle/>
          <a:p>
            <a:r>
              <a:rPr lang="en-US" sz="2800" b="1" dirty="0"/>
              <a:t>Random-effect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475" y="1651188"/>
            <a:ext cx="5622076" cy="469720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Assumes that the true effect size is a distribution, </a:t>
            </a:r>
            <a:r>
              <a:rPr lang="en-US" sz="2400" dirty="0"/>
              <a:t>and it may vary across studies due to differences in study characteristics or populations.</a:t>
            </a:r>
          </a:p>
          <a:p>
            <a:r>
              <a:rPr lang="en-US" sz="2400" dirty="0"/>
              <a:t>  In this model,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each study is assumed to estimate a different true effect size</a:t>
            </a:r>
            <a:r>
              <a:rPr lang="en-US" sz="2400" dirty="0"/>
              <a:t>, and the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observed variation between studies is NOT just due to chance</a:t>
            </a:r>
            <a:r>
              <a:rPr lang="en-US" sz="2400" dirty="0"/>
              <a:t>.</a:t>
            </a:r>
          </a:p>
          <a:p>
            <a:r>
              <a:rPr lang="en-US" sz="2400" dirty="0"/>
              <a:t>   The model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gives more weight to studies with larger sample sizes</a:t>
            </a:r>
            <a:r>
              <a:rPr lang="en-US" sz="2400" dirty="0"/>
              <a:t>, but also allows for the possibility that there is </a:t>
            </a:r>
            <a:r>
              <a:rPr lang="en-US" sz="2400" dirty="0">
                <a:solidFill>
                  <a:srgbClr val="FFFF00">
                    <a:alpha val="60000"/>
                  </a:srgbClr>
                </a:solidFill>
              </a:rPr>
              <a:t>some heterogeneity </a:t>
            </a:r>
            <a:r>
              <a:rPr lang="en-US" sz="2400" dirty="0"/>
              <a:t>in the true effect size across studies.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268605-B403-9F4A-2FAE-D60E1E40D98F}"/>
              </a:ext>
            </a:extLst>
          </p:cNvPr>
          <p:cNvSpPr txBox="1">
            <a:spLocks/>
          </p:cNvSpPr>
          <p:nvPr/>
        </p:nvSpPr>
        <p:spPr>
          <a:xfrm>
            <a:off x="381000" y="190203"/>
            <a:ext cx="11430000" cy="8217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Choice of Model for Network Meta-Analysis (NMA)</a:t>
            </a:r>
          </a:p>
        </p:txBody>
      </p:sp>
    </p:spTree>
    <p:extLst>
      <p:ext uri="{BB962C8B-B14F-4D97-AF65-F5344CB8AC3E}">
        <p14:creationId xmlns:p14="http://schemas.microsoft.com/office/powerpoint/2010/main" val="17421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b="1" dirty="0"/>
              <a:t>Comparison of R tools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65C101-AF9F-4CCA-9C10-6D9A8027C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3850" y="516365"/>
            <a:ext cx="631474" cy="667800"/>
            <a:chOff x="2994153" y="1378666"/>
            <a:chExt cx="631474" cy="6678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4DD7E2C-5AEC-4668-AB6D-DD1BBEF3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B63603-49B8-4F6B-8274-67FD679D3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E47BA4-8BC2-4A92-8628-86525C6E2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6786" y="5488205"/>
            <a:ext cx="990001" cy="677713"/>
            <a:chOff x="5374602" y="1609637"/>
            <a:chExt cx="990001" cy="67771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0FECBE4-76C4-49A9-AE7A-C5403D77C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37618" y="1814525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4C4E1DC-4F9F-41E3-8B0D-312AA33E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415088" y="1760131"/>
              <a:ext cx="926985" cy="52721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20000"/>
              </a:scheme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1351A97-A42C-4825-9061-4F80DF79D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464475" y="201027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296169C-E572-4713-9921-07F8D25C6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954988" y="1519764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D397-33F9-BA93-B11C-572F416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95813C6-9C95-1340-82BD-C1A713B83084}" type="slidenum">
              <a:rPr lang="en-IN" smtClean="0"/>
              <a:pPr>
                <a:defRPr/>
              </a:pPr>
              <a:t>9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EC7E9DB-92B1-04C2-4B8D-8FD2B2B5C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34322"/>
              </p:ext>
            </p:extLst>
          </p:nvPr>
        </p:nvGraphicFramePr>
        <p:xfrm>
          <a:off x="142800" y="1710772"/>
          <a:ext cx="11891401" cy="451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646">
                  <a:extLst>
                    <a:ext uri="{9D8B030D-6E8A-4147-A177-3AD203B41FA5}">
                      <a16:colId xmlns:a16="http://schemas.microsoft.com/office/drawing/2014/main" val="3603325087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34284830"/>
                    </a:ext>
                  </a:extLst>
                </a:gridCol>
                <a:gridCol w="3083794">
                  <a:extLst>
                    <a:ext uri="{9D8B030D-6E8A-4147-A177-3AD203B41FA5}">
                      <a16:colId xmlns:a16="http://schemas.microsoft.com/office/drawing/2014/main" val="585152968"/>
                    </a:ext>
                  </a:extLst>
                </a:gridCol>
                <a:gridCol w="3233001">
                  <a:extLst>
                    <a:ext uri="{9D8B030D-6E8A-4147-A177-3AD203B41FA5}">
                      <a16:colId xmlns:a16="http://schemas.microsoft.com/office/drawing/2014/main" val="3433351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NMA - R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netmeta</a:t>
                      </a:r>
                      <a:r>
                        <a:rPr lang="en-US" sz="1600" b="1" i="1" kern="0" dirty="0"/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 package: </a:t>
                      </a:r>
                      <a:r>
                        <a:rPr lang="en-US" sz="1600" b="1" i="1" kern="0" dirty="0" err="1"/>
                        <a:t>gemtc</a:t>
                      </a:r>
                      <a:r>
                        <a:rPr lang="en-US" sz="1600" b="1" i="1" kern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code</a:t>
                      </a:r>
                      <a:r>
                        <a:rPr lang="en-US" sz="1600" b="1" i="0" u="none" kern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 Shiny: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MetaInsight </a:t>
                      </a:r>
                      <a:r>
                        <a:rPr lang="en-US" sz="1600" b="1" i="1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(website)</a:t>
                      </a:r>
                      <a:endParaRPr lang="en-US" sz="1600" b="1" i="1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222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Estimation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Frequentist  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Bayesian NMA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Frequentist / </a:t>
                      </a:r>
                      <a:r>
                        <a:rPr lang="en-US" sz="1400" b="0" i="0" dirty="0">
                          <a:solidFill>
                            <a:schemeClr val="bg1"/>
                          </a:solidFill>
                        </a:rPr>
                        <a:t>Bayesian</a:t>
                      </a:r>
                      <a:r>
                        <a:rPr lang="en-US" sz="1400" b="0" i="0" kern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NMA</a:t>
                      </a:r>
                      <a:endParaRPr lang="en-US" sz="1400" b="0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96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R Function: </a:t>
                      </a:r>
                    </a:p>
                    <a:p>
                      <a:r>
                        <a:rPr lang="en-US" sz="1400" dirty="0"/>
                        <a:t>    Perform NMA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netmeta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mtc.model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4537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Forest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forest()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732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Network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netgraph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plot() for </a:t>
                      </a:r>
                      <a:r>
                        <a:rPr lang="en-US" sz="1400" dirty="0" err="1"/>
                        <a:t>mtc.network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5720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Inconsistence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mtc.nodesplit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346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Treatment Ranking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netrank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rank.probability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 (Bayesian NMA only)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986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    Pair Comparison of Treatment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netleague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relative.effect.table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customized plot and output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062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 customized plot and output </a:t>
                      </a:r>
                    </a:p>
                    <a:p>
                      <a:pPr algn="ctr"/>
                      <a:r>
                        <a:rPr lang="en-US" sz="1400" dirty="0"/>
                        <a:t>2. with small n, prior can be informative*.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1. easy to use (web-application, no R codes)</a:t>
                      </a:r>
                    </a:p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 can perform subgroup analysis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88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1.pre-processing for contrast-based data 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2.no subgroup analysis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computationally expensive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cannot specify prior and MCMC setting**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57879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623F3EA6-8A57-F7B8-08B5-68D2E83B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8901"/>
            <a:ext cx="11430000" cy="821764"/>
          </a:xfrm>
        </p:spPr>
        <p:txBody>
          <a:bodyPr/>
          <a:lstStyle/>
          <a:p>
            <a:r>
              <a:rPr lang="en-US" kern="0" dirty="0">
                <a:solidFill>
                  <a:schemeClr val="tx1"/>
                </a:solidFill>
              </a:rPr>
              <a:t>Comparison of NMA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F933A-183D-5D8C-3186-617349A039DC}"/>
              </a:ext>
            </a:extLst>
          </p:cNvPr>
          <p:cNvSpPr txBox="1"/>
          <p:nvPr/>
        </p:nvSpPr>
        <p:spPr>
          <a:xfrm>
            <a:off x="133175" y="524001"/>
            <a:ext cx="12115800" cy="115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Network meta-analysis (NMA) can be performed using the following commonly used </a:t>
            </a:r>
            <a:r>
              <a:rPr lang="en-US" sz="1600" b="1" i="1" kern="0" dirty="0"/>
              <a:t>R</a:t>
            </a:r>
            <a:r>
              <a:rPr lang="en-US" sz="1600" kern="0" dirty="0"/>
              <a:t> tools: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1) R package </a:t>
            </a:r>
            <a:r>
              <a:rPr lang="en-US" sz="1600" b="1" i="1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netmeta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kern="0" dirty="0"/>
              <a:t>is designed to perform frequentist NMA, while 2) the package </a:t>
            </a:r>
            <a:r>
              <a:rPr lang="en-US" sz="1600" b="1" i="1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gemtc</a:t>
            </a:r>
            <a:r>
              <a:rPr lang="en-US" sz="1600" kern="0" dirty="0"/>
              <a:t> is designed to perform Bayesian NMA.        </a:t>
            </a:r>
          </a:p>
          <a:p>
            <a:pPr>
              <a:lnSpc>
                <a:spcPct val="150000"/>
              </a:lnSpc>
            </a:pPr>
            <a:r>
              <a:rPr lang="en-US" sz="1600" kern="0" dirty="0"/>
              <a:t>      3) R Shiny </a:t>
            </a:r>
            <a:r>
              <a:rPr lang="en-US" sz="1600" b="1" i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MetaInsight</a:t>
            </a:r>
            <a:r>
              <a:rPr lang="en-US" sz="1600" kern="0" dirty="0"/>
              <a:t> utilizes both Frequentist and Bayesian approaches through R packages </a:t>
            </a:r>
            <a:r>
              <a:rPr lang="en-US" sz="1600" b="1" i="1" kern="0" dirty="0" err="1"/>
              <a:t>netmeta</a:t>
            </a:r>
            <a:r>
              <a:rPr lang="en-US" sz="1600" kern="0" dirty="0"/>
              <a:t> and </a:t>
            </a:r>
            <a:r>
              <a:rPr lang="en-US" sz="1600" b="1" i="1" kern="0" dirty="0" err="1"/>
              <a:t>gemtc</a:t>
            </a:r>
            <a:endParaRPr lang="en-US" sz="1600" b="1" i="1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8DD01-713C-B78C-AAFD-9386FEA942D2}"/>
              </a:ext>
            </a:extLst>
          </p:cNvPr>
          <p:cNvSpPr txBox="1"/>
          <p:nvPr/>
        </p:nvSpPr>
        <p:spPr>
          <a:xfrm>
            <a:off x="24581" y="6211669"/>
            <a:ext cx="121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0" dirty="0"/>
              <a:t>* When the sample size is large, the results of Bayesian approach tend to converge towards the frequentist approach (reason: n ↑ prior influence ↓)</a:t>
            </a:r>
          </a:p>
          <a:p>
            <a:r>
              <a:rPr lang="en-US" sz="1200" kern="0" dirty="0"/>
              <a:t>** Bayesian network meta-analysis with heterogeneity priors accounts for treatment effect variability across studies In </a:t>
            </a:r>
            <a:r>
              <a:rPr lang="en-US" sz="1200" b="1" i="1" kern="0" dirty="0"/>
              <a:t>MetaInsight</a:t>
            </a:r>
            <a:r>
              <a:rPr lang="en-US" sz="1200" kern="0" dirty="0"/>
              <a:t>, the standard deviation of prior follows U(0,X),   </a:t>
            </a:r>
          </a:p>
          <a:p>
            <a:r>
              <a:rPr lang="en-US" sz="1200" kern="0" dirty="0"/>
              <a:t>    where X represents a large difference in the outcome. Thus, the prior setting allows substantial heterogeneity in the treatment effects across studies, producing stable results. 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2DB1464-0B84-2F4A-0190-F8B9B54844B4}"/>
              </a:ext>
            </a:extLst>
          </p:cNvPr>
          <p:cNvSpPr txBox="1">
            <a:spLocks/>
          </p:cNvSpPr>
          <p:nvPr/>
        </p:nvSpPr>
        <p:spPr>
          <a:xfrm>
            <a:off x="10118726" y="6500289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395813C6-9C95-1340-82BD-C1A713B83084}" type="slidenum">
              <a:rPr lang="en-US" smtClean="0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dirty="0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519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{06E21EF3-C4C6-4976-9997-DD186BD82E2D}tf33713516_win32</Template>
  <TotalTime>1548</TotalTime>
  <Words>1456</Words>
  <Application>Microsoft Office PowerPoint</Application>
  <PresentationFormat>Widescreen</PresentationFormat>
  <Paragraphs>207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Source Sans Pro</vt:lpstr>
      <vt:lpstr>Walbaum Display</vt:lpstr>
      <vt:lpstr>Wingdings</vt:lpstr>
      <vt:lpstr>3DFloatVTI</vt:lpstr>
      <vt:lpstr>Network Meta Analysis (NMA)</vt:lpstr>
      <vt:lpstr>Agenda</vt:lpstr>
      <vt:lpstr>Motivating Example</vt:lpstr>
      <vt:lpstr>Solution NMA</vt:lpstr>
      <vt:lpstr>Conceptual Idea of Network Meta-Analysis (NMA)</vt:lpstr>
      <vt:lpstr>PowerPoint Presentation</vt:lpstr>
      <vt:lpstr>PowerPoint Presentation</vt:lpstr>
      <vt:lpstr>Comparison of R tools</vt:lpstr>
      <vt:lpstr>Comparison of NMA tools</vt:lpstr>
      <vt:lpstr>DEMO R Shiny MetaInsight https://crsu.shinyapps.io/MetaInsight/  </vt:lpstr>
      <vt:lpstr>Step1. Data Input (long format or wide format)</vt:lpstr>
      <vt:lpstr>Step2.  Data Summary</vt:lpstr>
      <vt:lpstr>Step3.  Network Plot</vt:lpstr>
      <vt:lpstr>Step4.  Obtain the Result of NMA – Forest Plot</vt:lpstr>
      <vt:lpstr>Step5.  Obtain the Result of NMA – Comparison of All Treatment Pairs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Yen, Pei-Shan</dc:creator>
  <cp:lastModifiedBy>Yen, Pei-Shan</cp:lastModifiedBy>
  <cp:revision>72</cp:revision>
  <dcterms:created xsi:type="dcterms:W3CDTF">2024-02-28T23:34:15Z</dcterms:created>
  <dcterms:modified xsi:type="dcterms:W3CDTF">2024-03-01T17:25:32Z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