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7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84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9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4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01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0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0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1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4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7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7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yfb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08EC5-D94E-4B84-8228-49758E9C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299" b="7811"/>
          <a:stretch/>
        </p:blipFill>
        <p:spPr>
          <a:xfrm>
            <a:off x="20" y="-17144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9816A0-9F07-4986-B3B9-E4E3A045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n-lt"/>
              </a:rPr>
              <a:t>CNN for Movie Review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329F8-A7D3-48A1-8427-17B583633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2076450"/>
            <a:ext cx="10353762" cy="37147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Main Topics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Why every company needs NLP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Different models for sentiment analysis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What is a Convolutional Neural Network (CNN)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How do CNN’s apply to NLP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Word Embeddings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The Final Model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824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5F3-8D1B-4E7C-8E0F-F8CA3985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The Power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EE90-2B43-4E9F-ABB7-34F4C9F0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45781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NLP is a large field including Machine Translation, Q&amp;A, Sentiment Analysis, Speech Recognition and much more</a:t>
            </a:r>
          </a:p>
          <a:p>
            <a:r>
              <a:rPr lang="en-GB" sz="2400" dirty="0"/>
              <a:t>Value of NLP data held by companies is £1.3T [IDC 2014]</a:t>
            </a:r>
          </a:p>
          <a:p>
            <a:r>
              <a:rPr lang="en-GB" sz="2400" dirty="0"/>
              <a:t>8.4PB of data produced per second [business2community 2016]</a:t>
            </a:r>
          </a:p>
          <a:p>
            <a:r>
              <a:rPr lang="en-GB" sz="2400" dirty="0"/>
              <a:t>Only 10% of organizations commercialise their data [Gartner 2016]</a:t>
            </a:r>
          </a:p>
          <a:p>
            <a:r>
              <a:rPr lang="en-GB" sz="2400" dirty="0"/>
              <a:t>70% of companies have customer feedback data [business2community 2016]</a:t>
            </a:r>
          </a:p>
          <a:p>
            <a:r>
              <a:rPr lang="en-GB" sz="2400" dirty="0"/>
              <a:t>Q&amp;A bots with customer database integration means no more call centres or waiting for long periods of time for the customer.  Kylie.ai provides Q&amp;A bots to big clients such as Microsoft, Airbnb, LinkedIn, Airlines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3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78F2-44E2-43E4-A387-F7378431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</a:t>
            </a:r>
            <a:r>
              <a:rPr lang="en-GB" sz="4000" dirty="0">
                <a:latin typeface="+mn-lt"/>
              </a:rPr>
              <a:t>Models</a:t>
            </a:r>
            <a:r>
              <a:rPr lang="en-GB" dirty="0"/>
              <a:t>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2C19-4882-410E-8E40-6EB2EF0F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899"/>
            <a:ext cx="10353762" cy="1826420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/>
              <a:t>NLP models are not straightforward since machine learning models need vectors of numbers as input not sentences </a:t>
            </a:r>
          </a:p>
          <a:p>
            <a:r>
              <a:rPr lang="en-GB" sz="2600" dirty="0"/>
              <a:t>The words in a sentence can be viewed as sequence data. Can use a Many-to-One LSTM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Image result for many to one rnn">
            <a:extLst>
              <a:ext uri="{FF2B5EF4-FFF2-40B4-BE49-F238E27FC236}">
                <a16:creationId xmlns:a16="http://schemas.microsoft.com/office/drawing/2014/main" id="{56793151-7433-4EBB-A01C-60ABD4A0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476" y="3638690"/>
            <a:ext cx="4300399" cy="18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A10340-E0B0-4F43-B858-6E5491F80E1E}"/>
              </a:ext>
            </a:extLst>
          </p:cNvPr>
          <p:cNvSpPr txBox="1">
            <a:spLocks/>
          </p:cNvSpPr>
          <p:nvPr/>
        </p:nvSpPr>
        <p:spPr>
          <a:xfrm>
            <a:off x="913795" y="5465109"/>
            <a:ext cx="10353762" cy="1352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BA73D-BE87-4754-9D3C-BE5EBBAA852F}"/>
              </a:ext>
            </a:extLst>
          </p:cNvPr>
          <p:cNvSpPr txBox="1">
            <a:spLocks/>
          </p:cNvSpPr>
          <p:nvPr/>
        </p:nvSpPr>
        <p:spPr>
          <a:xfrm>
            <a:off x="913795" y="5641391"/>
            <a:ext cx="10353762" cy="9999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Certain sequences of words give away whether the review is positive or negative regardless of there position.  CNN is perfect.</a:t>
            </a:r>
          </a:p>
        </p:txBody>
      </p:sp>
    </p:spTree>
    <p:extLst>
      <p:ext uri="{BB962C8B-B14F-4D97-AF65-F5344CB8AC3E}">
        <p14:creationId xmlns:p14="http://schemas.microsoft.com/office/powerpoint/2010/main" val="36073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6D19-FB16-4C5F-B9D7-99948EA4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What is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9A37-8875-4144-BB26-DD7064C8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9251"/>
            <a:ext cx="10353762" cy="1585632"/>
          </a:xfrm>
        </p:spPr>
        <p:txBody>
          <a:bodyPr>
            <a:normAutofit/>
          </a:bodyPr>
          <a:lstStyle/>
          <a:p>
            <a:r>
              <a:rPr lang="en-GB" sz="2400" dirty="0"/>
              <a:t>Takes as input matrices. RGB image means one matrix per channel.</a:t>
            </a:r>
          </a:p>
          <a:p>
            <a:r>
              <a:rPr lang="en-GB" sz="2400" dirty="0"/>
              <a:t>Feature Selector is made up of layers of Convolution followed by Pooling.  Convolution is sliding a kernel/filter over the input to create a response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91389-3919-42AE-8BA7-AB243408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83" y="3300605"/>
            <a:ext cx="4458962" cy="19085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DF720C-F13E-4C46-AAA0-EB1DF0C5CA8D}"/>
              </a:ext>
            </a:extLst>
          </p:cNvPr>
          <p:cNvSpPr txBox="1">
            <a:spLocks/>
          </p:cNvSpPr>
          <p:nvPr/>
        </p:nvSpPr>
        <p:spPr>
          <a:xfrm>
            <a:off x="662783" y="5304866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358ED4-ABAA-4E7A-BB26-E3C2AE4A9313}"/>
              </a:ext>
            </a:extLst>
          </p:cNvPr>
          <p:cNvSpPr txBox="1">
            <a:spLocks/>
          </p:cNvSpPr>
          <p:nvPr/>
        </p:nvSpPr>
        <p:spPr>
          <a:xfrm>
            <a:off x="913795" y="5455584"/>
            <a:ext cx="10353762" cy="14024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Multiple filters produce multiple response maps. For example 64x64x3 RBG image -&gt; 60x60x32 using 32 4x4x3 filters cross-channel sum with no padding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44B1-9B67-44B7-98E7-34329A0B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What is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6B89-CA49-438C-BD20-768590EB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40681"/>
            <a:ext cx="10353762" cy="452438"/>
          </a:xfrm>
        </p:spPr>
        <p:txBody>
          <a:bodyPr>
            <a:noAutofit/>
          </a:bodyPr>
          <a:lstStyle/>
          <a:p>
            <a:r>
              <a:rPr lang="en-GB" sz="2400" dirty="0"/>
              <a:t>Max pooling follows Convolution. Reduce dimensionality of response map</a:t>
            </a:r>
          </a:p>
        </p:txBody>
      </p:sp>
      <p:pic>
        <p:nvPicPr>
          <p:cNvPr id="3074" name="Picture 2" descr="Image result for max pooling">
            <a:extLst>
              <a:ext uri="{FF2B5EF4-FFF2-40B4-BE49-F238E27FC236}">
                <a16:creationId xmlns:a16="http://schemas.microsoft.com/office/drawing/2014/main" id="{DB801CED-BAFB-4E24-ABAE-14CED2C7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27" y="2240233"/>
            <a:ext cx="3152146" cy="131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B437D0-705B-421E-855B-1FFF1102C2A4}"/>
              </a:ext>
            </a:extLst>
          </p:cNvPr>
          <p:cNvSpPr txBox="1">
            <a:spLocks/>
          </p:cNvSpPr>
          <p:nvPr/>
        </p:nvSpPr>
        <p:spPr>
          <a:xfrm>
            <a:off x="913795" y="3679031"/>
            <a:ext cx="10353762" cy="30360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Followed by non-linear activation function, </a:t>
            </a:r>
            <a:r>
              <a:rPr lang="en-GB" sz="2400" dirty="0" err="1"/>
              <a:t>ReLU</a:t>
            </a:r>
            <a:r>
              <a:rPr lang="en-GB" sz="2400" dirty="0"/>
              <a:t> is good</a:t>
            </a:r>
          </a:p>
          <a:p>
            <a:r>
              <a:rPr lang="en-GB" sz="2400" dirty="0"/>
              <a:t>Repeat multiple times for deep CNN</a:t>
            </a:r>
          </a:p>
          <a:p>
            <a:r>
              <a:rPr lang="en-GB" sz="2400" dirty="0"/>
              <a:t>After Feature Selector comes Decision Net</a:t>
            </a:r>
          </a:p>
          <a:p>
            <a:r>
              <a:rPr lang="en-GB" sz="2400" dirty="0"/>
              <a:t>Multi-layer Perceptron with output having only one node in our case</a:t>
            </a:r>
          </a:p>
          <a:p>
            <a:r>
              <a:rPr lang="en-GB" sz="2400" dirty="0"/>
              <a:t>Use SoftMax for multiple output nodes or sigmoid if only one output node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5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5011-AC90-49EE-90CD-907AE895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CNN for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44CD-7722-4749-BF1C-2005D4D4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697832"/>
            <a:ext cx="10353762" cy="3462336"/>
          </a:xfrm>
        </p:spPr>
        <p:txBody>
          <a:bodyPr>
            <a:normAutofit/>
          </a:bodyPr>
          <a:lstStyle/>
          <a:p>
            <a:r>
              <a:rPr lang="en-GB" sz="2400" dirty="0"/>
              <a:t>Need to convert each movie review to a matrix for our model</a:t>
            </a:r>
          </a:p>
          <a:p>
            <a:r>
              <a:rPr lang="en-GB" sz="2400" dirty="0"/>
              <a:t>Done by word embedding (</a:t>
            </a:r>
            <a:r>
              <a:rPr lang="en-GB" sz="2400" dirty="0" err="1"/>
              <a:t>GloVe</a:t>
            </a:r>
            <a:r>
              <a:rPr lang="en-GB" sz="2400" dirty="0"/>
              <a:t> or Word2Vec) </a:t>
            </a:r>
          </a:p>
          <a:p>
            <a:r>
              <a:rPr lang="en-GB" sz="2400" dirty="0"/>
              <a:t>Puts each word in a vocabulary into a fixed vector space (e.g. 300D)</a:t>
            </a:r>
          </a:p>
          <a:p>
            <a:r>
              <a:rPr lang="en-GB" sz="2400" dirty="0"/>
              <a:t>Similar words are placed close to each other in the vector space therefore capturing meaning of words</a:t>
            </a:r>
          </a:p>
          <a:p>
            <a:r>
              <a:rPr lang="en-GB" sz="2400" dirty="0"/>
              <a:t>Almost the same except perform 1D Convolution and </a:t>
            </a:r>
            <a:r>
              <a:rPr lang="en-GB" sz="2400" dirty="0" err="1"/>
              <a:t>MaxPooling</a:t>
            </a:r>
            <a:r>
              <a:rPr lang="en-GB" sz="2400" dirty="0"/>
              <a:t> instead of 2D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 descr="Image result for word embedding convolutional">
            <a:extLst>
              <a:ext uri="{FF2B5EF4-FFF2-40B4-BE49-F238E27FC236}">
                <a16:creationId xmlns:a16="http://schemas.microsoft.com/office/drawing/2014/main" id="{AB8B48A0-1743-4BE8-8635-F165587A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51" y="4884147"/>
            <a:ext cx="4280297" cy="17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8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60C7-1F48-4612-AAD5-E5C9B095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025"/>
            <a:ext cx="10353762" cy="12573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The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CD17-DBCF-4793-91BC-2065579C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88355"/>
            <a:ext cx="10353762" cy="4274345"/>
          </a:xfrm>
        </p:spPr>
        <p:txBody>
          <a:bodyPr>
            <a:normAutofit/>
          </a:bodyPr>
          <a:lstStyle/>
          <a:p>
            <a:r>
              <a:rPr lang="en-GB" sz="2400" dirty="0"/>
              <a:t>Movie Review Polarity Dataset. 1000 positive reviews, 1000 negative reviews</a:t>
            </a:r>
          </a:p>
          <a:p>
            <a:r>
              <a:rPr lang="en-GB" sz="2400" dirty="0"/>
              <a:t>300D </a:t>
            </a:r>
            <a:r>
              <a:rPr lang="en-GB" sz="2400" dirty="0" err="1"/>
              <a:t>GloVe</a:t>
            </a:r>
            <a:r>
              <a:rPr lang="en-GB" sz="2400" dirty="0"/>
              <a:t> Word Embedding trained on 6B words</a:t>
            </a:r>
          </a:p>
          <a:p>
            <a:r>
              <a:rPr lang="en-GB" sz="2400" dirty="0"/>
              <a:t>3 Channels each with their own trainable word embedding seeded with </a:t>
            </a:r>
            <a:r>
              <a:rPr lang="en-GB" sz="2400" dirty="0" err="1"/>
              <a:t>GloVe</a:t>
            </a:r>
            <a:endParaRPr lang="en-GB" sz="2400" dirty="0"/>
          </a:p>
          <a:p>
            <a:r>
              <a:rPr lang="en-GB" sz="2400" dirty="0"/>
              <a:t>Channels each have 32 filters with kernel size 4, 6, 8 respectively</a:t>
            </a:r>
          </a:p>
          <a:p>
            <a:r>
              <a:rPr lang="en-GB" sz="2400" dirty="0"/>
              <a:t>Followed by Dropout, </a:t>
            </a:r>
            <a:r>
              <a:rPr lang="en-GB" sz="2400" dirty="0" err="1"/>
              <a:t>MaxPooling</a:t>
            </a:r>
            <a:r>
              <a:rPr lang="en-GB" sz="2400" dirty="0"/>
              <a:t> and </a:t>
            </a:r>
            <a:r>
              <a:rPr lang="en-GB" sz="2400" dirty="0" err="1"/>
              <a:t>ReLU</a:t>
            </a:r>
            <a:endParaRPr lang="en-GB" sz="2400" dirty="0"/>
          </a:p>
          <a:p>
            <a:r>
              <a:rPr lang="en-GB" sz="2400" dirty="0"/>
              <a:t>96 Response maps flattened and concatenated to form 20096 -&gt; 10 -&gt; 1 MLP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87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61C4-88F3-4687-A8D2-4B1499CF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The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498F-17B0-4A11-83AA-4A6278A4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/>
              <a:t>Binary cross entropy used as cost function and </a:t>
            </a:r>
            <a:r>
              <a:rPr lang="en-GB" sz="2500" dirty="0" err="1"/>
              <a:t>adam</a:t>
            </a:r>
            <a:r>
              <a:rPr lang="en-GB" sz="2500" dirty="0"/>
              <a:t> optimizer</a:t>
            </a:r>
          </a:p>
          <a:p>
            <a:r>
              <a:rPr lang="en-GB" sz="2500" dirty="0"/>
              <a:t>24,799,577 trainable parameters</a:t>
            </a:r>
          </a:p>
          <a:p>
            <a:r>
              <a:rPr lang="en-GB" sz="2500" dirty="0"/>
              <a:t>Training Accuracy: 100%</a:t>
            </a:r>
          </a:p>
          <a:p>
            <a:r>
              <a:rPr lang="en-GB" sz="2500" dirty="0"/>
              <a:t>Test Set Accuracy: 85%</a:t>
            </a:r>
          </a:p>
          <a:p>
            <a:r>
              <a:rPr lang="en-GB" sz="2500" dirty="0"/>
              <a:t>Trained using </a:t>
            </a:r>
            <a:r>
              <a:rPr lang="en-GB" sz="2500" dirty="0" err="1"/>
              <a:t>Keras</a:t>
            </a:r>
            <a:r>
              <a:rPr lang="en-GB" sz="2500" dirty="0"/>
              <a:t>, TensorFlow backend</a:t>
            </a:r>
          </a:p>
          <a:p>
            <a:r>
              <a:rPr lang="en-GB" sz="2500" dirty="0"/>
              <a:t>Code available on my </a:t>
            </a:r>
            <a:r>
              <a:rPr lang="en-GB" sz="2500" dirty="0" err="1"/>
              <a:t>github</a:t>
            </a:r>
            <a:r>
              <a:rPr lang="en-GB" sz="2500" dirty="0"/>
              <a:t>:  </a:t>
            </a:r>
            <a:r>
              <a:rPr lang="en-GB" sz="2500" dirty="0">
                <a:hlinkClick r:id="rId2"/>
              </a:rPr>
              <a:t>https://github.com/psyfb2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927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2E7A-0C21-4577-8EDF-1740A70B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F178-F235-4283-8887-794D7BB2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4481512"/>
          </a:xfrm>
        </p:spPr>
        <p:txBody>
          <a:bodyPr>
            <a:normAutofit/>
          </a:bodyPr>
          <a:lstStyle/>
          <a:p>
            <a:r>
              <a:rPr lang="en-GB" sz="2400" dirty="0"/>
              <a:t>Instead of </a:t>
            </a:r>
            <a:r>
              <a:rPr lang="en-GB" sz="2400" dirty="0" err="1"/>
              <a:t>GloVe</a:t>
            </a:r>
            <a:r>
              <a:rPr lang="en-GB" sz="2400" dirty="0"/>
              <a:t> or Word2Vec use BERT</a:t>
            </a:r>
          </a:p>
          <a:p>
            <a:r>
              <a:rPr lang="en-GB" sz="2400" dirty="0"/>
              <a:t>Tune hyper-parameters using grid search</a:t>
            </a:r>
          </a:p>
          <a:p>
            <a:r>
              <a:rPr lang="en-GB" sz="2400" dirty="0"/>
              <a:t>K-Fold Cross Validation for more reliable accuracy measurement</a:t>
            </a:r>
          </a:p>
          <a:p>
            <a:r>
              <a:rPr lang="en-GB" sz="2400" dirty="0"/>
              <a:t>Character level Deep CNN has been shown to outperform word level CNN</a:t>
            </a:r>
          </a:p>
          <a:p>
            <a:endParaRPr lang="en-GB" sz="2400" dirty="0"/>
          </a:p>
          <a:p>
            <a:pPr marL="36900" indent="0">
              <a:buNone/>
            </a:pPr>
            <a:endParaRPr lang="en-GB" sz="2400" dirty="0"/>
          </a:p>
          <a:p>
            <a:r>
              <a:rPr lang="en-GB" sz="2400" dirty="0"/>
              <a:t>Next project is a Q&amp;A chatbot using deep Sequence to Sequence LSTM</a:t>
            </a:r>
          </a:p>
          <a:p>
            <a:r>
              <a:rPr lang="en-GB" sz="2400" dirty="0"/>
              <a:t>Thanks for Listening!</a:t>
            </a:r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413424"/>
      </a:dk2>
      <a:lt2>
        <a:srgbClr val="E8E2E2"/>
      </a:lt2>
      <a:accent1>
        <a:srgbClr val="46B28B"/>
      </a:accent1>
      <a:accent2>
        <a:srgbClr val="3BABB1"/>
      </a:accent2>
      <a:accent3>
        <a:srgbClr val="4D8CC3"/>
      </a:accent3>
      <a:accent4>
        <a:srgbClr val="B13B48"/>
      </a:accent4>
      <a:accent5>
        <a:srgbClr val="C3714D"/>
      </a:accent5>
      <a:accent6>
        <a:srgbClr val="B1903B"/>
      </a:accent6>
      <a:hlink>
        <a:srgbClr val="C75F59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582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Dubai</vt:lpstr>
      <vt:lpstr>Georgia Pro</vt:lpstr>
      <vt:lpstr>Wingdings 2</vt:lpstr>
      <vt:lpstr>SlateVTI</vt:lpstr>
      <vt:lpstr>CNN for Movie Review Sentiment Analysis</vt:lpstr>
      <vt:lpstr>The Power of NLP</vt:lpstr>
      <vt:lpstr>Different Models for Sentiment Analysis</vt:lpstr>
      <vt:lpstr>What is a CNN</vt:lpstr>
      <vt:lpstr>What is a CNN</vt:lpstr>
      <vt:lpstr>CNN for NLP</vt:lpstr>
      <vt:lpstr>The Final Model</vt:lpstr>
      <vt:lpstr>The Final Model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for Movie Review Sentiment Analysis</dc:title>
  <dc:creator>Fady Benattayallah</dc:creator>
  <cp:lastModifiedBy>Fady Benattayallah</cp:lastModifiedBy>
  <cp:revision>54</cp:revision>
  <dcterms:created xsi:type="dcterms:W3CDTF">2020-02-10T16:35:16Z</dcterms:created>
  <dcterms:modified xsi:type="dcterms:W3CDTF">2020-02-11T14:49:10Z</dcterms:modified>
</cp:coreProperties>
</file>