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 b="def" i="def"/>
      <a:tcStyle>
        <a:tcBdr/>
        <a:fill>
          <a:solidFill>
            <a:srgbClr val="EF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 b="def" i="def"/>
      <a:tcStyle>
        <a:tcBdr/>
        <a:fill>
          <a:solidFill>
            <a:srgbClr val="EBEE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 b="def" i="def"/>
      <a:tcStyle>
        <a:tcBdr/>
        <a:fill>
          <a:solidFill>
            <a:srgbClr val="E7E7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2"/>
          <p:cNvGrpSpPr/>
          <p:nvPr/>
        </p:nvGrpSpPr>
        <p:grpSpPr>
          <a:xfrm>
            <a:off x="6098378" y="3"/>
            <a:ext cx="3045626" cy="2030573"/>
            <a:chOff x="0" y="0"/>
            <a:chExt cx="3045625" cy="2030571"/>
          </a:xfrm>
        </p:grpSpPr>
        <p:sp>
          <p:nvSpPr>
            <p:cNvPr id="17" name="Shape 17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015084" y="-1"/>
              <a:ext cx="1015202" cy="101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1" y="92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Shape 21"/>
            <p:cNvSpPr/>
            <p:nvPr/>
          </p:nvSpPr>
          <p:spPr>
            <a:xfrm rot="10800000">
              <a:off x="2030410" y="1015371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" name="Shape 23"/>
          <p:cNvSpPr/>
          <p:nvPr>
            <p:ph type="title"/>
          </p:nvPr>
        </p:nvSpPr>
        <p:spPr>
          <a:xfrm>
            <a:off x="598100" y="1775222"/>
            <a:ext cx="8222100" cy="8388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598088" y="2715911"/>
            <a:ext cx="8222100" cy="4329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numb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1"/>
          <p:cNvGrpSpPr/>
          <p:nvPr/>
        </p:nvGrpSpPr>
        <p:grpSpPr>
          <a:xfrm>
            <a:off x="6098378" y="3"/>
            <a:ext cx="3045626" cy="2030573"/>
            <a:chOff x="0" y="0"/>
            <a:chExt cx="3045625" cy="2030571"/>
          </a:xfrm>
        </p:grpSpPr>
        <p:sp>
          <p:nvSpPr>
            <p:cNvPr id="116" name="Shape 116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1015084" y="-1"/>
              <a:ext cx="1015202" cy="101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1" y="92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2030410" y="1015371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2" name="Shape 122"/>
          <p:cNvSpPr/>
          <p:nvPr>
            <p:ph type="title"/>
          </p:nvPr>
        </p:nvSpPr>
        <p:spPr>
          <a:xfrm>
            <a:off x="311699" y="1256049"/>
            <a:ext cx="8520602" cy="2030702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311699" y="3369224"/>
            <a:ext cx="8520602" cy="12819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7"/>
          <p:cNvGrpSpPr/>
          <p:nvPr/>
        </p:nvGrpSpPr>
        <p:grpSpPr>
          <a:xfrm>
            <a:off x="6098378" y="3"/>
            <a:ext cx="3045626" cy="2030573"/>
            <a:chOff x="0" y="0"/>
            <a:chExt cx="3045625" cy="2030571"/>
          </a:xfrm>
        </p:grpSpPr>
        <p:sp>
          <p:nvSpPr>
            <p:cNvPr id="32" name="Shape 32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1015084" y="-1"/>
              <a:ext cx="1015202" cy="101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34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-1" y="92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2030410" y="1015371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8" name="Shape 38"/>
          <p:cNvSpPr/>
          <p:nvPr>
            <p:ph type="title"/>
          </p:nvPr>
        </p:nvSpPr>
        <p:spPr>
          <a:xfrm>
            <a:off x="598100" y="2152346"/>
            <a:ext cx="8222100" cy="838801"/>
          </a:xfrm>
          <a:prstGeom prst="rect">
            <a:avLst/>
          </a:prstGeom>
        </p:spPr>
        <p:txBody>
          <a:bodyPr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6" name="Shape 56"/>
          <p:cNvSpPr/>
          <p:nvPr>
            <p:ph type="body" sz="half" idx="1"/>
          </p:nvPr>
        </p:nvSpPr>
        <p:spPr>
          <a:xfrm>
            <a:off x="311699" y="1229975"/>
            <a:ext cx="3999902" cy="333900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Shape 57"/>
          <p:cNvSpPr/>
          <p:nvPr>
            <p:ph type="body" sz="half" idx="13"/>
          </p:nvPr>
        </p:nvSpPr>
        <p:spPr>
          <a:xfrm>
            <a:off x="4832399" y="1229974"/>
            <a:ext cx="3999902" cy="3339002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제목 텍스트</a:t>
            </a:r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311699" y="1465804"/>
            <a:ext cx="2808001" cy="3103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7"/>
          <p:cNvGrpSpPr/>
          <p:nvPr/>
        </p:nvGrpSpPr>
        <p:grpSpPr>
          <a:xfrm>
            <a:off x="6098378" y="3"/>
            <a:ext cx="3045626" cy="2030573"/>
            <a:chOff x="0" y="0"/>
            <a:chExt cx="3045625" cy="2030571"/>
          </a:xfrm>
        </p:grpSpPr>
        <p:sp>
          <p:nvSpPr>
            <p:cNvPr id="82" name="Shape 82"/>
            <p:cNvSpPr/>
            <p:nvPr/>
          </p:nvSpPr>
          <p:spPr>
            <a:xfrm>
              <a:off x="2030424" y="10"/>
              <a:ext cx="1015201" cy="101520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1015084" y="-1"/>
              <a:ext cx="1015202" cy="1015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 flipH="1" rot="10800000">
              <a:off x="1015209" y="102"/>
              <a:ext cx="1015201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 rot="10800000">
              <a:off x="-1" y="92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 rot="10800000">
              <a:off x="2030410" y="1015371"/>
              <a:ext cx="1015202" cy="101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8" name="Shape 88"/>
          <p:cNvSpPr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4572000" y="-175"/>
            <a:ext cx="4572000" cy="5143501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Shape 98"/>
          <p:cNvSpPr/>
          <p:nvPr>
            <p:ph type="title"/>
          </p:nvPr>
        </p:nvSpPr>
        <p:spPr>
          <a:xfrm>
            <a:off x="265500" y="1151099"/>
            <a:ext cx="4045200" cy="15645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제목 텍스트</a:t>
            </a:r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265500" y="2769000"/>
            <a:ext cx="4045200" cy="12693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0" name="Shape 100"/>
          <p:cNvSpPr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body" sz="quarter" idx="1"/>
          </p:nvPr>
        </p:nvSpPr>
        <p:spPr>
          <a:xfrm>
            <a:off x="319499" y="4230575"/>
            <a:ext cx="5998802" cy="5988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</a:lvl1pPr>
            <a:lvl2pPr>
              <a:lnSpc>
                <a:spcPct val="100000"/>
              </a:lnSpc>
              <a:spcBef>
                <a:spcPts val="0"/>
              </a:spcBef>
            </a:lvl2pPr>
            <a:lvl3pPr>
              <a:lnSpc>
                <a:spcPct val="100000"/>
              </a:lnSpc>
              <a:spcBef>
                <a:spcPts val="0"/>
              </a:spcBef>
            </a:lvl3pPr>
            <a:lvl4pPr>
              <a:lnSpc>
                <a:spcPct val="100000"/>
              </a:lnSpc>
              <a:spcBef>
                <a:spcPts val="0"/>
              </a:spcBef>
            </a:lvl4pPr>
            <a:lvl5pPr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3903669"/>
            <a:ext cx="9144000" cy="1239926"/>
            <a:chOff x="0" y="0"/>
            <a:chExt cx="9144000" cy="1239924"/>
          </a:xfrm>
        </p:grpSpPr>
        <p:sp>
          <p:nvSpPr>
            <p:cNvPr id="2" name="Shape 2"/>
            <p:cNvSpPr/>
            <p:nvPr/>
          </p:nvSpPr>
          <p:spPr>
            <a:xfrm>
              <a:off x="8154895" y="0"/>
              <a:ext cx="989101" cy="98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 flipH="1">
              <a:off x="6181162" y="0"/>
              <a:ext cx="989101" cy="98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7170274" y="0"/>
              <a:ext cx="989101" cy="98790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" name="Shape 5"/>
            <p:cNvSpPr/>
            <p:nvPr/>
          </p:nvSpPr>
          <p:spPr>
            <a:xfrm rot="10800000">
              <a:off x="8154757" y="12"/>
              <a:ext cx="989101" cy="98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" name="Shape 6"/>
            <p:cNvSpPr/>
            <p:nvPr/>
          </p:nvSpPr>
          <p:spPr>
            <a:xfrm>
              <a:off x="0" y="987925"/>
              <a:ext cx="9144000" cy="252001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" name="Shape 8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311699" y="1229875"/>
            <a:ext cx="8520602" cy="33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8672318" y="4680365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lideshare.net/KatsukiOhto/unifying-count-based-exploration-and-intrinsic-motivation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0yI2wJ6F8r0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t.slideshare.net/mooopan/a3c-62170605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2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lideshare.net/sotetsukoyamada/kulkarni-et-al-2016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ctrTitle"/>
          </p:nvPr>
        </p:nvSpPr>
        <p:spPr>
          <a:xfrm>
            <a:off x="598100" y="1775222"/>
            <a:ext cx="8222099" cy="838800"/>
          </a:xfrm>
          <a:prstGeom prst="rect">
            <a:avLst/>
          </a:prstGeom>
        </p:spPr>
        <p:txBody>
          <a:bodyPr/>
          <a:lstStyle>
            <a:lvl1pPr defTabSz="548640">
              <a:defRPr sz="2520"/>
            </a:lvl1pPr>
          </a:lstStyle>
          <a:p>
            <a:pPr/>
            <a:r>
              <a:t>Unifying Count-Based Exploration and Intrinsic Motivation</a:t>
            </a:r>
          </a:p>
        </p:txBody>
      </p:sp>
      <p:sp>
        <p:nvSpPr>
          <p:cNvPr id="141" name="Shape 141"/>
          <p:cNvSpPr/>
          <p:nvPr>
            <p:ph type="subTitle" sz="quarter" idx="1"/>
          </p:nvPr>
        </p:nvSpPr>
        <p:spPr>
          <a:xfrm>
            <a:off x="598088" y="2715911"/>
            <a:ext cx="8222099" cy="432900"/>
          </a:xfrm>
          <a:prstGeom prst="rect">
            <a:avLst/>
          </a:prstGeom>
        </p:spPr>
        <p:txBody>
          <a:bodyPr/>
          <a:lstStyle/>
          <a:p>
            <a:pPr defTabSz="365760">
              <a:defRPr sz="840"/>
            </a:pPr>
            <a:r>
              <a:t>The 34th Reinforcement Learning Study Group in RECRUIT</a:t>
            </a:r>
          </a:p>
          <a:p>
            <a:pPr defTabSz="365760">
              <a:defRPr sz="840"/>
            </a:pPr>
          </a:p>
          <a:p>
            <a:pPr defTabSz="365760">
              <a:defRPr sz="840"/>
            </a:pPr>
          </a:p>
          <a:p>
            <a:pPr defTabSz="365760">
              <a:defRPr sz="840"/>
            </a:pPr>
          </a:p>
          <a:p>
            <a:pPr defTabSz="365760">
              <a:defRPr sz="840"/>
            </a:pPr>
          </a:p>
          <a:p>
            <a:pPr defTabSz="365760">
              <a:defRPr sz="840"/>
            </a:pPr>
          </a:p>
          <a:p>
            <a:pPr defTabSz="365760">
              <a:defRPr sz="840"/>
            </a:pPr>
          </a:p>
          <a:p>
            <a:pPr defTabSz="365760">
              <a:defRPr sz="840"/>
            </a:pPr>
          </a:p>
          <a:p>
            <a:pPr defTabSz="365760">
              <a:defRPr sz="840"/>
            </a:pPr>
          </a:p>
          <a:p>
            <a:pPr defTabSz="365760">
              <a:defRPr sz="840"/>
            </a:pPr>
            <a:r>
              <a:t>Katsuki Ohto @ YuriCat (github)</a:t>
            </a:r>
          </a:p>
        </p:txBody>
      </p:sp>
      <p:sp>
        <p:nvSpPr>
          <p:cNvPr id="142" name="Shape 142"/>
          <p:cNvSpPr/>
          <p:nvPr/>
        </p:nvSpPr>
        <p:spPr>
          <a:xfrm>
            <a:off x="388768" y="3354375"/>
            <a:ext cx="8640763" cy="529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원자료 링크 -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http://www.slideshare.net/KatsukiOhto/unifying-count-based-exploration-and-intrinsic-motivation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* 구글 번역기로 원자료의 일본어를 영어로 번역함.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sequential density model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A model of the probability of observing x next when observing a column of length n</a:t>
            </a:r>
          </a:p>
          <a:p>
            <a:pPr/>
          </a:p>
          <a:p>
            <a:pPr/>
            <a:r>
              <a:t>Especially when all the probabilities are positive</a:t>
            </a:r>
          </a:p>
          <a:p>
            <a:pPr/>
          </a:p>
          <a:p>
            <a:pPr/>
          </a:p>
          <a:p>
            <a:pPr/>
            <a:r>
              <a:t>At this time it is called universal model</a:t>
            </a:r>
          </a:p>
        </p:txBody>
      </p:sp>
      <p:pic>
        <p:nvPicPr>
          <p:cNvPr id="185" name="image08.png" descr="law_of_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725" y="1660899"/>
            <a:ext cx="3151750" cy="47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15.png" descr="universality_of_law_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725" y="2783600"/>
            <a:ext cx="6457601" cy="788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empirical estimator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Likewise, the probability of observing x next when observing a column of length n</a:t>
            </a:r>
          </a:p>
          <a:p>
            <a:pPr/>
          </a:p>
          <a:p>
            <a:pPr/>
          </a:p>
          <a:p>
            <a:pPr/>
            <a:r>
              <a:t>Number of times x actually occurred in the column</a:t>
            </a:r>
          </a:p>
          <a:p>
            <a:pPr/>
            <a:r>
              <a:t>The unobserved alphabet is not universal because the probability is 0</a:t>
            </a:r>
          </a:p>
        </p:txBody>
      </p:sp>
      <p:pic>
        <p:nvPicPr>
          <p:cNvPr id="190" name="image07.png" descr="mu_defin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22" y="1777475"/>
            <a:ext cx="5071626" cy="966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Proposal pseudo-count (preparation)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We observe x once and then define the probability of observation as follows</a:t>
            </a:r>
          </a:p>
          <a:p>
            <a:pPr/>
          </a:p>
          <a:p>
            <a:pPr/>
            <a:r>
              <a:t>Especially in case of universal model, it can express with the following conditional probability</a:t>
            </a:r>
          </a:p>
        </p:txBody>
      </p:sp>
      <p:pic>
        <p:nvPicPr>
          <p:cNvPr id="194" name="image05.png" descr="law_prime_defin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050" y="1703247"/>
            <a:ext cx="3101450" cy="544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14.png" descr="law_prime_in_universar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050" y="2715049"/>
            <a:ext cx="8004709" cy="544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Proposal pseudo-count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At this time pseudo-count　　　  I'd like to satisfy the following formula (equation (1) on page 4)</a:t>
            </a:r>
          </a:p>
          <a:p>
            <a:pPr/>
          </a:p>
          <a:p>
            <a:pPr/>
            <a:r>
              <a:t>In other words, when observing 1 time x, the total number of times and the number of times of observing x are each one </a:t>
            </a:r>
          </a:p>
          <a:p>
            <a:pPr/>
            <a:r>
              <a:t>I want you to have the probability that it increased</a:t>
            </a:r>
          </a:p>
          <a:p>
            <a:pPr/>
            <a:r>
              <a:t>Solving the simultaneous equations (equation (2) on page 4)</a:t>
            </a:r>
          </a:p>
        </p:txBody>
      </p:sp>
      <p:pic>
        <p:nvPicPr>
          <p:cNvPr id="199" name="image13.png" descr="formula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125" y="1730360"/>
            <a:ext cx="4213624" cy="698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16.png" descr="formula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7549" y="3141669"/>
            <a:ext cx="3330026" cy="76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12.png" descr="n_hat_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17875" y="1331330"/>
            <a:ext cx="618676" cy="31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information gain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311699" y="1107149"/>
            <a:ext cx="8520602" cy="3339001"/>
          </a:xfrm>
          <a:prstGeom prst="rect">
            <a:avLst/>
          </a:prstGeom>
        </p:spPr>
        <p:txBody>
          <a:bodyPr/>
          <a:lstStyle/>
          <a:p>
            <a:pPr defTabSz="886968">
              <a:spcBef>
                <a:spcPts val="1500"/>
              </a:spcBef>
              <a:defRPr sz="1746"/>
            </a:pPr>
            <a:r>
              <a:t>Class of sequential density model　　　   The mixed model above　</a:t>
            </a:r>
            <a:br/>
            <a:r>
              <a:t>Use the following probability distribution function</a:t>
            </a:r>
          </a:p>
          <a:p>
            <a:pPr defTabSz="886968">
              <a:spcBef>
                <a:spcPts val="1500"/>
              </a:spcBef>
              <a:defRPr sz="1746"/>
            </a:pPr>
          </a:p>
          <a:p>
            <a:pPr defTabSz="886968">
              <a:spcBef>
                <a:spcPts val="1500"/>
              </a:spcBef>
              <a:defRPr sz="1746"/>
            </a:pPr>
            <a:r>
              <a:t>The update formula by observation x of this weight w is</a:t>
            </a:r>
          </a:p>
          <a:p>
            <a:pPr defTabSz="886968">
              <a:spcBef>
                <a:spcPts val="1500"/>
              </a:spcBef>
              <a:defRPr sz="1746"/>
            </a:pPr>
          </a:p>
          <a:p>
            <a:pPr defTabSz="886968">
              <a:spcBef>
                <a:spcPts val="1500"/>
              </a:spcBef>
              <a:defRPr sz="1746"/>
            </a:pPr>
            <a:r>
              <a:t>The Kulback-Leibler divergence between 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the probability distributions of weights is the information gain</a:t>
            </a:r>
          </a:p>
        </p:txBody>
      </p:sp>
      <p:pic>
        <p:nvPicPr>
          <p:cNvPr id="205" name="image10.png" descr="guza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3525" y="1157774"/>
            <a:ext cx="338426" cy="4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1.png" descr="large_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7374" y="1161862"/>
            <a:ext cx="514651" cy="379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19.png" descr="weighted_mixture_mode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3549" y="1875650"/>
            <a:ext cx="4066225" cy="60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22.png" descr="w_posterio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1299" y="2777650"/>
            <a:ext cx="5608551" cy="658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20.png" descr="ig_definiti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1699" y="4279132"/>
            <a:ext cx="6125187" cy="43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prediction gain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Calculation of information gain is difficult or undecidable</a:t>
            </a:r>
          </a:p>
          <a:p>
            <a:pPr/>
            <a:r>
              <a:t>Prediction gain is a good approximation</a:t>
            </a:r>
          </a:p>
          <a:p>
            <a:pPr/>
          </a:p>
          <a:p>
            <a:pPr/>
            <a:r>
              <a:t>Difference in information amount due to one observation of x</a:t>
            </a:r>
          </a:p>
        </p:txBody>
      </p:sp>
      <p:pic>
        <p:nvPicPr>
          <p:cNvPr id="213" name="image17.png" descr="pg_defin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4173" y="2239024"/>
            <a:ext cx="5288249" cy="534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649223">
              <a:defRPr sz="2130"/>
            </a:lvl1pPr>
          </a:lstStyle>
          <a:p>
            <a:pPr/>
            <a:r>
              <a:t>Relationship between pseudo-count and information gain (Theorem 2)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311699" y="1548024"/>
            <a:ext cx="8520602" cy="3065102"/>
          </a:xfrm>
          <a:prstGeom prst="rect">
            <a:avLst/>
          </a:prstGeom>
        </p:spPr>
        <p:txBody>
          <a:bodyPr/>
          <a:lstStyle/>
          <a:p>
            <a:pPr/>
            <a:r>
              <a:t>information gain　　prediction gain　　pseudo-count</a:t>
            </a:r>
            <a:br/>
            <a:r>
              <a:t>Satisfy the following relationship</a:t>
            </a:r>
          </a:p>
          <a:p>
            <a:pPr/>
          </a:p>
          <a:p>
            <a:pPr/>
          </a:p>
          <a:p>
            <a:pPr/>
            <a:r>
              <a:t>Information gain is a value calculated on a mixed model,</a:t>
            </a:r>
            <a:br/>
            <a:r>
              <a:t>Prediction gain and pseudo-count do not need it</a:t>
            </a:r>
          </a:p>
        </p:txBody>
      </p:sp>
      <p:pic>
        <p:nvPicPr>
          <p:cNvPr id="217" name="image18.png" descr="theorem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575" y="2384674"/>
            <a:ext cx="6352850" cy="563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311699" y="2195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Proof of Theorem 2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xfrm>
            <a:off x="311699" y="821249"/>
            <a:ext cx="8520602" cy="3351602"/>
          </a:xfrm>
          <a:prstGeom prst="rect">
            <a:avLst/>
          </a:prstGeom>
        </p:spPr>
        <p:txBody>
          <a:bodyPr/>
          <a:lstStyle/>
          <a:p>
            <a:pPr/>
            <a:r>
              <a:t>Left side: KL information amount nonnegative</a:t>
            </a:r>
          </a:p>
          <a:p>
            <a:pPr/>
          </a:p>
          <a:p>
            <a:pPr/>
            <a:r>
              <a:t>Right side: Expanding the expression of pseudo-count (expression (2) in p.4) and reverse the definition of prediction gain</a:t>
            </a:r>
            <a:br/>
          </a:p>
        </p:txBody>
      </p:sp>
      <p:pic>
        <p:nvPicPr>
          <p:cNvPr id="221" name="image21.png" descr="theorem_2_lef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199" y="1420273"/>
            <a:ext cx="5839301" cy="290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29.png" descr="theorem_2_r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199" y="2612450"/>
            <a:ext cx="3227976" cy="2253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311699" y="156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Performance experiment of pseudo-count (Figure 1)</a:t>
            </a:r>
          </a:p>
        </p:txBody>
      </p:sp>
      <p:sp>
        <p:nvSpPr>
          <p:cNvPr id="225" name="Shape 225"/>
          <p:cNvSpPr/>
          <p:nvPr>
            <p:ph type="body" sz="half" idx="1"/>
          </p:nvPr>
        </p:nvSpPr>
        <p:spPr>
          <a:xfrm>
            <a:off x="4801925" y="901549"/>
            <a:ext cx="4097701" cy="3523202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As a probability distribution model</a:t>
            </a:r>
            <a:br/>
            <a:r>
              <a:t>Using the CTS model (Bellemare et al., 2014)</a:t>
            </a:r>
          </a:p>
          <a:p>
            <a:pPr>
              <a:defRPr sz="1400"/>
            </a:pPr>
            <a:r>
              <a:t>At FREEWAY and PITFALL of Atari 2600</a:t>
            </a:r>
            <a:br/>
            <a:r>
              <a:t>Of baseline event and </a:t>
            </a:r>
            <a:r>
              <a:rPr>
                <a:solidFill>
                  <a:srgbClr val="38761D"/>
                </a:solidFill>
              </a:rPr>
              <a:t>salient event</a:t>
            </a:r>
            <a:br/>
            <a:r>
              <a:t>Calculate pseudo-count</a:t>
            </a:r>
          </a:p>
          <a:p>
            <a:pPr>
              <a:defRPr sz="1400"/>
            </a:pPr>
            <a:r>
              <a:t>・Pseudo-count of baseline event increases linearly with frame number</a:t>
            </a:r>
            <a:br/>
            <a:r>
              <a:t>・The salient event's pseudo-count increases in the section where the salient event can be observed (the background is </a:t>
            </a:r>
            <a:r>
              <a:rPr>
                <a:solidFill>
                  <a:srgbClr val="38761D"/>
                </a:solidFill>
              </a:rPr>
              <a:t>green</a:t>
            </a:r>
            <a:r>
              <a:t>)</a:t>
            </a:r>
          </a:p>
        </p:txBody>
      </p:sp>
      <p:pic>
        <p:nvPicPr>
          <p:cNvPr id="226" name="image42.png" descr="ex_bon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668949"/>
            <a:ext cx="4380900" cy="369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CTS density model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32625" y="1096124"/>
            <a:ext cx="7828799" cy="3358201"/>
          </a:xfrm>
          <a:prstGeom prst="rect">
            <a:avLst/>
          </a:prstGeom>
        </p:spPr>
        <p:txBody>
          <a:bodyPr/>
          <a:lstStyle/>
          <a:p>
            <a:pPr defTabSz="850391">
              <a:spcBef>
                <a:spcPts val="1400"/>
              </a:spcBef>
              <a:defRPr sz="1674"/>
            </a:pPr>
            <a:r>
              <a:t>As a probability distribution model</a:t>
            </a:r>
            <a:br/>
            <a:r>
              <a:t>Using the CTS model (Bellemare et al., 2014)</a:t>
            </a:r>
          </a:p>
          <a:p>
            <a:pPr defTabSz="850391">
              <a:spcBef>
                <a:spcPts val="1400"/>
              </a:spcBef>
              <a:defRPr sz="1674"/>
            </a:pPr>
            <a:r>
              <a:t>The value of each pixel in the state x (the entire screen) is considered as a factor,</a:t>
            </a:r>
          </a:p>
          <a:p>
            <a:pPr defTabSz="850391">
              <a:spcBef>
                <a:spcPts val="1400"/>
              </a:spcBef>
              <a:defRPr sz="1674"/>
            </a:pPr>
            <a:r>
              <a:t>(I, j) pixel is</a:t>
            </a:r>
          </a:p>
          <a:p>
            <a:pPr defTabSz="850391">
              <a:spcBef>
                <a:spcPts val="1400"/>
              </a:spcBef>
              <a:defRPr sz="1674"/>
            </a:pPr>
            <a:r>
              <a:t>(i - 1, j), (i, j - 1), (i - 1, j - 1), (i + 1, j - 1)</a:t>
            </a:r>
          </a:p>
          <a:p>
            <a:pPr defTabSz="850391">
              <a:spcBef>
                <a:spcPts val="1400"/>
              </a:spcBef>
              <a:defRPr sz="1674"/>
            </a:pPr>
            <a:r>
              <a:t>Graphical model with pixel as parent</a:t>
            </a:r>
          </a:p>
          <a:p>
            <a:pPr defTabSz="850391">
              <a:spcBef>
                <a:spcPts val="1400"/>
              </a:spcBef>
              <a:defRPr sz="1674"/>
            </a:pPr>
            <a:r>
              <a:t>Probabilistic model to predict the value of each pixel of a frame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Thesis summary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  <a:r>
              <a:t>Unifying Count-Based Exploration and Intrinsic Motivation (Bellemare et al. 2016)</a:t>
            </a: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  <a:r>
              <a:t>NIPS 2016 selected paper</a:t>
            </a: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  <a:r>
              <a:t>At MONTEZUNA'S REVENGE which was considered to be the most difficult in the game of Atari 2600</a:t>
            </a: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  <a:r>
              <a:t>Dramatic improvement</a:t>
            </a: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  <a:r>
              <a:t>（Play movie of MONTEZUNA'S REVENGE）</a:t>
            </a: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https://www.youtube.com/watch?v=0yI2wJ6F8r0</a:t>
            </a: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  <a:r>
              <a:t>Subsequent ceremonies and figures are cited </a:t>
            </a:r>
          </a:p>
          <a:p>
            <a:pPr defTabSz="822959">
              <a:lnSpc>
                <a:spcPct val="100000"/>
              </a:lnSpc>
              <a:spcBef>
                <a:spcPts val="0"/>
              </a:spcBef>
              <a:defRPr sz="1619"/>
            </a:pPr>
            <a:r>
              <a:t>from this paper unless otherwise noted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Double DQN (van Hasselt et al., 2015)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Prepare two Q functions and update their values ​​using mutual values</a:t>
            </a:r>
            <a:br/>
            <a:r>
              <a:t>Apply Double Q-Learning (van Hasselt, 2010) to DQN</a:t>
            </a:r>
          </a:p>
          <a:p>
            <a:pPr/>
            <a:r>
              <a:t>Prevent overestimation by taking argmax of the current estimated value during Q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Double Q-learning (van Hasselt, 2010)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General Q-learning update formula</a:t>
            </a:r>
          </a:p>
          <a:p>
            <a:pPr/>
          </a:p>
          <a:p>
            <a:pPr/>
            <a:r>
              <a:t>Update formula in Double Q-learning</a:t>
            </a:r>
          </a:p>
          <a:p>
            <a:pPr/>
          </a:p>
          <a:p>
            <a:pPr/>
            <a:r>
              <a:t>　または</a:t>
            </a:r>
          </a:p>
        </p:txBody>
      </p:sp>
      <p:pic>
        <p:nvPicPr>
          <p:cNvPr id="236" name="image24.png" descr="dq_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50" y="2756774"/>
            <a:ext cx="5361124" cy="54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25.png" descr="dq_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950" y="3706174"/>
            <a:ext cx="5361126" cy="508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26.png" descr="ql_upda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950" y="1714346"/>
            <a:ext cx="6880911" cy="450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exploration bonus with pseudo-count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Give an exploration bonus according to the following equation (6)</a:t>
            </a:r>
          </a:p>
          <a:p>
            <a:pPr/>
          </a:p>
          <a:p>
            <a:pPr/>
            <a:r>
              <a:t>Use a factor of 0.05</a:t>
            </a:r>
          </a:p>
          <a:p>
            <a:pPr/>
            <a:r>
              <a:t>+0.01 for stabilization</a:t>
            </a:r>
            <a:br/>
            <a:r>
              <a:t>This value limits the reward to [-1, +1] in this DQN</a:t>
            </a:r>
          </a:p>
          <a:p>
            <a:pPr/>
            <a:r>
              <a:t>No need for normalization</a:t>
            </a:r>
          </a:p>
        </p:txBody>
      </p:sp>
      <p:pic>
        <p:nvPicPr>
          <p:cNvPr id="242" name="image23.png" descr="formula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895" y="1709324"/>
            <a:ext cx="4575226" cy="41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Double DQN with exploration bonus + MC return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822959">
              <a:spcBef>
                <a:spcPts val="1400"/>
              </a:spcBef>
              <a:defRPr sz="1619"/>
            </a:pPr>
            <a:r>
              <a:t>Add "reward" sum by Monte Carlo method to update formula</a:t>
            </a:r>
            <a:br/>
            <a:r>
              <a:t>Add exploration bonus here as well</a:t>
            </a:r>
          </a:p>
          <a:p>
            <a:pPr defTabSz="822959">
              <a:spcBef>
                <a:spcPts val="1400"/>
              </a:spcBef>
              <a:defRPr sz="1619"/>
            </a:pPr>
          </a:p>
          <a:p>
            <a:pPr defTabSz="822959">
              <a:spcBef>
                <a:spcPts val="1400"/>
              </a:spcBef>
              <a:defRPr sz="1619"/>
            </a:pPr>
          </a:p>
          <a:p>
            <a:pPr defTabSz="822959">
              <a:spcBef>
                <a:spcPts val="1400"/>
              </a:spcBef>
              <a:defRPr sz="1619"/>
            </a:pPr>
            <a:r>
              <a:t>The Monte Carlo term is added for shortening the calculation time,</a:t>
            </a:r>
            <a:br/>
            <a:r>
              <a:t>Almost all games contribute to performance improvement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Since it is experience replay, 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the delay of Monte Carlo term calculation is no problem</a:t>
            </a:r>
          </a:p>
        </p:txBody>
      </p:sp>
      <p:pic>
        <p:nvPicPr>
          <p:cNvPr id="246" name="image32.png" descr="dqn_mc_upd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12" y="1988685"/>
            <a:ext cx="8127576" cy="69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Experiment: Comparison of progress of learning in 5 games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886968">
              <a:spcBef>
                <a:spcPts val="1500"/>
              </a:spcBef>
              <a:defRPr sz="1746"/>
            </a:pPr>
            <a:r>
              <a:t>Five games of Atati 2600</a:t>
            </a:r>
            <a:br/>
            <a:r>
              <a:t>(Of the difficult things, CNN's value function and CTS density model can be used)</a:t>
            </a:r>
            <a:br/>
            <a:br/>
            <a:r>
              <a:t>・Exprolation bonus none DQN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・Every frame and get a negative reward at the end of the episode DQN</a:t>
            </a:r>
            <a:br/>
            <a:r>
              <a:t>　 (optimistic initialization) (Machado et al., 2014)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・DQN with exploration bonus added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Compare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Result: Progress of learning in five games (Figure 2)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311699" y="1229875"/>
            <a:ext cx="8520602" cy="3474301"/>
          </a:xfrm>
          <a:prstGeom prst="rect">
            <a:avLst/>
          </a:prstGeom>
        </p:spPr>
        <p:txBody>
          <a:bodyPr/>
          <a:lstStyle/>
          <a:p>
            <a:pPr defTabSz="868680">
              <a:spcBef>
                <a:spcPts val="1500"/>
              </a:spcBef>
              <a:defRPr sz="1710"/>
            </a:pPr>
            <a:r>
              <a:t>Average scoring transition in each game (~ 100 million frames) </a:t>
            </a:r>
            <a:r>
              <a:rPr>
                <a:solidFill>
                  <a:srgbClr val="1C4587"/>
                </a:solidFill>
              </a:rPr>
              <a:t>DQN</a:t>
            </a:r>
            <a:r>
              <a:t> </a:t>
            </a:r>
            <a:r>
              <a:rPr>
                <a:solidFill>
                  <a:srgbClr val="FF0000"/>
                </a:solidFill>
              </a:rPr>
              <a:t>optimistic</a:t>
            </a:r>
            <a:r>
              <a:rPr>
                <a:solidFill>
                  <a:srgbClr val="6AA84F"/>
                </a:solidFill>
              </a:rPr>
              <a:t> </a:t>
            </a:r>
            <a:r>
              <a:rPr>
                <a:solidFill>
                  <a:srgbClr val="38761D"/>
                </a:solidFill>
              </a:rPr>
              <a:t>bonus</a:t>
            </a:r>
            <a:endParaRPr>
              <a:solidFill>
                <a:srgbClr val="38761D"/>
              </a:solidFill>
            </a:endParaRPr>
          </a:p>
          <a:p>
            <a:pPr defTabSz="868680">
              <a:spcBef>
                <a:spcPts val="1500"/>
              </a:spcBef>
              <a:defRPr sz="1710"/>
            </a:pPr>
            <a:endParaRPr>
              <a:solidFill>
                <a:srgbClr val="38761D"/>
              </a:solidFill>
            </a:endParaRPr>
          </a:p>
          <a:p>
            <a:pPr defTabSz="868680">
              <a:spcBef>
                <a:spcPts val="1500"/>
              </a:spcBef>
              <a:defRPr sz="1710"/>
            </a:pPr>
            <a:endParaRPr>
              <a:solidFill>
                <a:srgbClr val="38761D"/>
              </a:solidFill>
            </a:endParaRPr>
          </a:p>
          <a:p>
            <a:pPr defTabSz="868680">
              <a:spcBef>
                <a:spcPts val="1500"/>
              </a:spcBef>
              <a:defRPr sz="1710"/>
            </a:pPr>
            <a:endParaRPr>
              <a:solidFill>
                <a:srgbClr val="38761D"/>
              </a:solidFill>
            </a:endParaRPr>
          </a:p>
          <a:p>
            <a:pPr defTabSz="868680">
              <a:spcBef>
                <a:spcPts val="1500"/>
              </a:spcBef>
              <a:defRPr sz="1710"/>
            </a:pPr>
            <a:r>
              <a:t>・</a:t>
            </a:r>
          </a:p>
          <a:p>
            <a:pPr defTabSz="868680">
              <a:spcBef>
                <a:spcPts val="1500"/>
              </a:spcBef>
              <a:defRPr sz="1710"/>
            </a:pPr>
            <a:r>
              <a:t>MONTEZUNA'S REVENGE, </a:t>
            </a:r>
            <a:r>
              <a:rPr>
                <a:solidFill>
                  <a:srgbClr val="38761D"/>
                </a:solidFill>
              </a:rPr>
              <a:t>bonus</a:t>
            </a:r>
            <a:r>
              <a:t> is overwhelming at VENTURE</a:t>
            </a:r>
            <a:br/>
            <a:r>
              <a:t>・FREEWAY also good results even with </a:t>
            </a:r>
            <a:r>
              <a:rPr>
                <a:solidFill>
                  <a:srgbClr val="FF0000"/>
                </a:solidFill>
              </a:rPr>
              <a:t>optimistic</a:t>
            </a:r>
            <a:r>
              <a:t> (no bonus probably failed twice)</a:t>
            </a:r>
            <a:br/>
            <a:r>
              <a:t>・PRIVATE EYE can not do exploration bonus</a:t>
            </a:r>
          </a:p>
        </p:txBody>
      </p:sp>
      <p:pic>
        <p:nvPicPr>
          <p:cNvPr id="253" name="image45.png" descr="dqn_5gam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362" y="1704574"/>
            <a:ext cx="8123275" cy="171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Result : “known worlds” for agent (Figure 4)  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Above: no exploration bonus  Under: with exploration bonus</a:t>
            </a:r>
            <a:br/>
            <a:r>
              <a:t>By adding bonus it reaches more rooms (50 million frames from the beginning of learning)</a:t>
            </a:r>
          </a:p>
        </p:txBody>
      </p:sp>
      <p:pic>
        <p:nvPicPr>
          <p:cNvPr id="257" name="image39.png" descr="known_roo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975" y="2015075"/>
            <a:ext cx="5316300" cy="2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A3C (Mnih et al., 2016)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877823">
              <a:spcBef>
                <a:spcPts val="1500"/>
              </a:spcBef>
              <a:defRPr sz="1727"/>
            </a:pPr>
            <a:r>
              <a:t>Abbreviation for Asynchronous Advantage Actor-Critic</a:t>
            </a:r>
          </a:p>
          <a:p>
            <a:pPr defTabSz="877823">
              <a:spcBef>
                <a:spcPts val="1500"/>
              </a:spcBef>
              <a:defRPr sz="1727"/>
            </a:pPr>
            <a:r>
              <a:t>①Running learning with multiple agents asynchronously</a:t>
            </a:r>
            <a:br/>
            <a:r>
              <a:t>→　Learning goes well without the experience replay</a:t>
            </a:r>
          </a:p>
          <a:p>
            <a:pPr defTabSz="877823">
              <a:spcBef>
                <a:spcPts val="1500"/>
              </a:spcBef>
              <a:defRPr sz="1727"/>
            </a:pPr>
            <a:r>
              <a:t>②Make it actor-critic (learn both policy and value estimation)</a:t>
            </a:r>
          </a:p>
          <a:p>
            <a:pPr defTabSz="877823">
              <a:spcBef>
                <a:spcPts val="1500"/>
              </a:spcBef>
              <a:defRPr sz="1727"/>
            </a:pPr>
            <a:r>
              <a:t>③Value function minimizes advantage (R - V (s)) squared, measures maximize advantage</a:t>
            </a:r>
          </a:p>
          <a:p>
            <a:pPr defTabSz="877823">
              <a:spcBef>
                <a:spcPts val="1500"/>
              </a:spcBef>
              <a:defRPr sz="1727"/>
            </a:pPr>
            <a:r>
              <a:t>For details see Yasuhiro Fujita's slide</a:t>
            </a:r>
            <a:br/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http://pt.slideshare.net/mooopan/a3c-62170605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Result: Comparison between A3C and A3C+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822959">
              <a:spcBef>
                <a:spcPts val="1400"/>
              </a:spcBef>
              <a:defRPr sz="1619">
                <a:solidFill>
                  <a:srgbClr val="0000FF"/>
                </a:solidFill>
              </a:defRPr>
            </a:pPr>
            <a:r>
              <a:t>A3C</a:t>
            </a:r>
            <a:r>
              <a:rPr>
                <a:solidFill>
                  <a:srgbClr val="434343"/>
                </a:solidFill>
              </a:rPr>
              <a:t>+ plus an exploration bonus as compensation for A3C parameter update is taken as </a:t>
            </a:r>
            <a:r>
              <a:rPr>
                <a:solidFill>
                  <a:srgbClr val="38761D"/>
                </a:solidFill>
              </a:rPr>
              <a:t>A3C+</a:t>
            </a:r>
            <a:endParaRPr>
              <a:solidFill>
                <a:srgbClr val="434343"/>
              </a:solidFill>
            </a:endParaRPr>
          </a:p>
          <a:p>
            <a:pPr defTabSz="822959">
              <a:spcBef>
                <a:spcPts val="1400"/>
              </a:spcBef>
              <a:defRPr sz="1619"/>
            </a:pPr>
            <a:r>
              <a:t>Compare </a:t>
            </a:r>
            <a:r>
              <a:rPr>
                <a:solidFill>
                  <a:srgbClr val="0000FF"/>
                </a:solidFill>
              </a:rPr>
              <a:t>A3C</a:t>
            </a:r>
            <a:r>
              <a:t> and </a:t>
            </a:r>
            <a:r>
              <a:rPr>
                <a:solidFill>
                  <a:srgbClr val="38761D"/>
                </a:solidFill>
              </a:rPr>
              <a:t>A3C+</a:t>
            </a:r>
            <a:r>
              <a:t> in 60 games of Atari 2600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Base </a:t>
            </a:r>
            <a:r>
              <a:rPr>
                <a:solidFill>
                  <a:srgbClr val="0000FF"/>
                </a:solidFill>
              </a:rPr>
              <a:t>A3C</a:t>
            </a:r>
            <a:r>
              <a:t> failed to learn with 15 games (not more than 50% more than random)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On the other hand, </a:t>
            </a:r>
            <a:r>
              <a:rPr>
                <a:solidFill>
                  <a:srgbClr val="38761D"/>
                </a:solidFill>
              </a:rPr>
              <a:t>A3C+</a:t>
            </a:r>
            <a:r>
              <a:t> failed to learn only with 10 games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(DQN is 8)</a:t>
            </a:r>
          </a:p>
          <a:p>
            <a:pPr defTabSz="822959">
              <a:spcBef>
                <a:spcPts val="1400"/>
              </a:spcBef>
              <a:defRPr sz="1619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Result: Comparison of A3C and A3C+ (Figure 5)</a:t>
            </a:r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xfrm>
            <a:off x="311700" y="1229875"/>
            <a:ext cx="2753100" cy="2662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7" name="image41.png" descr="a3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224" y="1017799"/>
            <a:ext cx="5276877" cy="333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5654099" y="1272625"/>
            <a:ext cx="3178201" cy="2855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0000FF"/>
                </a:solidFill>
              </a:defRPr>
            </a:pPr>
            <a:r>
              <a:t>A3C</a:t>
            </a:r>
            <a:r>
              <a:rPr>
                <a:solidFill>
                  <a:srgbClr val="434343"/>
                </a:solidFill>
              </a:rPr>
              <a:t> against the score at 200 million frames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434343"/>
                </a:solidFill>
              </a:defRPr>
            </a:pPr>
            <a:r>
              <a:t>Percentage of score at each stage (formula of p.15)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434343"/>
              </a:solidFill>
            </a:endParaRPr>
          </a:p>
          <a:p>
            <a:pPr>
              <a:defRPr>
                <a:solidFill>
                  <a:srgbClr val="434343"/>
                </a:solidFill>
              </a:defRPr>
            </a:pPr>
            <a:r>
              <a:t>・There is no big difference in the median (thick line) around 200 million frames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38761D"/>
              </a:solidFill>
            </a:endParaRPr>
          </a:p>
          <a:p>
            <a:pPr>
              <a:defRPr>
                <a:solidFill>
                  <a:srgbClr val="434343"/>
                </a:solidFill>
              </a:defRPr>
            </a:pPr>
            <a:r>
              <a:t>・</a:t>
            </a:r>
            <a:r>
              <a:rPr>
                <a:solidFill>
                  <a:srgbClr val="38761D"/>
                </a:solidFill>
              </a:rPr>
              <a:t>A3C+</a:t>
            </a:r>
            <a:r>
              <a:t>(with exploration bonus)</a:t>
            </a:r>
          </a:p>
          <a:p>
            <a:pPr>
              <a:defRPr>
                <a:solidFill>
                  <a:srgbClr val="434343"/>
                </a:solidFill>
              </a:defRPr>
            </a:pPr>
            <a:r>
              <a:t>With about 1/4 games, half of the 100 million frames are equivalent to </a:t>
            </a:r>
            <a:r>
              <a:rPr>
                <a:solidFill>
                  <a:schemeClr val="accent2">
                    <a:lumOff val="-8941"/>
                  </a:schemeClr>
                </a:solidFill>
              </a:rPr>
              <a:t>A3C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DQN (Mnih et el., 2013), (Mnih et al., 2015)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749808">
              <a:spcBef>
                <a:spcPts val="1300"/>
              </a:spcBef>
              <a:defRPr sz="1476"/>
            </a:pPr>
            <a:r>
              <a:t>deep Q-network</a:t>
            </a:r>
            <a:br/>
            <a:r>
              <a:t>Prediction of the value of discrete behavior by convolutional neural network from screen pixel information</a:t>
            </a:r>
          </a:p>
          <a:p>
            <a:pPr defTabSz="749808">
              <a:spcBef>
                <a:spcPts val="1300"/>
              </a:spcBef>
              <a:defRPr sz="1476"/>
            </a:pPr>
          </a:p>
          <a:p>
            <a:pPr defTabSz="749808">
              <a:spcBef>
                <a:spcPts val="1300"/>
              </a:spcBef>
              <a:defRPr sz="1476"/>
            </a:pPr>
          </a:p>
          <a:p>
            <a:pPr defTabSz="749808">
              <a:spcBef>
                <a:spcPts val="1300"/>
              </a:spcBef>
              <a:defRPr sz="1476"/>
            </a:pPr>
          </a:p>
          <a:p>
            <a:pPr defTabSz="749808">
              <a:spcBef>
                <a:spcPts val="1300"/>
              </a:spcBef>
              <a:defRPr sz="1476"/>
            </a:pPr>
          </a:p>
          <a:p>
            <a:pPr defTabSz="749808">
              <a:spcBef>
                <a:spcPts val="1300"/>
              </a:spcBef>
              <a:defRPr sz="1476"/>
            </a:pPr>
            <a:r>
              <a:t>　　　　　　　　　　　　　　　　　　　　　　(Mnih et al., 2015)　　　　　　　　　　　　　　　　　</a:t>
            </a:r>
            <a:br/>
          </a:p>
        </p:txBody>
      </p:sp>
      <p:pic>
        <p:nvPicPr>
          <p:cNvPr id="149" name="image28.png" descr="dqn_nature_c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998" y="1844375"/>
            <a:ext cx="4989076" cy="2884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786384">
              <a:defRPr sz="2580"/>
            </a:lvl1pPr>
          </a:lstStyle>
          <a:p>
            <a:pPr/>
            <a:r>
              <a:t>Experiment: Examination of how to give exploration bonus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In Expression (6) exploration bonus is given by the following expression</a:t>
            </a:r>
          </a:p>
          <a:p>
            <a:pPr/>
          </a:p>
          <a:p>
            <a:pPr/>
            <a:r>
              <a:t>This is a model-based interval estimation with exploratory bonus (MBIE-EB) </a:t>
            </a:r>
            <a:br/>
            <a:r>
              <a:t> (Sterl and Littman, 2008) was the same shape as the exploration bonus</a:t>
            </a:r>
          </a:p>
        </p:txBody>
      </p:sp>
      <p:pic>
        <p:nvPicPr>
          <p:cNvPr id="272" name="image23.png" descr="formula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695" y="1760925"/>
            <a:ext cx="3987399" cy="361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31.png" descr="mbie-e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574" y="3166023"/>
            <a:ext cx="6594326" cy="884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5518549" y="3161100"/>
            <a:ext cx="1382401" cy="92160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786384">
              <a:defRPr sz="2580"/>
            </a:lvl1pPr>
          </a:lstStyle>
          <a:p>
            <a:pPr/>
            <a:r>
              <a:t>Experiment: Examination of how to give exploration bonus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886968">
              <a:spcBef>
                <a:spcPts val="1500"/>
              </a:spcBef>
              <a:defRPr sz="1746"/>
            </a:pPr>
            <a:r>
              <a:t>Here we change the expression of exploration bonus to the following form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　Bayesian Exploration Bonus (Kolter and Ng, 2009)</a:t>
            </a:r>
          </a:p>
          <a:p>
            <a:pPr defTabSz="886968">
              <a:spcBef>
                <a:spcPts val="1500"/>
              </a:spcBef>
              <a:defRPr sz="1746"/>
            </a:pPr>
          </a:p>
          <a:p>
            <a:pPr defTabSz="886968">
              <a:spcBef>
                <a:spcPts val="1500"/>
              </a:spcBef>
              <a:defRPr sz="1746"/>
            </a:pPr>
            <a:r>
              <a:t>　</a:t>
            </a:r>
            <a:br/>
            <a:r>
              <a:t>Or by a method close to compression progress (Shumidhuber, 2008)</a:t>
            </a:r>
            <a:br/>
          </a:p>
          <a:p>
            <a:pPr defTabSz="886968">
              <a:spcBef>
                <a:spcPts val="1500"/>
              </a:spcBef>
              <a:defRPr sz="1746"/>
            </a:pPr>
            <a:r>
              <a:t>　Predictive gain is multiplied by a factor to be a bonus term</a:t>
            </a:r>
            <a:br/>
            <a:r>
              <a:t>　</a:t>
            </a:r>
          </a:p>
        </p:txBody>
      </p:sp>
      <p:pic>
        <p:nvPicPr>
          <p:cNvPr id="278" name="image37.png" descr="be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974" y="2143499"/>
            <a:ext cx="5422126" cy="673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17.png" descr="pg_defini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973" y="3450399"/>
            <a:ext cx="4326394" cy="437425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5004199" y="2143124"/>
            <a:ext cx="1425301" cy="70710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2593175" y="3442499"/>
            <a:ext cx="2871901" cy="43740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Result: How to give exploration bonus (Figure 6)</a:t>
            </a:r>
          </a:p>
        </p:txBody>
      </p:sp>
      <p:sp>
        <p:nvSpPr>
          <p:cNvPr id="284" name="Shape 284"/>
          <p:cNvSpPr/>
          <p:nvPr>
            <p:ph type="body" sz="half" idx="1"/>
          </p:nvPr>
        </p:nvSpPr>
        <p:spPr>
          <a:xfrm>
            <a:off x="3980424" y="1070524"/>
            <a:ext cx="4430101" cy="3526501"/>
          </a:xfrm>
          <a:prstGeom prst="rect">
            <a:avLst/>
          </a:prstGeom>
        </p:spPr>
        <p:txBody>
          <a:bodyPr/>
          <a:lstStyle/>
          <a:p>
            <a:pPr defTabSz="886968">
              <a:spcBef>
                <a:spcPts val="1500"/>
              </a:spcBef>
              <a:defRPr sz="1746"/>
            </a:pPr>
            <a:r>
              <a:t>Learning with each condition in 60 games of Atari 2600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Using the inter-algorithm score distribution (Bellmare et al., 2013) as an index</a:t>
            </a:r>
            <a:br/>
            <a:r>
              <a:t>Review overall score in all games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（How to read the graph）</a:t>
            </a:r>
            <a:br/>
            <a:r>
              <a:t>Gaming ratio that gave high score</a:t>
            </a:r>
            <a:br/>
            <a:r>
              <a:t>←→</a:t>
            </a:r>
            <a:br/>
            <a:r>
              <a:t>I gave a low score</a:t>
            </a:r>
            <a:br/>
            <a:r>
              <a:t>Game Percentage</a:t>
            </a:r>
          </a:p>
        </p:txBody>
      </p:sp>
      <p:pic>
        <p:nvPicPr>
          <p:cNvPr id="285" name="image43.png" descr="ex_bonus_par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895" y="1389449"/>
            <a:ext cx="2957551" cy="2849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Result: How to give exploration bonus (Figure 6)</a:t>
            </a:r>
          </a:p>
        </p:txBody>
      </p:sp>
      <p:sp>
        <p:nvSpPr>
          <p:cNvPr id="288" name="Shape 288"/>
          <p:cNvSpPr/>
          <p:nvPr>
            <p:ph type="body" sz="half" idx="1"/>
          </p:nvPr>
        </p:nvSpPr>
        <p:spPr>
          <a:xfrm>
            <a:off x="4363625" y="1235574"/>
            <a:ext cx="4573201" cy="3327601"/>
          </a:xfrm>
          <a:prstGeom prst="rect">
            <a:avLst/>
          </a:prstGeom>
        </p:spPr>
        <p:txBody>
          <a:bodyPr/>
          <a:lstStyle/>
          <a:p>
            <a:pPr defTabSz="886968">
              <a:spcBef>
                <a:spcPts val="1500"/>
              </a:spcBef>
              <a:defRPr sz="1746"/>
            </a:pPr>
            <a:r>
              <a:t>・No bonus is a high score in some (probably less exploring importance) games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・　　　     Early onset of learning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・　　　　      In the 10 million frames, especially high scores are hard to come out (focus on searching) but 200 million frames will be a good result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・　　　    The score is low</a:t>
            </a:r>
          </a:p>
        </p:txBody>
      </p:sp>
      <p:pic>
        <p:nvPicPr>
          <p:cNvPr id="289" name="image44.png" descr="ex_bon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299" y="1026925"/>
            <a:ext cx="3902126" cy="374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34.png" descr="n_inv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6337" y="3991393"/>
            <a:ext cx="739375" cy="268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35.png" descr="pg_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1671" y="2129071"/>
            <a:ext cx="739507" cy="268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36.png" descr="n_root_inv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8966" y="2586271"/>
            <a:ext cx="984317" cy="268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Future Work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xfrm>
            <a:off x="311699" y="1229874"/>
            <a:ext cx="8745002" cy="3339002"/>
          </a:xfrm>
          <a:prstGeom prst="rect">
            <a:avLst/>
          </a:prstGeom>
        </p:spPr>
        <p:txBody>
          <a:bodyPr/>
          <a:lstStyle/>
          <a:p>
            <a:pPr defTabSz="886968">
              <a:spcBef>
                <a:spcPts val="1500"/>
              </a:spcBef>
              <a:defRPr sz="1746"/>
            </a:pPr>
            <a:r>
              <a:t>・Whether the distance on state space can be defined by selecting sequential density model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・Analysis of global probability density model like Solomonoff induction (Hutter, 2005)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・Because there is not learning speed of Q-learning in the sequential density model and DQN, introduce oblivion to the density model or make correspondence between density model and Q function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・Even in continuous space pseusdo-count　　　　</a:t>
            </a:r>
          </a:p>
          <a:p>
            <a:pPr defTabSz="886968">
              <a:spcBef>
                <a:spcPts val="1500"/>
              </a:spcBef>
              <a:defRPr sz="1746"/>
            </a:pPr>
            <a:r>
              <a:t>Verifies whether it meets the concept of number of times</a:t>
            </a:r>
          </a:p>
        </p:txBody>
      </p:sp>
      <p:pic>
        <p:nvPicPr>
          <p:cNvPr id="296" name="image12.png" descr="n_hat_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3899" y="3658575"/>
            <a:ext cx="726376" cy="368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731520">
              <a:defRPr sz="2400"/>
            </a:lvl1pPr>
          </a:lstStyle>
          <a:p>
            <a:pPr/>
            <a:r>
              <a:t>引用文献</a:t>
            </a:r>
          </a:p>
        </p:txBody>
      </p:sp>
      <p:sp>
        <p:nvSpPr>
          <p:cNvPr id="299" name="Shape 299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713231">
              <a:lnSpc>
                <a:spcPct val="100000"/>
              </a:lnSpc>
              <a:spcBef>
                <a:spcPts val="0"/>
              </a:spcBef>
              <a:defRPr sz="1092"/>
            </a:pPr>
            <a:r>
              <a:t>Bellemare et al. (2016). Unifying Count-Based Exploration and Intrinsic Motivation. </a:t>
            </a:r>
            <a:r>
              <a:rPr i="1"/>
              <a:t>NIPS2016</a:t>
            </a:r>
            <a:endParaRPr i="1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403"/>
            </a:pPr>
            <a:endParaRPr sz="1092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092"/>
            </a:pPr>
            <a:r>
              <a:t>Mnih et al. (2013). Playing Atari with Deep Reinforcement Learning.</a:t>
            </a:r>
          </a:p>
          <a:p>
            <a:pPr defTabSz="713231">
              <a:lnSpc>
                <a:spcPct val="100000"/>
              </a:lnSpc>
              <a:spcBef>
                <a:spcPts val="0"/>
              </a:spcBef>
              <a:defRPr sz="1403"/>
            </a:pPr>
            <a:endParaRPr sz="1092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092"/>
            </a:pPr>
            <a:r>
              <a:t>Mnih et al. (2015). Human-level control through deep reinforcement learning.</a:t>
            </a:r>
          </a:p>
          <a:p>
            <a:pPr defTabSz="713231">
              <a:lnSpc>
                <a:spcPct val="100000"/>
              </a:lnSpc>
              <a:spcBef>
                <a:spcPts val="0"/>
              </a:spcBef>
              <a:defRPr sz="1403"/>
            </a:pPr>
            <a:endParaRPr sz="1092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092"/>
            </a:pPr>
            <a:r>
              <a:t>Nair et al. (2015).</a:t>
            </a:r>
            <a:r>
              <a:rPr sz="1403"/>
              <a:t> </a:t>
            </a:r>
            <a:r>
              <a:t>Massively Parallel Methods for Deep Reinforcement Learning. </a:t>
            </a:r>
          </a:p>
          <a:p>
            <a:pPr defTabSz="713231">
              <a:lnSpc>
                <a:spcPct val="100000"/>
              </a:lnSpc>
              <a:spcBef>
                <a:spcPts val="0"/>
              </a:spcBef>
              <a:defRPr sz="1403"/>
            </a:pPr>
            <a:endParaRPr sz="1092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092"/>
            </a:pPr>
            <a:r>
              <a:t>van Hasselt et al. (2015). Deep Reinforcement Learning with Double Q-learning. </a:t>
            </a:r>
          </a:p>
          <a:p>
            <a:pPr defTabSz="713231">
              <a:lnSpc>
                <a:spcPct val="100000"/>
              </a:lnSpc>
              <a:spcBef>
                <a:spcPts val="0"/>
              </a:spcBef>
              <a:defRPr sz="1403"/>
            </a:pPr>
            <a:endParaRPr sz="1092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092"/>
            </a:pPr>
            <a:r>
              <a:t>Kulkarni et al. (2016). Hierarchical Deep Reinforcement Learning: Integrating Temporal Abstraction and Intrinsic Motivation. </a:t>
            </a:r>
            <a:r>
              <a:rPr i="1"/>
              <a:t>NIPS2016</a:t>
            </a:r>
            <a:endParaRPr i="1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403"/>
            </a:pPr>
            <a:endParaRPr i="1" sz="1092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092"/>
            </a:pPr>
            <a:r>
              <a:t>Bellemare et al. (2014). Skip Context Tree Switching. </a:t>
            </a:r>
            <a:r>
              <a:rPr i="1"/>
              <a:t>31st ICML</a:t>
            </a:r>
            <a:endParaRPr i="1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403"/>
            </a:pPr>
            <a:endParaRPr sz="1092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403"/>
            </a:pPr>
            <a:endParaRPr i="1" sz="1092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403"/>
            </a:pPr>
            <a:endParaRPr sz="1092"/>
          </a:p>
          <a:p>
            <a:pPr defTabSz="713231">
              <a:lnSpc>
                <a:spcPct val="100000"/>
              </a:lnSpc>
              <a:spcBef>
                <a:spcPts val="0"/>
              </a:spcBef>
              <a:defRPr sz="1092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731520">
              <a:defRPr sz="2400"/>
            </a:lvl1pPr>
          </a:lstStyle>
          <a:p>
            <a:pPr/>
            <a:r>
              <a:t>引用文献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877823">
              <a:lnSpc>
                <a:spcPct val="100000"/>
              </a:lnSpc>
              <a:spcBef>
                <a:spcPts val="0"/>
              </a:spcBef>
              <a:defRPr sz="1344"/>
            </a:pPr>
            <a:r>
              <a:t>van Hasselt et al. (2015). Double Q-learning. </a:t>
            </a:r>
            <a:r>
              <a:rPr i="1"/>
              <a:t>NIPS2010</a:t>
            </a:r>
            <a:endParaRPr i="1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727"/>
            </a:pPr>
            <a:endParaRPr sz="1344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344"/>
            </a:pPr>
            <a:r>
              <a:t>Machado et al. (2014). Domain-independent optimistic initialization for reinforcement learning. </a:t>
            </a:r>
            <a:r>
              <a:rPr i="1"/>
              <a:t>arxiv:1410.4604</a:t>
            </a:r>
            <a:endParaRPr i="1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727"/>
            </a:pPr>
            <a:endParaRPr sz="1344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344"/>
            </a:pPr>
            <a:r>
              <a:t>Mnih et al. (2016). Asynchronous methods for deep reinforcement learning. </a:t>
            </a:r>
            <a:r>
              <a:rPr i="1"/>
              <a:t>arXiv:1602.01783</a:t>
            </a:r>
            <a:endParaRPr i="1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727"/>
            </a:pPr>
            <a:endParaRPr sz="1344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344"/>
            </a:pPr>
            <a:r>
              <a:t>Strehl and Littman. (2008). An analysis of model-based interval estimation for Markov desicion process.</a:t>
            </a:r>
            <a:br/>
            <a:r>
              <a:rPr i="1"/>
              <a:t>Journal of Computer Science</a:t>
            </a:r>
            <a:r>
              <a:t>, 74(8):1309 - 1331.</a:t>
            </a:r>
          </a:p>
          <a:p>
            <a:pPr defTabSz="877823">
              <a:lnSpc>
                <a:spcPct val="100000"/>
              </a:lnSpc>
              <a:spcBef>
                <a:spcPts val="0"/>
              </a:spcBef>
              <a:defRPr sz="1727"/>
            </a:pPr>
            <a:endParaRPr sz="1344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344"/>
            </a:pPr>
            <a:r>
              <a:t>Kolter and Ng. (2009). Near-bayesian exploration in polynominal time. </a:t>
            </a:r>
            <a:r>
              <a:rPr i="1"/>
              <a:t>26th ICML</a:t>
            </a:r>
            <a:endParaRPr i="1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727"/>
            </a:pPr>
            <a:endParaRPr sz="1344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344"/>
            </a:pPr>
            <a:r>
              <a:t>Shumidhuber. (2008). Driven by compression progress. </a:t>
            </a:r>
          </a:p>
          <a:p>
            <a:pPr defTabSz="877823">
              <a:lnSpc>
                <a:spcPct val="100000"/>
              </a:lnSpc>
              <a:spcBef>
                <a:spcPts val="0"/>
              </a:spcBef>
              <a:defRPr sz="1727"/>
            </a:pPr>
            <a:endParaRPr sz="1344"/>
          </a:p>
          <a:p>
            <a:pPr defTabSz="877823">
              <a:lnSpc>
                <a:spcPct val="100000"/>
              </a:lnSpc>
              <a:spcBef>
                <a:spcPts val="0"/>
              </a:spcBef>
              <a:defRPr sz="1344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731520">
              <a:defRPr sz="2400"/>
            </a:lvl1pPr>
          </a:lstStyle>
          <a:p>
            <a:pPr/>
            <a:r>
              <a:t>引用文献</a:t>
            </a:r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400"/>
            </a:pPr>
            <a:r>
              <a:t>Bellemare et al. (2013). The Arcade Learning Environment: An evaluation platform for general agents. </a:t>
            </a:r>
            <a:r>
              <a:rPr i="1"/>
              <a:t>Journal of Artificial Intelligence Research, 47: 253-279</a:t>
            </a:r>
            <a:endParaRPr i="1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00"/>
          </a:p>
          <a:p>
            <a:pPr>
              <a:lnSpc>
                <a:spcPct val="100000"/>
              </a:lnSpc>
              <a:spcBef>
                <a:spcPts val="0"/>
              </a:spcBef>
              <a:defRPr sz="1400"/>
            </a:pPr>
            <a:r>
              <a:t>Hutter (2005). Universal artificial intelligence: Sequential decisions based on algorithmic probability. </a:t>
            </a:r>
            <a:r>
              <a:rPr i="1"/>
              <a:t>Springer</a:t>
            </a:r>
            <a:endParaRPr i="1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00"/>
          </a:p>
          <a:p>
            <a:pPr>
              <a:lnSpc>
                <a:spcPct val="100000"/>
              </a:lnSpc>
              <a:spcBef>
                <a:spcPts val="0"/>
              </a:spcBef>
              <a:defRPr sz="1400"/>
            </a:pP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Purpose of exploration using pseudo-count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822959">
              <a:spcBef>
                <a:spcPts val="1400"/>
              </a:spcBef>
              <a:defRPr sz="1619"/>
            </a:pPr>
            <a:r>
              <a:t>The degree of exploration can be divided into the following four stages (Odori consideration)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0. Select actions that are always considered optimal (SARSA etc.)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1. Sometimes you choose actions that are not optimal (epsilon-greedy etc.)←DQN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2. Select actions that are likely to transition to a novel state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3. Select an action that seems to be able to explore a novel state (ideal)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Though Q can reach up to 3</a:t>
            </a:r>
            <a:br/>
            <a:r>
              <a:t>Especially learning for 3 was promoted by adding the Monte Carlo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DQN (Mnih et el., 2013), (Mnih et al., 2015)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311699" y="1229874"/>
            <a:ext cx="8520602" cy="3553202"/>
          </a:xfrm>
          <a:prstGeom prst="rect">
            <a:avLst/>
          </a:prstGeom>
        </p:spPr>
        <p:txBody>
          <a:bodyPr/>
          <a:lstStyle/>
          <a:p>
            <a:pPr defTabSz="877823">
              <a:spcBef>
                <a:spcPts val="1500"/>
              </a:spcBef>
              <a:defRPr sz="1727"/>
            </a:pPr>
            <a:r>
              <a:t>In many games of Atari 2600</a:t>
            </a:r>
            <a:br/>
            <a:r>
              <a:t>I succeeded in reinforcement learning only from "image of play screen" and "reward" and improved from human</a:t>
            </a:r>
            <a:br/>
            <a:r>
              <a:t>Example) Block breaking</a:t>
            </a:r>
          </a:p>
          <a:p>
            <a:pPr defTabSz="877823">
              <a:spcBef>
                <a:spcPts val="1500"/>
              </a:spcBef>
              <a:defRPr sz="1727"/>
            </a:pPr>
          </a:p>
          <a:p>
            <a:pPr defTabSz="877823">
              <a:spcBef>
                <a:spcPts val="1500"/>
              </a:spcBef>
              <a:defRPr sz="1727"/>
            </a:pPr>
          </a:p>
          <a:p>
            <a:pPr defTabSz="877823">
              <a:spcBef>
                <a:spcPts val="1500"/>
              </a:spcBef>
              <a:defRPr sz="1727"/>
            </a:pPr>
          </a:p>
          <a:p>
            <a:pPr defTabSz="877823">
              <a:spcBef>
                <a:spcPts val="1500"/>
              </a:spcBef>
              <a:defRPr sz="1727"/>
            </a:pPr>
            <a:br/>
            <a:r>
              <a:t>　　　　　　　　　　　　　　　　　　(Mnih et al., 2015)</a:t>
            </a:r>
          </a:p>
        </p:txBody>
      </p:sp>
      <p:pic>
        <p:nvPicPr>
          <p:cNvPr id="153" name="image40.png" descr="dqn_nature_breako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9087" y="2123825"/>
            <a:ext cx="4025626" cy="228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Progress of DQN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Gorila DQN (Nair et al., 2015) ... Learning DQN in parallel environment</a:t>
            </a:r>
          </a:p>
          <a:p>
            <a:pPr/>
            <a:r>
              <a:t>Double DQN (van Hasselt et al., 2015) ... apply Double Q-learning to learn two Q functions (in detail later)</a:t>
            </a:r>
          </a:p>
          <a:p>
            <a:pPr/>
            <a:r>
              <a:t>Hierarchical-DQN (Kulkarni et al., 2016) ... DQN of hierarchical structure of low level behavioral policy and meta behavioral policy</a:t>
            </a:r>
            <a:br/>
            <a:r>
              <a:t>（For details, Mr. Akira Koyamada's slide</a:t>
            </a:r>
            <a:br/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http://www.slideshare.net/sotetsukoyamada/kulkarni-et-al-2016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MONTEZUNA’S REVENGE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3955024" y="1133524"/>
            <a:ext cx="4296001" cy="3390901"/>
          </a:xfrm>
          <a:prstGeom prst="rect">
            <a:avLst/>
          </a:prstGeom>
        </p:spPr>
        <p:txBody>
          <a:bodyPr/>
          <a:lstStyle/>
          <a:p>
            <a:pPr defTabSz="822959">
              <a:spcBef>
                <a:spcPts val="1400"/>
              </a:spcBef>
              <a:defRPr sz="1619"/>
            </a:pPr>
            <a:r>
              <a:t>Of the games of Atari 2600, one of the games that was said to be the most difficult for DQN</a:t>
            </a:r>
          </a:p>
          <a:p>
            <a:pPr defTabSz="822959">
              <a:spcBef>
                <a:spcPts val="1400"/>
              </a:spcBef>
              <a:defRPr sz="1619"/>
            </a:pPr>
          </a:p>
          <a:p>
            <a:pPr defTabSz="822959">
              <a:spcBef>
                <a:spcPts val="1400"/>
              </a:spcBef>
              <a:defRPr sz="1619"/>
            </a:pPr>
          </a:p>
          <a:p>
            <a:pPr defTabSz="822959">
              <a:spcBef>
                <a:spcPts val="1400"/>
              </a:spcBef>
              <a:defRPr sz="1619"/>
            </a:pPr>
          </a:p>
          <a:p>
            <a:pPr defTabSz="822959">
              <a:spcBef>
                <a:spcPts val="1400"/>
              </a:spcBef>
              <a:defRPr sz="1619"/>
            </a:pPr>
          </a:p>
          <a:p>
            <a:pPr defTabSz="822959">
              <a:spcBef>
                <a:spcPts val="1400"/>
              </a:spcBef>
              <a:defRPr sz="1619"/>
            </a:pPr>
            <a:r>
              <a:t>(Mnih et al., 2015)</a:t>
            </a:r>
          </a:p>
        </p:txBody>
      </p:sp>
      <p:pic>
        <p:nvPicPr>
          <p:cNvPr id="160" name="image30.png" descr="dqn_na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473" y="1017799"/>
            <a:ext cx="3120101" cy="3883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09.png" descr="dqn_nature_expans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3095" y="2408074"/>
            <a:ext cx="3441877" cy="15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375050" y="4350549"/>
            <a:ext cx="1275000" cy="5037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3673049" y="2408074"/>
            <a:ext cx="3441901" cy="15246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5957875" y="3257550"/>
            <a:ext cx="1275001" cy="1821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>
            <a:solidFill>
              <a:srgbClr val="434343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7232874" y="3160950"/>
            <a:ext cx="5787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ここ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MONTEZUNA’S REVENGE</a:t>
            </a:r>
          </a:p>
        </p:txBody>
      </p:sp>
      <p:sp>
        <p:nvSpPr>
          <p:cNvPr id="168" name="Shape 168"/>
          <p:cNvSpPr/>
          <p:nvPr>
            <p:ph type="body" sz="half" idx="1"/>
          </p:nvPr>
        </p:nvSpPr>
        <p:spPr>
          <a:xfrm>
            <a:off x="3955024" y="1133524"/>
            <a:ext cx="4614001" cy="3549302"/>
          </a:xfrm>
          <a:prstGeom prst="rect">
            <a:avLst/>
          </a:prstGeom>
        </p:spPr>
        <p:txBody>
          <a:bodyPr/>
          <a:lstStyle/>
          <a:p>
            <a:pPr/>
            <a:r>
              <a:t>Of the games of Atari 2600, one of the games that was said to be the most difficult for DQN</a:t>
            </a:r>
          </a:p>
          <a:p>
            <a:pPr/>
            <a:r>
              <a:t>・Many enemies and traps</a:t>
            </a:r>
            <a:br/>
            <a:r>
              <a:t>・Maze-like configuration by many rooms</a:t>
            </a:r>
            <a:br/>
            <a:r>
              <a:t>・There is little reward, less immediacy</a:t>
            </a:r>
          </a:p>
        </p:txBody>
      </p:sp>
      <p:pic>
        <p:nvPicPr>
          <p:cNvPr id="169" name="image06.png" descr="montezuna_by_hdq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147" y="1017797"/>
            <a:ext cx="2629700" cy="341127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331350" y="4429075"/>
            <a:ext cx="19833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(Kulkarni et al., 2016)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Motivation of this thesis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 defTabSz="822959">
              <a:spcBef>
                <a:spcPts val="1400"/>
              </a:spcBef>
              <a:defRPr sz="1619"/>
            </a:pPr>
            <a:r>
              <a:t>・When the reward is sparse and delayed</a:t>
            </a:r>
            <a:br/>
            <a:r>
              <a:t>→Exploratory behavior (exploration) is important.</a:t>
            </a:r>
            <a:br/>
            <a:r>
              <a:t>　Therefore, I want to know if the observed state is novel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・If the state is high</a:t>
            </a:r>
            <a:br/>
            <a:r>
              <a:t>→Even if you actually count the number of experiences such as state, (state, action), (state, reward)</a:t>
            </a:r>
            <a:br/>
            <a:r>
              <a:t>　Useless (less likely to reach exactly the same state)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Therefore, a pseudo number of experiences is calculated for </a:t>
            </a:r>
          </a:p>
          <a:p>
            <a:pPr defTabSz="822959">
              <a:spcBef>
                <a:spcPts val="1400"/>
              </a:spcBef>
              <a:defRPr sz="1619"/>
            </a:pPr>
            <a:r>
              <a:t>(no strictly) new condition, I want to promote exploratory behavior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311699" y="410000"/>
            <a:ext cx="8520602" cy="607801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Notations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311699" y="1229874"/>
            <a:ext cx="8520602" cy="3339002"/>
          </a:xfrm>
          <a:prstGeom prst="rect">
            <a:avLst/>
          </a:prstGeom>
        </p:spPr>
        <p:txBody>
          <a:bodyPr/>
          <a:lstStyle/>
          <a:p>
            <a:pPr/>
            <a:r>
              <a:t>A collection of alphabets</a:t>
            </a:r>
          </a:p>
          <a:p>
            <a:pPr/>
            <a:r>
              <a:t>alphabet</a:t>
            </a:r>
          </a:p>
          <a:p>
            <a:pPr/>
            <a:r>
              <a:t>length　　The column of alphabet</a:t>
            </a:r>
          </a:p>
          <a:p>
            <a:pPr/>
            <a:r>
              <a:t>Combine alphabet at the end of the column</a:t>
            </a:r>
          </a:p>
        </p:txBody>
      </p:sp>
      <p:pic>
        <p:nvPicPr>
          <p:cNvPr id="177" name="image00.png" descr="large_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7747" y="1255272"/>
            <a:ext cx="444251" cy="444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02.png" descr="small_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9874" y="1744249"/>
            <a:ext cx="1435272" cy="444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01.png" descr="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0946" y="2301619"/>
            <a:ext cx="339700" cy="311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04.png" descr="seq_over_x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85169" y="2210468"/>
            <a:ext cx="2127985" cy="494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03.png" descr="add_x_to_seq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14125" y="2831844"/>
            <a:ext cx="1236407" cy="444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