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ructured Streaming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Structured Streaming</a:t>
            </a:r>
          </a:p>
          <a:p>
            <a:pPr/>
            <a:r>
              <a:t>소개 및 데모</a:t>
            </a:r>
          </a:p>
        </p:txBody>
      </p:sp>
      <p:sp>
        <p:nvSpPr>
          <p:cNvPr id="120" name="오재혁"/>
          <p:cNvSpPr txBox="1"/>
          <p:nvPr>
            <p:ph type="subTitle" sz="quarter" idx="1"/>
          </p:nvPr>
        </p:nvSpPr>
        <p:spPr>
          <a:xfrm>
            <a:off x="1270000" y="5562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오재혁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8. JoinWithCustomerDate…"/>
          <p:cNvSpPr txBox="1"/>
          <p:nvPr/>
        </p:nvSpPr>
        <p:spPr>
          <a:xfrm>
            <a:off x="117094" y="4093820"/>
            <a:ext cx="3974897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8. JoinWithCustomerDate</a:t>
            </a:r>
          </a:p>
          <a:p>
            <a:pPr algn="l"/>
            <a:r>
              <a:t>        Joins with static data</a:t>
            </a:r>
          </a:p>
          <a:p>
            <a:pPr algn="l"/>
            <a:r>
              <a:t>        with user property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9. SessionBy1Minute : Arbitrary Stateful Operations (2.2) (WIP)…"/>
          <p:cNvSpPr txBox="1"/>
          <p:nvPr/>
        </p:nvSpPr>
        <p:spPr>
          <a:xfrm>
            <a:off x="117094" y="4277970"/>
            <a:ext cx="9184844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9. SessionBy1Minute : Arbitrary Stateful Operations (2.2) (WIP)</a:t>
            </a:r>
          </a:p>
          <a:p>
            <a:pPr algn="l"/>
            <a:r>
              <a:t>    *** mapGroupsWithState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10. flatMapGroupsWithState (WIP)…"/>
          <p:cNvSpPr txBox="1"/>
          <p:nvPr/>
        </p:nvSpPr>
        <p:spPr>
          <a:xfrm>
            <a:off x="117094" y="4277970"/>
            <a:ext cx="5137709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10. flatMapGroupsWithState (WIP)</a:t>
            </a:r>
          </a:p>
          <a:p>
            <a:pPr algn="l"/>
            <a:r>
              <a:t>    for alerting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Structured Streaming 소개…"/>
          <p:cNvSpPr txBox="1"/>
          <p:nvPr/>
        </p:nvSpPr>
        <p:spPr>
          <a:xfrm>
            <a:off x="129031" y="2607970"/>
            <a:ext cx="12746737" cy="453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1. Structured Streaming 소개</a:t>
            </a:r>
          </a:p>
          <a:p>
            <a:pPr algn="l"/>
            <a:r>
              <a:t>    https://databricks.com/blog/2016/07/28/structured-streaming-in-apache-spark.html</a:t>
            </a:r>
          </a:p>
          <a:p>
            <a:pPr algn="l"/>
            <a:r>
              <a:t>        Consistency: process in order</a:t>
            </a:r>
          </a:p>
          <a:p>
            <a:pPr algn="l"/>
            <a:r>
              <a:t>        Fault tolerance: checkpoint</a:t>
            </a:r>
          </a:p>
          <a:p>
            <a:pPr algn="l"/>
            <a:r>
              <a:t>        Out-of-order data: watermark</a:t>
            </a:r>
          </a:p>
          <a:p>
            <a:pPr algn="l"/>
          </a:p>
          <a:p>
            <a:pPr algn="l"/>
            <a:r>
              <a:t>    https://www.slideshare.net/databricks/arbitrary-stateful-aggregations-using-structured-streaming-in-apache-spark</a:t>
            </a:r>
          </a:p>
          <a:p>
            <a:pPr algn="l"/>
            <a:r>
              <a:t>        Append Mode : ETL</a:t>
            </a:r>
          </a:p>
          <a:p>
            <a:pPr algn="l"/>
            <a:r>
              <a:t>        Complete mode : Monitoring</a:t>
            </a:r>
          </a:p>
          <a:p>
            <a:pPr algn="l"/>
            <a:r>
              <a:t>        Update mode : Alerting, Sessionization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50" y="187325"/>
            <a:ext cx="7404100" cy="397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7150" y="4333875"/>
            <a:ext cx="8572500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4. Output…"/>
          <p:cNvSpPr txBox="1"/>
          <p:nvPr/>
        </p:nvSpPr>
        <p:spPr>
          <a:xfrm>
            <a:off x="11029594" y="8322920"/>
            <a:ext cx="153741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Output</a:t>
            </a:r>
          </a:p>
          <a:p>
            <a:pPr/>
            <a:r>
              <a:t>Mode</a:t>
            </a:r>
          </a:p>
        </p:txBody>
      </p:sp>
      <p:sp>
        <p:nvSpPr>
          <p:cNvPr id="127" name="3. Select…"/>
          <p:cNvSpPr txBox="1"/>
          <p:nvPr/>
        </p:nvSpPr>
        <p:spPr>
          <a:xfrm>
            <a:off x="10984788" y="6729070"/>
            <a:ext cx="1627024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Select</a:t>
            </a:r>
          </a:p>
          <a:p>
            <a:pPr/>
            <a:r>
              <a:t>Project</a:t>
            </a:r>
          </a:p>
          <a:p>
            <a:pPr/>
            <a:r>
              <a:t>Aggregate</a:t>
            </a:r>
          </a:p>
        </p:txBody>
      </p:sp>
      <p:sp>
        <p:nvSpPr>
          <p:cNvPr id="128" name="2. Window…"/>
          <p:cNvSpPr txBox="1"/>
          <p:nvPr/>
        </p:nvSpPr>
        <p:spPr>
          <a:xfrm>
            <a:off x="10900359" y="5078070"/>
            <a:ext cx="17958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Window</a:t>
            </a:r>
          </a:p>
          <a:p>
            <a:pPr/>
            <a:r>
              <a:t>Watermark</a:t>
            </a:r>
          </a:p>
          <a:p>
            <a:pPr/>
            <a:r>
              <a:t>Checkpoint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2. CountByWindow…"/>
          <p:cNvSpPr txBox="1"/>
          <p:nvPr/>
        </p:nvSpPr>
        <p:spPr>
          <a:xfrm>
            <a:off x="103631" y="4093820"/>
            <a:ext cx="5404410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2. CountByWindow</a:t>
            </a:r>
          </a:p>
          <a:p>
            <a:pPr algn="l"/>
            <a:r>
              <a:t>    + windowDuration / slideDuration</a:t>
            </a:r>
          </a:p>
          <a:p>
            <a:pPr algn="l"/>
            <a:r>
              <a:t>    + TriggerBy10Seconds</a:t>
            </a:r>
          </a:p>
        </p:txBody>
      </p:sp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2919" y="1852053"/>
            <a:ext cx="4243906" cy="6049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3. StreamFromFile…"/>
          <p:cNvSpPr txBox="1"/>
          <p:nvPr/>
        </p:nvSpPr>
        <p:spPr>
          <a:xfrm>
            <a:off x="117094" y="3528720"/>
            <a:ext cx="11202315" cy="269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3. StreamFromFile</a:t>
            </a:r>
          </a:p>
          <a:p>
            <a:pPr algn="l"/>
            <a:r>
              <a:t>    + SelectionProjectionAndAggregation (연산)</a:t>
            </a:r>
          </a:p>
          <a:p>
            <a:pPr algn="l"/>
          </a:p>
          <a:p>
            <a:pPr algn="l"/>
          </a:p>
          <a:p>
            <a:pPr algn="l"/>
            <a:r>
              <a:t>    + Unsupported Operations</a:t>
            </a:r>
          </a:p>
          <a:p>
            <a:pPr algn="l"/>
            <a:r>
              <a:t>    https://spark.apache.org/docs/latest/structured-streaming-programming-guide.html#unsupported-operations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4. CountWithWindowAndWatermark : Watermarking (2.1)…"/>
          <p:cNvSpPr txBox="1"/>
          <p:nvPr/>
        </p:nvSpPr>
        <p:spPr>
          <a:xfrm>
            <a:off x="117094" y="423520"/>
            <a:ext cx="8399069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4. CountWithWindowAndWatermark : Watermarking (2.1)</a:t>
            </a:r>
          </a:p>
          <a:p>
            <a:pPr algn="l"/>
            <a:r>
              <a:t>    + AppendCompleteUpdate : output mode (2.2)</a:t>
            </a:r>
          </a:p>
          <a:p>
            <a:pPr algn="l"/>
            <a:r>
              <a:t>        Append Mode : ETL</a:t>
            </a:r>
          </a:p>
          <a:p>
            <a:pPr algn="l"/>
            <a:r>
              <a:t>        Complete mode : Monitoring</a:t>
            </a:r>
          </a:p>
          <a:p>
            <a:pPr algn="l"/>
            <a:r>
              <a:t>        Update mode : Alerting, Sessionization</a:t>
            </a:r>
          </a:p>
        </p:txBody>
      </p:sp>
      <p:pic>
        <p:nvPicPr>
          <p:cNvPr id="1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612736"/>
            <a:ext cx="8890000" cy="6255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5. ManageAndMonitor : StreamingQueryListener (2.1)…"/>
          <p:cNvSpPr txBox="1"/>
          <p:nvPr/>
        </p:nvSpPr>
        <p:spPr>
          <a:xfrm>
            <a:off x="117094" y="4277970"/>
            <a:ext cx="789828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5. ManageAndMonitor : StreamingQueryListener (2.1)</a:t>
            </a:r>
          </a:p>
          <a:p>
            <a:pPr algn="l"/>
            <a:r>
              <a:t>    + query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6. OutputForEach…"/>
          <p:cNvSpPr txBox="1"/>
          <p:nvPr/>
        </p:nvSpPr>
        <p:spPr>
          <a:xfrm>
            <a:off x="117094" y="3725520"/>
            <a:ext cx="10863377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6. OutputForEach</a:t>
            </a:r>
          </a:p>
          <a:p>
            <a:pPr algn="l"/>
            <a:r>
              <a:t>    + open / process / close</a:t>
            </a:r>
          </a:p>
          <a:p>
            <a:pPr algn="l"/>
          </a:p>
          <a:p>
            <a:pPr algn="l"/>
            <a:r>
              <a:t>https://spark.apache.org/docs/latest/structured-streaming-programming-guide.html#using-foreach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7. RecoveringWithCheckpointing…"/>
          <p:cNvSpPr txBox="1"/>
          <p:nvPr/>
        </p:nvSpPr>
        <p:spPr>
          <a:xfrm>
            <a:off x="117094" y="4277970"/>
            <a:ext cx="5997855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7. RecoveringWithCheckpointing</a:t>
            </a:r>
          </a:p>
          <a:p>
            <a:pPr algn="l"/>
            <a:r>
              <a:t>    + PartitionByName : store by partition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