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3677-2B16-4D5C-AA77-91B0571C7B5D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53580-67E0-4BD0-AE0E-C94921060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6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D7F8B-C4A0-4F90-902A-5592916DD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12F30D-5C24-4CAD-A9B3-CE45A546A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48EEC-705F-4C65-96E2-1E9BC478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B2267-0D7C-4513-88FC-1AFA83C1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09ABE-DFAC-48DD-A7C2-E8B617A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2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2B7B-D1D1-40FB-BB98-67A98844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42719-D70C-4F47-8331-DA444D6D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AA572-B12C-4467-8067-8E0E8F7A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0F86B-5566-409D-9F0B-376675E1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C78C8-17D0-4A2E-9EFE-1F9C9C8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2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EADE5-6B05-4931-89B5-9FB40AE29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90E4D-82DD-45C4-AD84-6DC3397B4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527F-56BE-42D3-8259-B61753F2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45411-1E34-4BF1-BD38-4D75D76E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82F02-7710-482D-A2BB-5FEA65AC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9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FB464-56D5-4A4A-9E64-5F60ACBC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15585-E0DA-4B3B-BDB6-2A278598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87499-3562-4981-92A7-2B0D9E67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559EA-76B0-4CB6-9871-01680474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A5505-9415-44E1-AF9A-7541B4EC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F7CB-60C2-456D-89DC-F46B4E9C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10EFB-F3BC-4667-A2B0-96AD097D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DBB56-5B89-40A4-88F1-B0D8A950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F927C-56D2-4745-A504-D5912A3B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5EC38-CD8D-4F43-B196-A3E6A30F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8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24540-98E3-416A-A8B1-7D37BF40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DC6E7-AC31-443D-BA82-F8FCB7CDA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1E258-CBFB-4483-8A51-69ECFBFF5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4E3B4-29ED-49AD-A06C-ACEE3835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0231F-CE28-48D5-B4E0-B0B895C6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C419F-69F0-49A8-B335-6C302451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5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9BAD9-2FFE-457C-A767-423EEF6D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E2664-DAB6-4A73-88A9-D9FB755F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1E7DF-E321-4323-88CF-C93F474A3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63E7C-F7E2-4740-B815-FAE7496AF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F7A973-80A8-46AB-9E88-B9C5B4E8D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3756F0-1DE9-4C27-BDA9-75398AC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97684A-E414-4AF8-9529-D825C99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B902DE-15E8-4641-A3B9-382EC4B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3FDA4-51F6-4632-A924-D1B90CA1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440B6A-0126-4789-9A60-A2F08A76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31DE8-254A-47EE-B2FD-C2C90F26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6093F-AA48-4AD0-AAE4-BDA06BCB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64DD37-964A-441F-AC3B-F93DAB38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87DAE4-B97D-4E2A-A4DB-9D90D3BA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C2F618-43F5-4242-B253-4D65B2FC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87879-B722-4CAE-A5C5-41947AF2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9C084-BBF8-49A6-8DEF-A8702EB64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1B625D-1F46-49D3-8A6B-6329AE44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4A74B-0A63-493F-9EBC-288E2325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6C00A-248F-4A90-9326-1749236C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19552-7180-4A21-A0B0-9EA0C6EE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C06BF-A483-4A93-9194-300E4D3E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E724C-5009-41C4-9105-D66A02E1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151C6-73A9-46FF-A358-5B73CB7D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8A1D4-EF0F-4181-9112-51E07196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AB05F-8BDF-4226-BB4B-29C6A5AA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77B62-99B6-474B-80C1-A6CA03FD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3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6DCC29-634B-49FA-805B-B7D467B6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C517B-B92C-4CD0-8AEE-3DE5DE80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523FA-3C4A-4526-B9D0-ADC7624A9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F539-07C7-4FD7-B9C8-140A0AFFA0AF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D033-7BA8-49A0-9828-7B6ADCF72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FF794-36B3-440E-807B-4F4BA0641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2126E-0F86-4BED-BFEE-4347BEF1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0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6AF94-4537-4B57-974F-CABCDEC6A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4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dirty="0">
                <a:latin typeface="HY궁서B" panose="02030600000101010101" pitchFamily="18" charset="-127"/>
                <a:ea typeface="HY궁서B" panose="02030600000101010101" pitchFamily="18" charset="-127"/>
              </a:rPr>
              <a:t>3. </a:t>
            </a:r>
            <a:r>
              <a:rPr lang="ko-KR" altLang="en-US" sz="9600" dirty="0">
                <a:latin typeface="HY궁서B" panose="02030600000101010101" pitchFamily="18" charset="-127"/>
                <a:ea typeface="HY궁서B" panose="02030600000101010101" pitchFamily="18" charset="-127"/>
              </a:rPr>
              <a:t>리스트와 </a:t>
            </a:r>
            <a:r>
              <a:rPr lang="ko-KR" altLang="en-US" sz="9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튜플</a:t>
            </a:r>
            <a:endParaRPr lang="ko-KR" altLang="en-US" sz="9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3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833D2-4D29-48AF-B454-618DE212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</p:spPr>
        <p:txBody>
          <a:bodyPr/>
          <a:lstStyle/>
          <a:p>
            <a:pPr algn="ctr"/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리스트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동적 배열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D629B2-802E-4FF5-9711-1D340F45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6408172" cy="528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E3988-FCD0-4F8B-99DE-DB5D82765234}"/>
              </a:ext>
            </a:extLst>
          </p:cNvPr>
          <p:cNvSpPr txBox="1"/>
          <p:nvPr/>
        </p:nvSpPr>
        <p:spPr>
          <a:xfrm>
            <a:off x="6408172" y="1371600"/>
            <a:ext cx="52758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리스트는 새로운 데이터를 추가해서 </a:t>
            </a:r>
            <a:endParaRPr lang="en-US" altLang="ko-KR" dirty="0"/>
          </a:p>
          <a:p>
            <a:r>
              <a:rPr lang="ko-KR" altLang="en-US" dirty="0"/>
              <a:t>데이터의 크기를 커지게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하지만</a:t>
            </a:r>
            <a:endParaRPr lang="en-US" altLang="ko-KR" b="1" dirty="0"/>
          </a:p>
          <a:p>
            <a:r>
              <a:rPr lang="ko-KR" altLang="en-US" dirty="0"/>
              <a:t>새로운 것을 추가할 때 </a:t>
            </a:r>
            <a:endParaRPr lang="en-US" altLang="ko-KR" dirty="0"/>
          </a:p>
          <a:p>
            <a:r>
              <a:rPr lang="en-US" altLang="ko-KR" dirty="0"/>
              <a:t>N+1</a:t>
            </a:r>
            <a:r>
              <a:rPr lang="ko-KR" altLang="en-US" dirty="0"/>
              <a:t>이 아닌 </a:t>
            </a:r>
            <a:r>
              <a:rPr lang="en-US" altLang="ko-KR" dirty="0"/>
              <a:t>N+M</a:t>
            </a:r>
            <a:r>
              <a:rPr lang="ko-KR" altLang="en-US" dirty="0"/>
              <a:t>이 된다</a:t>
            </a:r>
            <a:endParaRPr lang="en-US" altLang="ko-KR" dirty="0"/>
          </a:p>
          <a:p>
            <a:r>
              <a:rPr lang="ko-KR" altLang="en-US" dirty="0"/>
              <a:t>그렇게 하는 이유는 계속 추가로 </a:t>
            </a:r>
            <a:r>
              <a:rPr lang="ko-KR" altLang="en-US" dirty="0" err="1"/>
              <a:t>할시에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메모리 할당과 복사 요청 횟수를 줄이기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 복사는 비용이 많이 들기 때문에  </a:t>
            </a:r>
            <a:endParaRPr lang="en-US" altLang="ko-KR" dirty="0"/>
          </a:p>
          <a:p>
            <a:r>
              <a:rPr lang="ko-KR" altLang="en-US" dirty="0"/>
              <a:t>다음과 같이 왼쪽 그림 현상이 발견할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10</a:t>
            </a:r>
            <a:r>
              <a:rPr lang="ko-KR" altLang="en-US" dirty="0"/>
              <a:t>개의 항목을 </a:t>
            </a:r>
            <a:r>
              <a:rPr lang="en-US" altLang="ko-KR" dirty="0"/>
              <a:t>1000</a:t>
            </a:r>
            <a:r>
              <a:rPr lang="ko-KR" altLang="en-US" dirty="0"/>
              <a:t>개를 저장한다고 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기대한 바는 </a:t>
            </a:r>
            <a:r>
              <a:rPr lang="en-US" altLang="ko-KR" dirty="0"/>
              <a:t>10,000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실제 기계는 </a:t>
            </a:r>
            <a:r>
              <a:rPr lang="en-US" altLang="ko-KR" dirty="0"/>
              <a:t>16,000</a:t>
            </a:r>
            <a:r>
              <a:rPr lang="ko-KR" altLang="en-US" dirty="0"/>
              <a:t>이 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쓸모 없는 메모리가 많이 잡히는 것을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6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833D2-4D29-48AF-B454-618DE212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</p:spPr>
        <p:txBody>
          <a:bodyPr/>
          <a:lstStyle/>
          <a:p>
            <a:pPr algn="ctr"/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튜플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정적 배열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E3988-FCD0-4F8B-99DE-DB5D82765234}"/>
              </a:ext>
            </a:extLst>
          </p:cNvPr>
          <p:cNvSpPr txBox="1"/>
          <p:nvPr/>
        </p:nvSpPr>
        <p:spPr>
          <a:xfrm>
            <a:off x="2370460" y="1214438"/>
            <a:ext cx="74510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리스트와는 달리 사용한 만큼만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여유공간을 더 할당하지 않기때문에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새로운 항목을 추가할 때 마다 할당과 복사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튜플의</a:t>
            </a:r>
            <a:r>
              <a:rPr lang="ko-KR" altLang="en-US" b="1" dirty="0"/>
              <a:t> 장점은 여유 공간을 할당하지 않아서 자원을 더 적게 사용한다</a:t>
            </a:r>
            <a:r>
              <a:rPr lang="en-US" altLang="ko-KR" b="1" dirty="0"/>
              <a:t>!</a:t>
            </a:r>
            <a:endParaRPr lang="ko-KR" altLang="en-US" b="1" dirty="0"/>
          </a:p>
          <a:p>
            <a:endParaRPr lang="en-US" altLang="ko-KR" dirty="0"/>
          </a:p>
          <a:p>
            <a:r>
              <a:rPr lang="ko-KR" altLang="en-US" b="1" dirty="0"/>
              <a:t>그래서 </a:t>
            </a:r>
            <a:r>
              <a:rPr lang="en-US" altLang="ko-KR" b="1" dirty="0"/>
              <a:t>100</a:t>
            </a:r>
            <a:r>
              <a:rPr lang="ko-KR" altLang="en-US" b="1" dirty="0"/>
              <a:t>개 </a:t>
            </a:r>
            <a:r>
              <a:rPr lang="en-US" altLang="ko-KR" b="1" dirty="0"/>
              <a:t>+ 100</a:t>
            </a:r>
            <a:r>
              <a:rPr lang="ko-KR" altLang="en-US" b="1" dirty="0"/>
              <a:t>개를 하면 딱 </a:t>
            </a:r>
            <a:r>
              <a:rPr lang="en-US" altLang="ko-KR" b="1" dirty="0"/>
              <a:t>200</a:t>
            </a:r>
            <a:r>
              <a:rPr lang="ko-KR" altLang="en-US" b="1" dirty="0"/>
              <a:t>개만 사용한다</a:t>
            </a:r>
            <a:r>
              <a:rPr lang="en-US" altLang="ko-KR" b="1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38B9E-0A88-404C-B9D8-7AACC834E2C3}"/>
              </a:ext>
            </a:extLst>
          </p:cNvPr>
          <p:cNvSpPr txBox="1"/>
          <p:nvPr/>
        </p:nvSpPr>
        <p:spPr>
          <a:xfrm>
            <a:off x="2370460" y="3612238"/>
            <a:ext cx="945483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정적이기 때문에 파이선이 내부적으로 수행하는 리소스 </a:t>
            </a:r>
            <a:r>
              <a:rPr lang="ko-KR" altLang="en-US" b="1" dirty="0" err="1">
                <a:latin typeface="+mj-ea"/>
                <a:ea typeface="+mj-ea"/>
              </a:rPr>
              <a:t>캐싱이</a:t>
            </a:r>
            <a:r>
              <a:rPr lang="ko-KR" altLang="en-US" b="1" dirty="0">
                <a:latin typeface="+mj-ea"/>
                <a:ea typeface="+mj-ea"/>
              </a:rPr>
              <a:t> 있다</a:t>
            </a:r>
            <a:r>
              <a:rPr lang="en-US" altLang="ko-KR" b="1" dirty="0">
                <a:latin typeface="+mj-ea"/>
                <a:ea typeface="+mj-ea"/>
              </a:rPr>
              <a:t>!</a:t>
            </a:r>
          </a:p>
          <a:p>
            <a:r>
              <a:rPr lang="ko-KR" altLang="en-US" dirty="0" err="1">
                <a:latin typeface="+mj-ea"/>
                <a:ea typeface="+mj-ea"/>
              </a:rPr>
              <a:t>파이썬은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GC</a:t>
            </a:r>
            <a:r>
              <a:rPr lang="ko-KR" altLang="en-US" dirty="0">
                <a:latin typeface="+mj-ea"/>
                <a:ea typeface="+mj-ea"/>
              </a:rPr>
              <a:t>를 통해서 사용되지 않는 변수에 할당된 메모리를 반환한다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아주 중요한 특징</a:t>
            </a:r>
            <a:r>
              <a:rPr lang="en-US" altLang="ko-KR" sz="2400" b="1" dirty="0">
                <a:latin typeface="+mj-ea"/>
                <a:ea typeface="+mj-ea"/>
              </a:rPr>
              <a:t>!!</a:t>
            </a:r>
          </a:p>
          <a:p>
            <a:r>
              <a:rPr lang="ko-KR" altLang="en-US" b="1" dirty="0">
                <a:latin typeface="+mj-ea"/>
                <a:ea typeface="+mj-ea"/>
              </a:rPr>
              <a:t>즉 저장된 것은 메모리를 새로 할당하지 않고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기존에 할당해둔 메모리를 재사용한다는 뜻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결국 이 작은 차이가 더 </a:t>
            </a:r>
            <a:r>
              <a:rPr lang="en-US" altLang="ko-KR" b="1" dirty="0">
                <a:latin typeface="+mj-ea"/>
                <a:ea typeface="+mj-ea"/>
              </a:rPr>
              <a:t>Loop</a:t>
            </a:r>
            <a:r>
              <a:rPr lang="ko-KR" altLang="en-US" b="1" dirty="0">
                <a:latin typeface="+mj-ea"/>
                <a:ea typeface="+mj-ea"/>
              </a:rPr>
              <a:t>를 더 빠르게 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61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833D2-4D29-48AF-B454-618DE212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</p:spPr>
        <p:txBody>
          <a:bodyPr/>
          <a:lstStyle/>
          <a:p>
            <a:pPr algn="ctr"/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간단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E3988-FCD0-4F8B-99DE-DB5D82765234}"/>
              </a:ext>
            </a:extLst>
          </p:cNvPr>
          <p:cNvSpPr txBox="1"/>
          <p:nvPr/>
        </p:nvSpPr>
        <p:spPr>
          <a:xfrm>
            <a:off x="723967" y="1200151"/>
            <a:ext cx="10355720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리스트와 </a:t>
            </a:r>
            <a:r>
              <a:rPr lang="ko-KR" altLang="en-US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튜플은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미리 알려진 내재적 순서가 있는 데이터를 위한 빠르면서 오버헤드가 적은 자료구조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순서만 알고 있다면 탐색 문제로 회피 가능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 어느 위치에 있는지 안다면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복잡도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O(1)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3200" b="1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리스트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크기가 바꿀 수 있지만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원하는 양보다 더 많이 사용하는 단점이 존재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3200" b="1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튜플</a:t>
            </a:r>
            <a:r>
              <a:rPr lang="ko-KR" altLang="en-US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은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크기는 바꿀 수 없지만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리스트보다 더 적은 메모리 부담을 가진다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248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B42E9-D17E-4215-B86C-83144774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7A701-6A85-4E92-8A50-BAC3FAEC1F74}"/>
              </a:ext>
            </a:extLst>
          </p:cNvPr>
          <p:cNvSpPr txBox="1"/>
          <p:nvPr/>
        </p:nvSpPr>
        <p:spPr>
          <a:xfrm>
            <a:off x="3222457" y="1943100"/>
            <a:ext cx="57470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리스트와 </a:t>
            </a:r>
            <a:r>
              <a:rPr lang="ko-KR" altLang="en-US" sz="2000" dirty="0" err="1"/>
              <a:t>튜플은</a:t>
            </a:r>
            <a:r>
              <a:rPr lang="ko-KR" altLang="en-US" sz="2000" dirty="0"/>
              <a:t> 어디에 쓰는 물건인가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</a:t>
            </a:r>
            <a:r>
              <a:rPr lang="en-US" altLang="ko-KR" sz="2000" dirty="0"/>
              <a:t>/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탐색의 복잡도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그런 복잡도에 대한 근거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리스트와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차이점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리스트에 원소를 추가하는 과정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언제 리스트를 쓰고 언제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써야 하는가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161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498AC-8E3E-489C-8408-C3C01234FA3B}"/>
              </a:ext>
            </a:extLst>
          </p:cNvPr>
          <p:cNvSpPr txBox="1"/>
          <p:nvPr/>
        </p:nvSpPr>
        <p:spPr>
          <a:xfrm>
            <a:off x="942025" y="1400176"/>
            <a:ext cx="946445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배열</a:t>
            </a:r>
            <a:endParaRPr lang="en-US" altLang="ko-K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어떤 정해진 내재적 순서에 따라 데이터를 나열해둔 것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순서도 미리 알 수 있다는 점 중요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배열 내 특정 위에 있는 데이터를 </a:t>
            </a:r>
            <a:r>
              <a:rPr lang="en-US" altLang="ko-KR" b="1" dirty="0"/>
              <a:t>O(1) </a:t>
            </a:r>
            <a:r>
              <a:rPr lang="ko-KR" altLang="en-US" b="1" dirty="0"/>
              <a:t>시간 복잡도로 접근 가능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내재적 순서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어떤 항목이 전체 데이터 중에서 몇 번째 항목인지가 그 항목의 내부 특성으로 존재한다는 뜻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모든 항목에 대해 정해진 내재적 순서가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모든 항목의 순서를 미리 정할 수 있고</a:t>
            </a:r>
            <a:r>
              <a:rPr lang="en-US" altLang="ko-KR" sz="1600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그에 따라 어떤 자료구조 상에서 모든 항목이 어느 위치에 들어갈지를 미리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9A03B-B3F4-4BBB-B974-A1F673F5BE9F}"/>
              </a:ext>
            </a:extLst>
          </p:cNvPr>
          <p:cNvSpPr txBox="1"/>
          <p:nvPr/>
        </p:nvSpPr>
        <p:spPr>
          <a:xfrm>
            <a:off x="942025" y="581026"/>
            <a:ext cx="10078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리스트와 </a:t>
            </a:r>
            <a:r>
              <a:rPr lang="ko-KR" altLang="en-US" sz="3200" b="1" dirty="0" err="1"/>
              <a:t>튜플은</a:t>
            </a:r>
            <a:r>
              <a:rPr lang="ko-KR" altLang="en-US" sz="3200" b="1" dirty="0"/>
              <a:t> 배열이라고 하는 자료구조의 한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2597C-F4E5-40B1-80A2-526160A5305C}"/>
              </a:ext>
            </a:extLst>
          </p:cNvPr>
          <p:cNvSpPr txBox="1"/>
          <p:nvPr/>
        </p:nvSpPr>
        <p:spPr>
          <a:xfrm>
            <a:off x="942025" y="4186238"/>
            <a:ext cx="102226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리스트 </a:t>
            </a:r>
            <a:r>
              <a:rPr lang="en-US" altLang="ko-KR" b="1" dirty="0"/>
              <a:t>: </a:t>
            </a:r>
            <a:r>
              <a:rPr lang="ko-KR" altLang="en-US" b="1" dirty="0"/>
              <a:t>동적 배열</a:t>
            </a:r>
            <a:endParaRPr lang="en-US" altLang="ko-KR" b="1" dirty="0"/>
          </a:p>
          <a:p>
            <a:r>
              <a:rPr lang="ko-KR" altLang="en-US" b="1" dirty="0" err="1"/>
              <a:t>튜플</a:t>
            </a:r>
            <a:r>
              <a:rPr lang="ko-KR" altLang="en-US" b="1" dirty="0"/>
              <a:t>    </a:t>
            </a:r>
            <a:r>
              <a:rPr lang="en-US" altLang="ko-KR" b="1" dirty="0"/>
              <a:t>: </a:t>
            </a:r>
            <a:r>
              <a:rPr lang="ko-KR" altLang="en-US" b="1" dirty="0"/>
              <a:t>정적 배열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시스템 메모리 </a:t>
            </a:r>
            <a:r>
              <a:rPr lang="en-US" altLang="ko-KR" b="1" dirty="0"/>
              <a:t>: </a:t>
            </a:r>
            <a:r>
              <a:rPr lang="ko-KR" altLang="en-US" b="1" dirty="0"/>
              <a:t>수를 저장할 수 있는 바구니의 집합이고</a:t>
            </a:r>
            <a:r>
              <a:rPr lang="en-US" altLang="ko-KR" b="1" dirty="0"/>
              <a:t>, </a:t>
            </a:r>
            <a:r>
              <a:rPr lang="ko-KR" altLang="en-US" b="1" dirty="0"/>
              <a:t>각 바구니에 일련번호가 붙어 있는 모습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64</a:t>
            </a:r>
            <a:r>
              <a:rPr lang="ko-KR" altLang="en-US" b="1" dirty="0"/>
              <a:t>비트 컴퓨터의 총 메모리가 </a:t>
            </a:r>
            <a:r>
              <a:rPr lang="en-US" altLang="ko-KR" b="1" dirty="0"/>
              <a:t>12KB</a:t>
            </a:r>
            <a:r>
              <a:rPr lang="ko-KR" altLang="en-US" b="1" dirty="0"/>
              <a:t>라면 </a:t>
            </a:r>
            <a:r>
              <a:rPr lang="en-US" altLang="ko-KR" b="1" dirty="0"/>
              <a:t>725</a:t>
            </a:r>
            <a:r>
              <a:rPr lang="ko-KR" altLang="en-US" b="1" dirty="0"/>
              <a:t>바구니</a:t>
            </a:r>
            <a:r>
              <a:rPr lang="en-US" altLang="ko-KR" b="1" dirty="0"/>
              <a:t>, 52GB</a:t>
            </a:r>
            <a:r>
              <a:rPr lang="ko-KR" altLang="en-US" b="1" dirty="0"/>
              <a:t>면 </a:t>
            </a:r>
            <a:r>
              <a:rPr lang="en-US" altLang="ko-KR" b="1" dirty="0"/>
              <a:t>3,250,000,000</a:t>
            </a:r>
            <a:r>
              <a:rPr lang="ko-KR" altLang="en-US" b="1" dirty="0"/>
              <a:t>바구니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113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9CF9B0-ACA3-498B-BEEC-AE0E8C52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304800"/>
            <a:ext cx="8277225" cy="3733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E5C6A-34E3-40B0-97CC-E5BE14D7004A}"/>
              </a:ext>
            </a:extLst>
          </p:cNvPr>
          <p:cNvSpPr txBox="1"/>
          <p:nvPr/>
        </p:nvSpPr>
        <p:spPr>
          <a:xfrm>
            <a:off x="1042988" y="4486275"/>
            <a:ext cx="10456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배열을 생성하려면</a:t>
            </a:r>
            <a:r>
              <a:rPr lang="en-US" altLang="ko-KR" dirty="0"/>
              <a:t>, </a:t>
            </a:r>
            <a:r>
              <a:rPr lang="ko-KR" altLang="en-US" dirty="0"/>
              <a:t>시스템 메모리 블록을 할당 </a:t>
            </a:r>
            <a:r>
              <a:rPr lang="en-US" altLang="ko-KR" dirty="0"/>
              <a:t>( </a:t>
            </a:r>
            <a:r>
              <a:rPr lang="ko-KR" altLang="en-US" dirty="0"/>
              <a:t>리스트와 </a:t>
            </a:r>
            <a:r>
              <a:rPr lang="ko-KR" altLang="en-US" dirty="0" err="1"/>
              <a:t>튜플도</a:t>
            </a:r>
            <a:r>
              <a:rPr lang="ko-KR" altLang="en-US" dirty="0"/>
              <a:t> 마찬가지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블록의 각 구연에는 실제 데이터의 위치를 가리키는 포인터가 저장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포인터의 크기는 정수형의 크기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 블록 할당 과정은 커널까지 내려가 </a:t>
            </a:r>
            <a:r>
              <a:rPr lang="en-US" altLang="ko-KR" dirty="0"/>
              <a:t>N</a:t>
            </a:r>
            <a:r>
              <a:rPr lang="ko-KR" altLang="en-US" dirty="0"/>
              <a:t>개의 연속의 바구니를 요청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리스트는 그 크기도 저장하기 때문에 할당된 여섯 블록 중 하나는 크기를 저장하고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나머지 다섯 개만 사용</a:t>
            </a:r>
          </a:p>
        </p:txBody>
      </p:sp>
    </p:spTree>
    <p:extLst>
      <p:ext uri="{BB962C8B-B14F-4D97-AF65-F5344CB8AC3E}">
        <p14:creationId xmlns:p14="http://schemas.microsoft.com/office/powerpoint/2010/main" val="10215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DFC7E-36CC-4F8A-AE1F-105ECAB56BBE}"/>
              </a:ext>
            </a:extLst>
          </p:cNvPr>
          <p:cNvSpPr txBox="1"/>
          <p:nvPr/>
        </p:nvSpPr>
        <p:spPr>
          <a:xfrm>
            <a:off x="642938" y="557213"/>
            <a:ext cx="7615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리스트에서 특정 항목을 찾으려면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항목이 무엇인지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또 그 데이터가 어떤 바구니에 저장 </a:t>
            </a:r>
            <a:r>
              <a:rPr lang="ko-KR" altLang="en-US" dirty="0" err="1"/>
              <a:t>되있는지만</a:t>
            </a:r>
            <a:r>
              <a:rPr lang="ko-KR" altLang="en-US" dirty="0"/>
              <a:t> 알면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데이터는 같은 크기를 점유</a:t>
            </a:r>
            <a:r>
              <a:rPr lang="en-US" altLang="ko-KR" dirty="0"/>
              <a:t>(</a:t>
            </a:r>
            <a:r>
              <a:rPr lang="ko-KR" altLang="en-US" dirty="0"/>
              <a:t>정수 크기의 포인터 하나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배열의 첫 번째 항목을 찾으려면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 바구니의 값 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en-US" altLang="ko-KR" dirty="0"/>
              <a:t>M)(</a:t>
            </a:r>
            <a:r>
              <a:rPr lang="ko-KR" altLang="en-US" dirty="0"/>
              <a:t>인덱스</a:t>
            </a:r>
            <a:r>
              <a:rPr lang="en-US" altLang="ko-KR" dirty="0"/>
              <a:t>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/>
              <a:t>번째 항목을 읽으려면 </a:t>
            </a:r>
            <a:r>
              <a:rPr lang="en-US" altLang="ko-KR" dirty="0"/>
              <a:t>M+4(</a:t>
            </a:r>
            <a:r>
              <a:rPr lang="ko-KR" altLang="en-US" dirty="0"/>
              <a:t>인덱스 </a:t>
            </a:r>
            <a:r>
              <a:rPr lang="en-US" altLang="ko-KR" dirty="0"/>
              <a:t>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r>
              <a:rPr lang="ko-KR" altLang="en-US" b="1" dirty="0"/>
              <a:t>순서가 알려져 있지 않은 배열에서 특정 항목을 찾으려면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탐색을 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선형 탐색 기법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배열의 모든 항목 검사하는 방법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6E726B-377A-4620-B9EF-8914FCAD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4481511"/>
            <a:ext cx="4300537" cy="2096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9D4FED-5F86-4164-947F-05DBA0301F92}"/>
              </a:ext>
            </a:extLst>
          </p:cNvPr>
          <p:cNvSpPr txBox="1"/>
          <p:nvPr/>
        </p:nvSpPr>
        <p:spPr>
          <a:xfrm>
            <a:off x="5086350" y="4481511"/>
            <a:ext cx="6816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하지만 이러한 방식은 최대 </a:t>
            </a:r>
            <a:r>
              <a:rPr lang="en-US" altLang="ko-KR" dirty="0"/>
              <a:t>O(n)</a:t>
            </a:r>
            <a:r>
              <a:rPr lang="ko-KR" altLang="en-US" dirty="0"/>
              <a:t>의 복잡도가 발생한다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개선하려면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데이터가 메모리에 어떻게 저장되는지를 알고 있거나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담은 바구니가 어떤 순서로 나열되어 있는지를 이해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사전과 셋</a:t>
            </a:r>
            <a:r>
              <a:rPr lang="en-US" altLang="ko-KR" dirty="0"/>
              <a:t>(dictionary and 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70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14373-96BC-4073-A0D9-F1799A9B7DEC}"/>
              </a:ext>
            </a:extLst>
          </p:cNvPr>
          <p:cNvSpPr txBox="1"/>
          <p:nvPr/>
        </p:nvSpPr>
        <p:spPr>
          <a:xfrm>
            <a:off x="2416947" y="171451"/>
            <a:ext cx="7358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3.1 </a:t>
            </a:r>
            <a:r>
              <a:rPr lang="ko-KR" altLang="en-US" sz="60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더 효율적인 탐색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D86C8-9561-47AA-8228-6132213C3E3A}"/>
              </a:ext>
            </a:extLst>
          </p:cNvPr>
          <p:cNvSpPr txBox="1"/>
          <p:nvPr/>
        </p:nvSpPr>
        <p:spPr>
          <a:xfrm>
            <a:off x="857250" y="1843088"/>
            <a:ext cx="214033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핵심 알고리즘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정렬 알고리즘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탐색 알고리즘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9F486-B616-4C21-BBB2-192FB27ED11B}"/>
              </a:ext>
            </a:extLst>
          </p:cNvPr>
          <p:cNvSpPr txBox="1"/>
          <p:nvPr/>
        </p:nvSpPr>
        <p:spPr>
          <a:xfrm>
            <a:off x="3338512" y="1843088"/>
            <a:ext cx="87350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파이썬</a:t>
            </a:r>
            <a:r>
              <a:rPr lang="ko-KR" altLang="en-US" sz="2400" b="1" dirty="0"/>
              <a:t> 리스트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정렬 알고리즘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팀 정렬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최적의 경우 </a:t>
            </a:r>
            <a:r>
              <a:rPr lang="en-US" altLang="ko-KR" b="1" dirty="0"/>
              <a:t>O(n) , </a:t>
            </a:r>
            <a:r>
              <a:rPr lang="ko-KR" altLang="en-US" b="1" dirty="0"/>
              <a:t>최악의 경우 </a:t>
            </a:r>
            <a:r>
              <a:rPr lang="en-US" altLang="ko-KR" b="1" dirty="0"/>
              <a:t>O(</a:t>
            </a:r>
            <a:r>
              <a:rPr lang="en-US" altLang="ko-KR" b="1" dirty="0" err="1"/>
              <a:t>nlog</a:t>
            </a:r>
            <a:r>
              <a:rPr lang="en-US" altLang="ko-KR" b="1" dirty="0"/>
              <a:t>(n))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다양한 정렬 알고리즘을 활용하여 주어진 데이터에 어떤 알고리즘</a:t>
            </a:r>
            <a:endParaRPr lang="en-US" altLang="ko-KR" b="1" dirty="0"/>
          </a:p>
          <a:p>
            <a:pPr lvl="1"/>
            <a:r>
              <a:rPr lang="en-US" altLang="ko-KR" b="1" dirty="0"/>
              <a:t> </a:t>
            </a:r>
            <a:r>
              <a:rPr lang="ko-KR" altLang="en-US" b="1" dirty="0"/>
              <a:t>   을 적용하는 것이 최선인지를 추측하는 휴리스틱을 사용</a:t>
            </a:r>
            <a:r>
              <a:rPr lang="en-US" altLang="ko-KR" b="1" dirty="0"/>
              <a:t>(</a:t>
            </a:r>
            <a:r>
              <a:rPr lang="ko-KR" altLang="en-US" b="1" dirty="0"/>
              <a:t>삽입 </a:t>
            </a:r>
            <a:r>
              <a:rPr lang="en-US" altLang="ko-KR" b="1" dirty="0"/>
              <a:t>+ </a:t>
            </a:r>
            <a:r>
              <a:rPr lang="ko-KR" altLang="en-US" b="1" dirty="0"/>
              <a:t>병합  조합</a:t>
            </a:r>
            <a:r>
              <a:rPr lang="en-US" altLang="ko-K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2644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0877F-4608-4D99-8BE7-638CCD22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이진 탐색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(Binary Search)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FD811-DA33-4B76-A270-33BBC4BD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690688"/>
            <a:ext cx="4829175" cy="295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D465F-F87E-47C0-B723-522840D8ADAE}"/>
              </a:ext>
            </a:extLst>
          </p:cNvPr>
          <p:cNvSpPr txBox="1"/>
          <p:nvPr/>
        </p:nvSpPr>
        <p:spPr>
          <a:xfrm>
            <a:off x="3967163" y="2471737"/>
            <a:ext cx="79528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리스트를</a:t>
            </a:r>
            <a:r>
              <a:rPr lang="en-US" altLang="ko-KR" dirty="0"/>
              <a:t> </a:t>
            </a:r>
            <a:r>
              <a:rPr lang="ko-KR" altLang="en-US" dirty="0"/>
              <a:t>정렬하고 나면 평균 </a:t>
            </a:r>
            <a:r>
              <a:rPr lang="en-US" altLang="ko-KR" dirty="0"/>
              <a:t>O( log n )</a:t>
            </a:r>
            <a:r>
              <a:rPr lang="ko-KR" altLang="en-US" dirty="0"/>
              <a:t>의 복잡도를 가진 이진 탐색을 사용</a:t>
            </a:r>
            <a:endParaRPr lang="en-US" altLang="ko-KR" dirty="0"/>
          </a:p>
          <a:p>
            <a:r>
              <a:rPr lang="ko-KR" altLang="en-US" b="1" dirty="0"/>
              <a:t>이진 탐색</a:t>
            </a:r>
            <a:endParaRPr lang="en-US" altLang="ko-KR" b="1" dirty="0"/>
          </a:p>
          <a:p>
            <a:r>
              <a:rPr lang="ko-KR" altLang="en-US" dirty="0"/>
              <a:t>리스트의 가운데 값과 찾고자 하는 값을 비교</a:t>
            </a:r>
            <a:endParaRPr lang="en-US" altLang="ko-KR" dirty="0"/>
          </a:p>
          <a:p>
            <a:r>
              <a:rPr lang="ko-KR" altLang="en-US" dirty="0"/>
              <a:t>선형 알고리즘과는 달리 일부만 살펴본다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정렬 된 상태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사전으로 바꾸는 것보다 이진 탐색이 더 효과적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사전으로 바꾸는 과정이 </a:t>
            </a:r>
            <a:r>
              <a:rPr lang="en-US" altLang="ko-KR" dirty="0"/>
              <a:t>O(n) </a:t>
            </a:r>
            <a:r>
              <a:rPr lang="ko-KR" altLang="en-US" dirty="0"/>
              <a:t>시간이 소요됨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Bisect </a:t>
            </a:r>
            <a:r>
              <a:rPr lang="ko-KR" altLang="en-US" b="1" dirty="0"/>
              <a:t>모듈 사용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잘 최적화된 이진 탐색 기법으로 항목을 찾을 수 있을 뿐 아니라 </a:t>
            </a:r>
            <a:endParaRPr lang="en-US" altLang="ko-KR" dirty="0"/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새로운 항목 추가해도 정렬된 상태를 유지할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찾고자 하는 원소와 가장 가까운 값을 매우 빠르게 </a:t>
            </a:r>
            <a:r>
              <a:rPr lang="ko-KR" altLang="en-US" dirty="0" err="1"/>
              <a:t>찾아줌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93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B2C08-E2A4-4A53-B2ED-1F568A9E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Bisect Module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F4AB6-C692-4C5F-9D23-0BD78BEE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862138"/>
            <a:ext cx="5591175" cy="29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1A6DD-6572-4B41-B9B0-ECF725E396A3}"/>
              </a:ext>
            </a:extLst>
          </p:cNvPr>
          <p:cNvSpPr txBox="1"/>
          <p:nvPr/>
        </p:nvSpPr>
        <p:spPr>
          <a:xfrm>
            <a:off x="3062958" y="5167312"/>
            <a:ext cx="60660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효율적인 코드의 기본 법칙</a:t>
            </a:r>
            <a:endParaRPr lang="en-US" altLang="ko-KR" sz="2000" b="1" dirty="0"/>
          </a:p>
          <a:p>
            <a:pPr algn="ctr"/>
            <a:r>
              <a:rPr lang="ko-KR" altLang="en-US" dirty="0"/>
              <a:t>올바른 자료 구조를 선택하고 일관되게 그것을 사용한 것</a:t>
            </a:r>
          </a:p>
        </p:txBody>
      </p:sp>
    </p:spTree>
    <p:extLst>
      <p:ext uri="{BB962C8B-B14F-4D97-AF65-F5344CB8AC3E}">
        <p14:creationId xmlns:p14="http://schemas.microsoft.com/office/powerpoint/2010/main" val="223870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88D5C-3BFC-4468-AF7E-E104F6B7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latin typeface="HY궁서B" panose="02030600000101010101" pitchFamily="18" charset="-127"/>
                <a:ea typeface="HY궁서B" panose="02030600000101010101" pitchFamily="18" charset="-127"/>
              </a:rPr>
              <a:t>3.2 </a:t>
            </a:r>
            <a:r>
              <a:rPr lang="ko-KR" altLang="en-US" b="1" dirty="0">
                <a:latin typeface="HY궁서B" panose="02030600000101010101" pitchFamily="18" charset="-127"/>
                <a:ea typeface="HY궁서B" panose="02030600000101010101" pitchFamily="18" charset="-127"/>
              </a:rPr>
              <a:t>리스트와 </a:t>
            </a:r>
            <a:r>
              <a:rPr lang="ko-KR" altLang="en-US" b="1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튜플</a:t>
            </a:r>
            <a:endParaRPr lang="ko-KR" altLang="en-US" b="1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BC61FC-6EB5-48F9-B31D-20442DDDD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69500"/>
              </p:ext>
            </p:extLst>
          </p:nvPr>
        </p:nvGraphicFramePr>
        <p:xfrm>
          <a:off x="1201737" y="1885950"/>
          <a:ext cx="9788526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263">
                  <a:extLst>
                    <a:ext uri="{9D8B030D-6E8A-4147-A177-3AD203B41FA5}">
                      <a16:colId xmlns:a16="http://schemas.microsoft.com/office/drawing/2014/main" val="75166991"/>
                    </a:ext>
                  </a:extLst>
                </a:gridCol>
                <a:gridCol w="4894263">
                  <a:extLst>
                    <a:ext uri="{9D8B030D-6E8A-4147-A177-3AD203B41FA5}">
                      <a16:colId xmlns:a16="http://schemas.microsoft.com/office/drawing/2014/main" val="1389176639"/>
                    </a:ext>
                  </a:extLst>
                </a:gridCol>
              </a:tblGrid>
              <a:tr h="266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튜플</a:t>
                      </a:r>
                      <a:endParaRPr lang="ko-KR" altLang="en-US" sz="3200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3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서로 이질적인 객체들의 모음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동적 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변하지 않는 특정 대상의 여러 속성 표현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정적 배열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8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가능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저장 요량 늘리거나 줄일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파이썬에서</a:t>
                      </a:r>
                      <a:r>
                        <a:rPr lang="ko-KR" altLang="en-US" dirty="0"/>
                        <a:t> 런타임 </a:t>
                      </a:r>
                      <a:r>
                        <a:rPr lang="ko-KR" altLang="en-US" dirty="0" err="1"/>
                        <a:t>캐싱하므로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사용할 때마다 커널에 메모리를 요청하지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않아도 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불변성으로 인한 아주 가장 작은 자료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메모리 오버헤드가 크지 않다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1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메모리를 더 많이 사용함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배열의 크기 뿐 아니라 데이터 변경 불가능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8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책을 읽는 독자들</a:t>
                      </a:r>
                    </a:p>
                    <a:p>
                      <a:pPr latinLnBrk="1"/>
                      <a:r>
                        <a:rPr lang="ko-KR" altLang="en-US" dirty="0"/>
                        <a:t>프로그래밍 언어와 종류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사람의 나이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몸무게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처음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번째까지의 소수</a:t>
                      </a:r>
                    </a:p>
                    <a:p>
                      <a:pPr latinLnBrk="1"/>
                      <a:r>
                        <a:rPr lang="ko-KR" altLang="en-US" dirty="0"/>
                        <a:t>생일과 출생지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2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4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811</Words>
  <Application>Microsoft Office PowerPoint</Application>
  <PresentationFormat>와이드스크린</PresentationFormat>
  <Paragraphs>143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HY궁서B</vt:lpstr>
      <vt:lpstr>HY신명조</vt:lpstr>
      <vt:lpstr>맑은 고딕</vt:lpstr>
      <vt:lpstr>Arial</vt:lpstr>
      <vt:lpstr>Office 테마</vt:lpstr>
      <vt:lpstr>3. 리스트와 튜플</vt:lpstr>
      <vt:lpstr>배울 내용</vt:lpstr>
      <vt:lpstr>PowerPoint 프레젠테이션</vt:lpstr>
      <vt:lpstr>PowerPoint 프레젠테이션</vt:lpstr>
      <vt:lpstr>PowerPoint 프레젠테이션</vt:lpstr>
      <vt:lpstr>PowerPoint 프레젠테이션</vt:lpstr>
      <vt:lpstr>이진 탐색(Binary Search)</vt:lpstr>
      <vt:lpstr>Bisect Module</vt:lpstr>
      <vt:lpstr>3.2 리스트와 튜플</vt:lpstr>
      <vt:lpstr>리스트 : 동적 배열</vt:lpstr>
      <vt:lpstr>튜플 : 정적 배열</vt:lpstr>
      <vt:lpstr>간단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리스트와 튜플</dc:title>
  <dc:creator>msoffice5667</dc:creator>
  <cp:lastModifiedBy>msoffice5667</cp:lastModifiedBy>
  <cp:revision>8</cp:revision>
  <dcterms:created xsi:type="dcterms:W3CDTF">2019-06-14T14:54:37Z</dcterms:created>
  <dcterms:modified xsi:type="dcterms:W3CDTF">2019-06-14T15:47:46Z</dcterms:modified>
</cp:coreProperties>
</file>