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0" r:id="rId9"/>
    <p:sldId id="264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soffice5667" initials="m" lastIdx="1" clrIdx="0">
    <p:extLst>
      <p:ext uri="{19B8F6BF-5375-455C-9EA6-DF929625EA0E}">
        <p15:presenceInfo xmlns:p15="http://schemas.microsoft.com/office/powerpoint/2012/main" userId="S-1-5-21-3954494110-1015876721-297241007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2" autoAdjust="0"/>
    <p:restoredTop sz="94660"/>
  </p:normalViewPr>
  <p:slideViewPr>
    <p:cSldViewPr snapToGrid="0">
      <p:cViewPr varScale="1">
        <p:scale>
          <a:sx n="67" d="100"/>
          <a:sy n="67" d="100"/>
        </p:scale>
        <p:origin x="72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D17B06-2010-4A2D-BBA3-8AF1631EA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5FF180-DBD3-4CC2-84CC-1652461AE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49B3D5-BAB4-49BA-AC87-B50698585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B799-A639-4E3B-A850-66F7E0F85D0F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D29A34-ED53-4696-8951-780FEB673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CF76AE-4B59-4BD1-AEE4-6E74DAFCA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9512-6F04-4AFD-BC2D-FCA4F22C25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221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29535-36E1-4DF0-84D8-03F71924D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AD1C19-8C19-4955-BD75-F65AB7075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14701C-CF75-410D-BE17-AA49603D1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B799-A639-4E3B-A850-66F7E0F85D0F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3DFE73-BA4B-4B8C-B84C-2DF2E0415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6E8482-B909-4544-B200-ABF73C74B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9512-6F04-4AFD-BC2D-FCA4F22C25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875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466215-084B-4F98-9CED-729EDB8EC9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5AFCB7-3E9F-40BC-97D4-349B89290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4D1236-6843-4D97-8265-24E5C1E6C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B799-A639-4E3B-A850-66F7E0F85D0F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8AD453-01E3-4984-93CF-E8417E9A8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C6A8A4-B1F8-408E-AACD-EF3D74813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9512-6F04-4AFD-BC2D-FCA4F22C25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831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E9DF8D-0116-4386-B4EC-EC2BE78F8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79D22-0BA4-4285-9658-E1760A7F9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0A8988-3442-45BF-A498-EBDB22A31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B799-A639-4E3B-A850-66F7E0F85D0F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812CA8-7AC9-4A0B-BB4C-83138D570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33B199-F278-4FDE-A269-BD6DCEFA0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9512-6F04-4AFD-BC2D-FCA4F22C25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49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AF9E4-4E85-4DDB-8864-66656F7D8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3E9430-05EE-4E1D-A701-DA1D30644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E8F023-5BCF-437F-8DF2-5A6814DD5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B799-A639-4E3B-A850-66F7E0F85D0F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C46C5B-558D-4A4A-8033-A20AE0994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5C7EE5-8422-4FE2-B2B2-6CB371F1D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9512-6F04-4AFD-BC2D-FCA4F22C25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389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A8021-8B2D-45AF-92EC-4631080D3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B88E77-A1D9-4E35-B9DD-8BD5EF37F8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3CC0E0-D770-4851-86A3-9381613A0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68C6D5-9EFD-4082-B979-00F8FE947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B799-A639-4E3B-A850-66F7E0F85D0F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DD9B89-917D-4166-9B42-0B2560BE3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46945F-3902-4632-AB8F-0C9E82D0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9512-6F04-4AFD-BC2D-FCA4F22C25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32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1930E-0D70-4BBA-9603-9B13470D0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C27986-8318-4A87-B911-053F53EE8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D1B474-9BCB-4422-A89A-6786C5F93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625AAF-2108-4678-BCA3-12D758D1EF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1A28A2-35FF-4936-AECC-D8A269A923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94538C-6EC9-462C-8C45-F78E8B62A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B799-A639-4E3B-A850-66F7E0F85D0F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0113273-D2ED-4441-84D6-1FA780249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C22B02-011E-4C2C-8EEA-0AAE414F9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9512-6F04-4AFD-BC2D-FCA4F22C25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25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D28A51-2C9F-4CDC-87CD-9223A90B5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0B650F-CD0F-4FF8-B4E0-D24F623D1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B799-A639-4E3B-A850-66F7E0F85D0F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19C54D-5587-48A2-AB5B-75DE7C712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AE273D-DBEE-46F5-838B-2A49C542A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9512-6F04-4AFD-BC2D-FCA4F22C25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46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DA2591-D2F0-4307-9D90-8FB146893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B799-A639-4E3B-A850-66F7E0F85D0F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DF9FF7-D8E6-46D9-B3C2-A5E57E531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E940B7-20A8-4929-A320-77C582C78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9512-6F04-4AFD-BC2D-FCA4F22C25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655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F5DB7-3857-45C9-B3A6-BE6F741EC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2D5417-06C6-4B4A-B052-19AE003A5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22273A-81FE-43F0-A261-18FA45D49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0F97E6-2410-494F-8C7E-885EF8FFB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B799-A639-4E3B-A850-66F7E0F85D0F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105A6F-520D-4EAA-8899-852BC7C84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3B8A6A-5DEE-468A-AB93-3AECA5E7C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9512-6F04-4AFD-BC2D-FCA4F22C25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373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523FE-EB26-48B5-8FFA-EE660974C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9AA8E5B-A6F5-4DCB-8004-8027DEC3A7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583EC7-2B9C-4C49-9989-CE870B849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555A29-7F43-4108-929A-CE78526DE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B799-A639-4E3B-A850-66F7E0F85D0F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A719A5-1DD3-42D4-A560-BB66B7CD8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2E9341-C3AE-446C-A94C-3A5626D9A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E9512-6F04-4AFD-BC2D-FCA4F22C25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704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8E0585F-1320-43AE-A1C5-D98738A81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8F8BAA-E0B8-4CBA-B495-5C7B5D194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BEC188-DF3D-489C-AF38-3E2E238485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DB799-A639-4E3B-A850-66F7E0F85D0F}" type="datetimeFigureOut">
              <a:rPr lang="ko-KR" altLang="en-US" smtClean="0"/>
              <a:t>2019-06-01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A9B5A7-1C84-481A-8FA2-5D11DB3144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AA0B96-762A-4D0D-86C9-3D8AD31EF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E9512-6F04-4AFD-BC2D-FCA4F22C25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143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cari/high_performance_pytho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BB%B4%ED%93%A8%ED%84%B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F3897A-BF70-4F39-994A-187D759956B0}"/>
              </a:ext>
            </a:extLst>
          </p:cNvPr>
          <p:cNvSpPr txBox="1"/>
          <p:nvPr/>
        </p:nvSpPr>
        <p:spPr>
          <a:xfrm>
            <a:off x="4375272" y="342274"/>
            <a:ext cx="3768980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/>
              <a:t>고성능 </a:t>
            </a:r>
            <a:r>
              <a:rPr lang="ko-KR" altLang="en-US" sz="4400" dirty="0" err="1"/>
              <a:t>파이썬</a:t>
            </a:r>
            <a:endParaRPr lang="en-US" altLang="ko-KR" sz="4400" dirty="0"/>
          </a:p>
          <a:p>
            <a:endParaRPr lang="en-US" altLang="ko-KR" sz="4400" dirty="0"/>
          </a:p>
          <a:p>
            <a:pPr algn="ctr"/>
            <a:r>
              <a:rPr lang="en-US" altLang="ko-KR" sz="4000" dirty="0"/>
              <a:t>1.</a:t>
            </a:r>
            <a:r>
              <a:rPr lang="ko-KR" altLang="en-US" sz="4000" dirty="0"/>
              <a:t>시스템 기본</a:t>
            </a:r>
            <a:endParaRPr lang="en-US" altLang="ko-KR" sz="4000" dirty="0"/>
          </a:p>
          <a:p>
            <a:endParaRPr lang="ko-KR" altLang="en-US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8F4284-574A-480F-B4EB-C139436B6C4D}"/>
              </a:ext>
            </a:extLst>
          </p:cNvPr>
          <p:cNvSpPr txBox="1"/>
          <p:nvPr/>
        </p:nvSpPr>
        <p:spPr>
          <a:xfrm>
            <a:off x="4702797" y="2800141"/>
            <a:ext cx="34414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ko-KR" altLang="en-US" sz="2400" dirty="0"/>
              <a:t>연산 장치</a:t>
            </a:r>
            <a:endParaRPr lang="en-US" altLang="ko-KR" sz="2400" dirty="0"/>
          </a:p>
          <a:p>
            <a:pPr marL="971550" lvl="1" indent="-514350">
              <a:buFont typeface="+mj-lt"/>
              <a:buAutoNum type="arabicPeriod"/>
            </a:pPr>
            <a:endParaRPr lang="en-US" altLang="ko-KR" sz="2400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2400" dirty="0"/>
              <a:t>기억 장치</a:t>
            </a:r>
            <a:endParaRPr lang="en-US" altLang="ko-KR" sz="2400" dirty="0"/>
          </a:p>
          <a:p>
            <a:pPr marL="971550" lvl="1" indent="-514350">
              <a:buFont typeface="+mj-lt"/>
              <a:buAutoNum type="arabicPeriod"/>
            </a:pPr>
            <a:endParaRPr lang="en-US" altLang="ko-KR" sz="2400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2400" dirty="0"/>
              <a:t>연결 장치</a:t>
            </a:r>
            <a:endParaRPr lang="en-US" altLang="ko-KR" sz="2400" dirty="0"/>
          </a:p>
          <a:p>
            <a:pPr marL="514350" indent="-514350">
              <a:buFont typeface="+mj-lt"/>
              <a:buAutoNum type="arabicPeriod"/>
            </a:pPr>
            <a:endParaRPr lang="ko-KR" altLang="en-US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AFD251-C408-4B1E-9789-8EFD54D88826}"/>
              </a:ext>
            </a:extLst>
          </p:cNvPr>
          <p:cNvSpPr/>
          <p:nvPr/>
        </p:nvSpPr>
        <p:spPr>
          <a:xfrm>
            <a:off x="2187588" y="5600908"/>
            <a:ext cx="84718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hlinkClick r:id="rId2"/>
              </a:rPr>
              <a:t>https://github.com/scari/high_performance_python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97521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5BB459-3A30-44D6-8ECD-E7B59BAC8AE1}"/>
              </a:ext>
            </a:extLst>
          </p:cNvPr>
          <p:cNvSpPr txBox="1"/>
          <p:nvPr/>
        </p:nvSpPr>
        <p:spPr>
          <a:xfrm>
            <a:off x="3704158" y="228602"/>
            <a:ext cx="4783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err="1"/>
              <a:t>파이썬은</a:t>
            </a:r>
            <a:r>
              <a:rPr lang="ko-KR" altLang="en-US" sz="3600" b="1" dirty="0"/>
              <a:t> 느리지 않다</a:t>
            </a:r>
            <a:r>
              <a:rPr lang="en-US" altLang="ko-KR" sz="3600" b="1" dirty="0"/>
              <a:t>.</a:t>
            </a:r>
            <a:endParaRPr lang="ko-KR" altLang="en-US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51CD69-5642-432B-81B3-436D2A40CDE3}"/>
              </a:ext>
            </a:extLst>
          </p:cNvPr>
          <p:cNvSpPr txBox="1"/>
          <p:nvPr/>
        </p:nvSpPr>
        <p:spPr>
          <a:xfrm>
            <a:off x="4025561" y="1128713"/>
            <a:ext cx="4140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개발자를 고려하지 않은 말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빠른 개발 속도를 고려하지 않았다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EEDD059-75C7-4559-A12F-261DB166F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" y="3224211"/>
            <a:ext cx="6172200" cy="26384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CA4A89-7710-4216-AFFE-BDA5CFEC28EC}"/>
              </a:ext>
            </a:extLst>
          </p:cNvPr>
          <p:cNvSpPr txBox="1"/>
          <p:nvPr/>
        </p:nvSpPr>
        <p:spPr>
          <a:xfrm>
            <a:off x="2136421" y="2176462"/>
            <a:ext cx="7919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이상적인 컴퓨팅 </a:t>
            </a:r>
            <a:r>
              <a:rPr lang="en-US" altLang="ko-KR" sz="3600" b="1" dirty="0"/>
              <a:t>vs </a:t>
            </a:r>
            <a:r>
              <a:rPr lang="ko-KR" altLang="en-US" sz="3600" b="1" dirty="0" err="1"/>
              <a:t>파이썬</a:t>
            </a:r>
            <a:r>
              <a:rPr lang="ko-KR" altLang="en-US" sz="3600" b="1" dirty="0"/>
              <a:t> 가상 머신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D57020-54AE-458D-BBDA-B08E0DF224F7}"/>
              </a:ext>
            </a:extLst>
          </p:cNvPr>
          <p:cNvSpPr txBox="1"/>
          <p:nvPr/>
        </p:nvSpPr>
        <p:spPr>
          <a:xfrm>
            <a:off x="6567487" y="3047998"/>
            <a:ext cx="485100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일단 실행하면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RAM</a:t>
            </a:r>
            <a:r>
              <a:rPr lang="ko-KR" altLang="en-US" dirty="0"/>
              <a:t>에 저장 </a:t>
            </a:r>
            <a:endParaRPr lang="en-US" altLang="ko-KR" dirty="0"/>
          </a:p>
          <a:p>
            <a:r>
              <a:rPr lang="en-US" altLang="ko-KR" dirty="0" err="1"/>
              <a:t>Sqrt_number</a:t>
            </a:r>
            <a:r>
              <a:rPr lang="en-US" altLang="ko-KR" dirty="0"/>
              <a:t>, </a:t>
            </a:r>
            <a:r>
              <a:rPr lang="en-US" altLang="ko-KR" dirty="0" err="1"/>
              <a:t>number_float</a:t>
            </a:r>
            <a:r>
              <a:rPr lang="en-US" altLang="ko-KR" dirty="0"/>
              <a:t> CPU</a:t>
            </a:r>
            <a:r>
              <a:rPr lang="ko-KR" altLang="en-US" dirty="0"/>
              <a:t>로 보냄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이상적</a:t>
            </a:r>
            <a:r>
              <a:rPr lang="en-US" altLang="ko-KR" dirty="0"/>
              <a:t>)</a:t>
            </a:r>
          </a:p>
          <a:p>
            <a:r>
              <a:rPr lang="ko-KR" altLang="en-US" b="1" dirty="0"/>
              <a:t>한 번에 전송되어</a:t>
            </a:r>
            <a:r>
              <a:rPr lang="en-US" altLang="ko-KR" dirty="0"/>
              <a:t>, CPU</a:t>
            </a:r>
            <a:r>
              <a:rPr lang="ko-KR" altLang="en-US" dirty="0"/>
              <a:t>의 </a:t>
            </a:r>
            <a:r>
              <a:rPr lang="en-US" altLang="ko-KR" dirty="0"/>
              <a:t>L1/L2</a:t>
            </a:r>
            <a:r>
              <a:rPr lang="ko-KR" altLang="en-US" dirty="0"/>
              <a:t>캐시 저장</a:t>
            </a:r>
            <a:endParaRPr lang="en-US" altLang="ko-KR" dirty="0"/>
          </a:p>
          <a:p>
            <a:r>
              <a:rPr lang="en-US" altLang="ko-KR" dirty="0"/>
              <a:t>CPU</a:t>
            </a:r>
            <a:r>
              <a:rPr lang="ko-KR" altLang="en-US" dirty="0"/>
              <a:t>가 계산한 결과 다시 </a:t>
            </a:r>
            <a:r>
              <a:rPr lang="en-US" altLang="ko-KR" dirty="0"/>
              <a:t>RAM</a:t>
            </a:r>
            <a:r>
              <a:rPr lang="ko-KR" altLang="en-US" dirty="0"/>
              <a:t>으로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이상적인 이유 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RAM</a:t>
            </a:r>
            <a:r>
              <a:rPr lang="ko-KR" altLang="en-US" dirty="0"/>
              <a:t>보다 빠른 </a:t>
            </a:r>
            <a:r>
              <a:rPr lang="en-US" altLang="ko-KR" dirty="0"/>
              <a:t>L1/L2</a:t>
            </a:r>
            <a:r>
              <a:rPr lang="ko-KR" altLang="en-US" dirty="0"/>
              <a:t>에서 읽게 해서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무거운 데이터</a:t>
            </a:r>
            <a:r>
              <a:rPr lang="ko-KR" altLang="en-US" dirty="0"/>
              <a:t>라는 개념 </a:t>
            </a:r>
            <a:r>
              <a:rPr lang="en-US" altLang="ko-KR" dirty="0"/>
              <a:t>:</a:t>
            </a:r>
            <a:r>
              <a:rPr lang="ko-KR" altLang="en-US" dirty="0"/>
              <a:t> 데이터를 옮기는데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 시간과 노력이 필요하다는 사실을 의미</a:t>
            </a:r>
          </a:p>
        </p:txBody>
      </p:sp>
    </p:spTree>
    <p:extLst>
      <p:ext uri="{BB962C8B-B14F-4D97-AF65-F5344CB8AC3E}">
        <p14:creationId xmlns:p14="http://schemas.microsoft.com/office/powerpoint/2010/main" val="948194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C0C81-F610-4B42-8E93-91A3821AA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6562"/>
            <a:ext cx="10515600" cy="66357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/>
              <a:t>이상적인 컴퓨팅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41DC30-E32D-490D-9692-4BCA8FC32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1" y="2157412"/>
            <a:ext cx="6210300" cy="2543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E95AFF-605C-4178-A308-3C50AED62AE1}"/>
              </a:ext>
            </a:extLst>
          </p:cNvPr>
          <p:cNvSpPr txBox="1"/>
          <p:nvPr/>
        </p:nvSpPr>
        <p:spPr>
          <a:xfrm>
            <a:off x="7708250" y="3105833"/>
            <a:ext cx="3645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CPU</a:t>
            </a:r>
            <a:r>
              <a:rPr lang="ko-KR" altLang="en-US" dirty="0"/>
              <a:t>의 벡터화 연산을 통해서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독립된 계산을 수행할 수 있게 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2269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C0C81-F610-4B42-8E93-91A3821AA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112"/>
            <a:ext cx="10515600" cy="66357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 err="1"/>
              <a:t>파이썬</a:t>
            </a:r>
            <a:r>
              <a:rPr lang="ko-KR" altLang="en-US" dirty="0"/>
              <a:t> 가상 머신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F740DB-BCC4-4707-BAD4-007C9CB77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851" y="1280426"/>
            <a:ext cx="3390900" cy="2771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8C3042-15B6-4144-A095-5E07F5E067D9}"/>
              </a:ext>
            </a:extLst>
          </p:cNvPr>
          <p:cNvSpPr txBox="1"/>
          <p:nvPr/>
        </p:nvSpPr>
        <p:spPr>
          <a:xfrm>
            <a:off x="6096000" y="1280426"/>
            <a:ext cx="609974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둘 다 똑같은 </a:t>
            </a:r>
            <a:r>
              <a:rPr lang="en-US" altLang="ko-KR" dirty="0"/>
              <a:t>O(n)</a:t>
            </a:r>
            <a:r>
              <a:rPr lang="ko-KR" altLang="en-US" dirty="0"/>
              <a:t>의 복잡도를 가지지만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ko-KR" altLang="en-US" dirty="0"/>
              <a:t>불필요한 계산을 하지 않아서 더 일찍 끝남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파이썬</a:t>
            </a:r>
            <a:r>
              <a:rPr lang="ko-KR" altLang="en-US" dirty="0"/>
              <a:t> 추상화 </a:t>
            </a:r>
            <a:r>
              <a:rPr lang="en-US" altLang="ko-KR" dirty="0"/>
              <a:t>L1/L2 </a:t>
            </a:r>
            <a:r>
              <a:rPr lang="ko-KR" altLang="en-US" dirty="0"/>
              <a:t>캐시에 유지해야하는 </a:t>
            </a:r>
            <a:endParaRPr lang="en-US" altLang="ko-KR" dirty="0"/>
          </a:p>
          <a:p>
            <a:r>
              <a:rPr lang="ko-KR" altLang="en-US" dirty="0"/>
              <a:t>최적화에 방해가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/>
              <a:t>파이썬</a:t>
            </a:r>
            <a:r>
              <a:rPr lang="ko-KR" altLang="en-US" dirty="0"/>
              <a:t> 객체가 메모리에 최적화된 형태로 저장 안됨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메모리를 자동 할당하고 해제하는 쓰레기 수집기 </a:t>
            </a:r>
            <a:endParaRPr lang="en-US" altLang="ko-KR" dirty="0"/>
          </a:p>
          <a:p>
            <a:pPr lvl="1"/>
            <a:r>
              <a:rPr lang="en-US" altLang="ko-KR" dirty="0"/>
              <a:t>     GC</a:t>
            </a:r>
            <a:r>
              <a:rPr lang="ko-KR" altLang="en-US" dirty="0"/>
              <a:t>를 사용하기 때문에</a:t>
            </a:r>
            <a:r>
              <a:rPr lang="en-US" altLang="ko-KR" dirty="0"/>
              <a:t> CPU </a:t>
            </a:r>
            <a:r>
              <a:rPr lang="ko-KR" altLang="en-US" dirty="0"/>
              <a:t>캐시에 데이터를</a:t>
            </a:r>
            <a:endParaRPr lang="en-US" altLang="ko-KR" dirty="0"/>
          </a:p>
          <a:p>
            <a:pPr lvl="1"/>
            <a:r>
              <a:rPr lang="en-US" altLang="ko-KR" dirty="0"/>
              <a:t>     </a:t>
            </a:r>
            <a:r>
              <a:rPr lang="ko-KR" altLang="en-US" dirty="0"/>
              <a:t>메모리 단편화를 일으킨다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구조 직접 변경 불가능해서 버스 폭이 넓어도</a:t>
            </a:r>
            <a:r>
              <a:rPr lang="en-US" altLang="ko-KR" dirty="0"/>
              <a:t>,</a:t>
            </a:r>
          </a:p>
          <a:p>
            <a:pPr lvl="1"/>
            <a:r>
              <a:rPr lang="en-US" altLang="ko-KR" dirty="0"/>
              <a:t>    </a:t>
            </a:r>
            <a:r>
              <a:rPr lang="ko-KR" altLang="en-US" dirty="0"/>
              <a:t>한번에 전송 불가 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동적 타입 사용하며</a:t>
            </a:r>
            <a:r>
              <a:rPr lang="en-US" altLang="ko-KR" dirty="0"/>
              <a:t>, </a:t>
            </a:r>
            <a:r>
              <a:rPr lang="ko-KR" altLang="en-US" dirty="0"/>
              <a:t>컴파일 되지 않는 다는 점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err="1"/>
              <a:t>Cython</a:t>
            </a:r>
            <a:r>
              <a:rPr lang="en-US" altLang="ko-KR" dirty="0"/>
              <a:t> </a:t>
            </a:r>
            <a:r>
              <a:rPr lang="ko-KR" altLang="en-US" dirty="0"/>
              <a:t>으로 해결 가능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738559-9E7A-4A58-8AF4-6761E1AD37A0}"/>
              </a:ext>
            </a:extLst>
          </p:cNvPr>
          <p:cNvSpPr txBox="1"/>
          <p:nvPr/>
        </p:nvSpPr>
        <p:spPr>
          <a:xfrm>
            <a:off x="1092851" y="4518240"/>
            <a:ext cx="36615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GIL </a:t>
            </a:r>
            <a:r>
              <a:rPr lang="ko-KR" altLang="en-US" b="1" dirty="0"/>
              <a:t>문제를 해결 하기 위해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dirty="0"/>
              <a:t>멀티 스레드가 아닌 </a:t>
            </a:r>
            <a:r>
              <a:rPr lang="ko-KR" altLang="en-US" dirty="0" err="1"/>
              <a:t>멀티프로세싱</a:t>
            </a:r>
            <a:endParaRPr lang="en-US" altLang="ko-KR" dirty="0"/>
          </a:p>
          <a:p>
            <a:r>
              <a:rPr lang="en-US" altLang="ko-KR" dirty="0" err="1"/>
              <a:t>Cython</a:t>
            </a:r>
            <a:r>
              <a:rPr lang="en-US" altLang="ko-KR" dirty="0"/>
              <a:t> </a:t>
            </a:r>
            <a:r>
              <a:rPr lang="ko-KR" altLang="en-US" dirty="0"/>
              <a:t>같은 외부 함수 사용</a:t>
            </a:r>
          </a:p>
        </p:txBody>
      </p:sp>
    </p:spTree>
    <p:extLst>
      <p:ext uri="{BB962C8B-B14F-4D97-AF65-F5344CB8AC3E}">
        <p14:creationId xmlns:p14="http://schemas.microsoft.com/office/powerpoint/2010/main" val="597844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C0C81-F610-4B42-8E93-91A3821AA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812"/>
            <a:ext cx="10515600" cy="66357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/>
              <a:t>Chapter 2. </a:t>
            </a:r>
            <a:r>
              <a:rPr lang="ko-KR" altLang="en-US" dirty="0"/>
              <a:t>프로파일링으로 병목 지점 찾기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57EA84-0A0C-4FB6-A22C-5450FFC8FDD9}"/>
              </a:ext>
            </a:extLst>
          </p:cNvPr>
          <p:cNvSpPr txBox="1"/>
          <p:nvPr/>
        </p:nvSpPr>
        <p:spPr>
          <a:xfrm>
            <a:off x="2284700" y="1260474"/>
            <a:ext cx="5917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프로파일링을 해보면 병목 지점을 찾을 수 있기 때문에 </a:t>
            </a:r>
            <a:endParaRPr lang="en-US" altLang="ko-KR" dirty="0"/>
          </a:p>
          <a:p>
            <a:r>
              <a:rPr lang="ko-KR" altLang="en-US" dirty="0"/>
              <a:t>최소한의 노력으로 성능을 최대한 끌어 올릴 수 잇다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661A60-B618-4D1A-8E2E-BD187676EC87}"/>
              </a:ext>
            </a:extLst>
          </p:cNvPr>
          <p:cNvSpPr txBox="1"/>
          <p:nvPr/>
        </p:nvSpPr>
        <p:spPr>
          <a:xfrm>
            <a:off x="2284700" y="2352893"/>
            <a:ext cx="762260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err="1"/>
              <a:t>line_profiler</a:t>
            </a:r>
            <a:r>
              <a:rPr lang="en-US" altLang="ko-KR" b="1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각</a:t>
            </a:r>
            <a:r>
              <a:rPr lang="en-US" altLang="ko-KR" dirty="0"/>
              <a:t> </a:t>
            </a:r>
            <a:r>
              <a:rPr lang="ko-KR" altLang="en-US" dirty="0"/>
              <a:t>줄이 몇 번이 실행되었는지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그리고 소요된 총 시간은 얼마인지를 검사한다</a:t>
            </a:r>
            <a:r>
              <a:rPr lang="en-US" altLang="ko-KR" dirty="0"/>
              <a:t>.(2.7</a:t>
            </a:r>
            <a:r>
              <a:rPr lang="ko-KR" altLang="en-US" dirty="0"/>
              <a:t>절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파이썬</a:t>
            </a:r>
            <a:r>
              <a:rPr lang="ko-KR" altLang="en-US" dirty="0"/>
              <a:t> 메모리에 상주하는 모든 객체를 살펴볼 수 있는 </a:t>
            </a:r>
            <a:r>
              <a:rPr lang="en-US" altLang="ko-KR" b="1" dirty="0" err="1"/>
              <a:t>heapy</a:t>
            </a:r>
            <a:r>
              <a:rPr lang="en-US" altLang="ko-KR" dirty="0"/>
              <a:t> (2.9</a:t>
            </a:r>
            <a:r>
              <a:rPr lang="ko-KR" altLang="en-US" dirty="0"/>
              <a:t>절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장시간 실행되는 시스템이라면 </a:t>
            </a:r>
            <a:r>
              <a:rPr lang="en-US" altLang="ko-KR" b="1" dirty="0"/>
              <a:t>dowser</a:t>
            </a:r>
            <a:r>
              <a:rPr lang="en-US" altLang="ko-KR" dirty="0"/>
              <a:t> (2.10</a:t>
            </a:r>
            <a:r>
              <a:rPr lang="ko-KR" altLang="en-US" dirty="0"/>
              <a:t>절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RAM </a:t>
            </a:r>
            <a:r>
              <a:rPr lang="ko-KR" altLang="en-US" dirty="0"/>
              <a:t>사용량이 높은지를 찾는다면 </a:t>
            </a:r>
            <a:r>
              <a:rPr lang="en-US" altLang="ko-KR" b="1" dirty="0" err="1"/>
              <a:t>memory_profiler</a:t>
            </a:r>
            <a:r>
              <a:rPr lang="en-US" altLang="ko-KR" dirty="0"/>
              <a:t> (2.8</a:t>
            </a:r>
            <a:r>
              <a:rPr lang="ko-KR" altLang="en-US" dirty="0"/>
              <a:t>절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err="1"/>
              <a:t>Cpython</a:t>
            </a:r>
            <a:r>
              <a:rPr lang="en-US" altLang="ko-KR" dirty="0"/>
              <a:t> (2.11</a:t>
            </a:r>
            <a:r>
              <a:rPr lang="ko-KR" altLang="en-US" dirty="0"/>
              <a:t>절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208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F3897A-BF70-4F39-994A-187D759956B0}"/>
              </a:ext>
            </a:extLst>
          </p:cNvPr>
          <p:cNvSpPr txBox="1"/>
          <p:nvPr/>
        </p:nvSpPr>
        <p:spPr>
          <a:xfrm>
            <a:off x="4775767" y="545122"/>
            <a:ext cx="2640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/>
              <a:t>연산 장치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95763D-E700-4248-85CF-8AF90DF82E4A}"/>
              </a:ext>
            </a:extLst>
          </p:cNvPr>
          <p:cNvSpPr txBox="1"/>
          <p:nvPr/>
        </p:nvSpPr>
        <p:spPr>
          <a:xfrm>
            <a:off x="2560416" y="1617786"/>
            <a:ext cx="7071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 받은 비트를 다른 비트로 변환하거나 프로세스의 상태를 변경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CPU , GPU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64ACDD-5FAF-4394-B139-C5BE814F05C3}"/>
              </a:ext>
            </a:extLst>
          </p:cNvPr>
          <p:cNvSpPr txBox="1"/>
          <p:nvPr/>
        </p:nvSpPr>
        <p:spPr>
          <a:xfrm>
            <a:off x="3441443" y="2844339"/>
            <a:ext cx="471475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주요 속성</a:t>
            </a:r>
            <a:endParaRPr lang="en-US" altLang="ko-KR" b="1" dirty="0"/>
          </a:p>
          <a:p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한 사이클에 처리할 수 있는 연산의 개수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IPC</a:t>
            </a:r>
            <a:r>
              <a:rPr lang="ko-KR" altLang="en-US" dirty="0"/>
              <a:t>로 측정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1</a:t>
            </a:r>
            <a:r>
              <a:rPr lang="ko-KR" altLang="en-US" dirty="0"/>
              <a:t>초에 처리할 수 있는 사이클의 횟수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클럭 속도로 측정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C90205-03B3-4A0F-B3C5-46B021A42854}"/>
              </a:ext>
            </a:extLst>
          </p:cNvPr>
          <p:cNvSpPr txBox="1"/>
          <p:nvPr/>
        </p:nvSpPr>
        <p:spPr>
          <a:xfrm>
            <a:off x="2722319" y="5240214"/>
            <a:ext cx="6747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GPU : </a:t>
            </a:r>
            <a:r>
              <a:rPr lang="ko-KR" altLang="en-US" dirty="0"/>
              <a:t>매우 높은 클럭 속도와 </a:t>
            </a:r>
            <a:r>
              <a:rPr lang="en-US" altLang="ko-KR" dirty="0"/>
              <a:t>IPC</a:t>
            </a:r>
            <a:r>
              <a:rPr lang="ko-KR" altLang="en-US" dirty="0"/>
              <a:t>가지지만</a:t>
            </a:r>
            <a:r>
              <a:rPr lang="en-US" altLang="ko-KR" dirty="0"/>
              <a:t>, </a:t>
            </a:r>
            <a:r>
              <a:rPr lang="ko-KR" altLang="en-US" dirty="0"/>
              <a:t>다른 병목 문제 존재</a:t>
            </a:r>
            <a:endParaRPr lang="en-US" altLang="ko-KR" dirty="0"/>
          </a:p>
          <a:p>
            <a:r>
              <a:rPr lang="ko-KR" altLang="en-US" dirty="0"/>
              <a:t>인텔 </a:t>
            </a:r>
            <a:r>
              <a:rPr lang="en-US" altLang="ko-KR" dirty="0"/>
              <a:t>: IPC</a:t>
            </a:r>
            <a:r>
              <a:rPr lang="ko-KR" altLang="en-US" dirty="0"/>
              <a:t>는  높지만</a:t>
            </a:r>
            <a:r>
              <a:rPr lang="en-US" altLang="ko-KR" dirty="0"/>
              <a:t>, </a:t>
            </a:r>
            <a:r>
              <a:rPr lang="ko-KR" altLang="en-US" dirty="0"/>
              <a:t>클럭은 떨어지고</a:t>
            </a:r>
            <a:r>
              <a:rPr lang="en-US" altLang="ko-KR" dirty="0"/>
              <a:t>, </a:t>
            </a:r>
            <a:r>
              <a:rPr lang="ko-KR" altLang="en-US" dirty="0"/>
              <a:t>펜티엄</a:t>
            </a:r>
            <a:r>
              <a:rPr lang="en-US" altLang="ko-KR" dirty="0"/>
              <a:t>4</a:t>
            </a:r>
            <a:r>
              <a:rPr lang="ko-KR" altLang="en-US" dirty="0"/>
              <a:t>는 반대</a:t>
            </a:r>
          </a:p>
        </p:txBody>
      </p:sp>
    </p:spTree>
    <p:extLst>
      <p:ext uri="{BB962C8B-B14F-4D97-AF65-F5344CB8AC3E}">
        <p14:creationId xmlns:p14="http://schemas.microsoft.com/office/powerpoint/2010/main" val="1176794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F3897A-BF70-4F39-994A-187D759956B0}"/>
              </a:ext>
            </a:extLst>
          </p:cNvPr>
          <p:cNvSpPr txBox="1"/>
          <p:nvPr/>
        </p:nvSpPr>
        <p:spPr>
          <a:xfrm>
            <a:off x="4775767" y="545122"/>
            <a:ext cx="2640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/>
              <a:t>연산 장치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64ACDD-5FAF-4394-B139-C5BE814F05C3}"/>
              </a:ext>
            </a:extLst>
          </p:cNvPr>
          <p:cNvSpPr txBox="1"/>
          <p:nvPr/>
        </p:nvSpPr>
        <p:spPr>
          <a:xfrm>
            <a:off x="3603267" y="2613392"/>
            <a:ext cx="96946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IPC</a:t>
            </a:r>
            <a:r>
              <a:rPr lang="ko-KR" altLang="en-US" sz="2000" dirty="0"/>
              <a:t>값 높이면 벡터화 수준 증가 처리 성능 급격히 향상</a:t>
            </a:r>
            <a:endParaRPr lang="en-US" altLang="ko-KR" sz="20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2000" dirty="0" err="1"/>
              <a:t>벡터화란</a:t>
            </a:r>
            <a:r>
              <a:rPr lang="en-US" altLang="ko-KR" sz="2000" dirty="0"/>
              <a:t>?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2000" dirty="0"/>
              <a:t>CPU</a:t>
            </a:r>
            <a:r>
              <a:rPr lang="ko-KR" altLang="en-US" sz="2000" dirty="0"/>
              <a:t>가 여러 개의 데이터를 입력 받아 한번에 처리</a:t>
            </a:r>
            <a:r>
              <a:rPr lang="en-US" altLang="ko-KR" sz="2000" dirty="0"/>
              <a:t>(SIMD)</a:t>
            </a:r>
          </a:p>
          <a:p>
            <a:pPr algn="ctr"/>
            <a:endParaRPr lang="en-US" altLang="ko-KR" sz="2000" dirty="0"/>
          </a:p>
          <a:p>
            <a:pPr algn="ctr"/>
            <a:r>
              <a:rPr lang="ko-KR" altLang="en-US" sz="2000" dirty="0"/>
              <a:t>클럭 속도로 높이면</a:t>
            </a:r>
            <a:r>
              <a:rPr lang="en-US" altLang="ko-KR" sz="2000" dirty="0"/>
              <a:t>, </a:t>
            </a:r>
            <a:r>
              <a:rPr lang="ko-KR" altLang="en-US" sz="2000" dirty="0"/>
              <a:t>초당 수행 연상 증가</a:t>
            </a:r>
            <a:r>
              <a:rPr lang="en-US" altLang="ko-KR" sz="2000" dirty="0"/>
              <a:t>. </a:t>
            </a:r>
            <a:r>
              <a:rPr lang="ko-KR" altLang="en-US" sz="2000" dirty="0"/>
              <a:t>속도 개선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AF4114-F1C1-4E0C-89D1-4CC345F7C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5" y="1440716"/>
            <a:ext cx="489585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85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F3897A-BF70-4F39-994A-187D759956B0}"/>
              </a:ext>
            </a:extLst>
          </p:cNvPr>
          <p:cNvSpPr txBox="1"/>
          <p:nvPr/>
        </p:nvSpPr>
        <p:spPr>
          <a:xfrm>
            <a:off x="4775767" y="545122"/>
            <a:ext cx="2640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/>
              <a:t>연산 장치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452894-DB86-41A6-AAFE-B9F20B36BA25}"/>
              </a:ext>
            </a:extLst>
          </p:cNvPr>
          <p:cNvSpPr txBox="1"/>
          <p:nvPr/>
        </p:nvSpPr>
        <p:spPr>
          <a:xfrm>
            <a:off x="640080" y="1600200"/>
            <a:ext cx="10931198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CPU </a:t>
            </a:r>
            <a:r>
              <a:rPr lang="ko-KR" altLang="en-US" dirty="0"/>
              <a:t>더 빠른 속도를 위해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2000" dirty="0" err="1"/>
              <a:t>하이퍼스레딩</a:t>
            </a:r>
            <a:endParaRPr lang="en-US" altLang="ko-K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단일 </a:t>
            </a:r>
            <a:r>
              <a:rPr lang="en-US" altLang="ko-KR" dirty="0"/>
              <a:t>CPU </a:t>
            </a:r>
            <a:r>
              <a:rPr lang="ko-KR" altLang="en-US" dirty="0"/>
              <a:t>의 </a:t>
            </a:r>
            <a:r>
              <a:rPr lang="en-US" altLang="ko-KR" dirty="0"/>
              <a:t>2 </a:t>
            </a:r>
            <a:r>
              <a:rPr lang="ko-KR" altLang="en-US" dirty="0"/>
              <a:t>스레드 섞어서 실행하는 방법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2000" dirty="0" err="1"/>
              <a:t>비순차</a:t>
            </a:r>
            <a:r>
              <a:rPr lang="ko-KR" altLang="en-US" sz="2000" dirty="0"/>
              <a:t> 실행</a:t>
            </a:r>
            <a:endParaRPr lang="en-US" altLang="ko-K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이전 작업과 의존하지 않는 부분 찾아서 순서에 상관없이 실행하거나 혹은 동시 실행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2000" dirty="0"/>
              <a:t>멀티코어</a:t>
            </a:r>
            <a:endParaRPr lang="en-US" altLang="ko-K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하나의 실행 유닛에 여러 개의 </a:t>
            </a:r>
            <a:r>
              <a:rPr lang="en-US" altLang="ko-KR" dirty="0"/>
              <a:t>CPU</a:t>
            </a:r>
            <a:r>
              <a:rPr lang="ko-KR" altLang="en-US" dirty="0"/>
              <a:t>를 두어 전체적인 처리량이 단일 </a:t>
            </a:r>
            <a:r>
              <a:rPr lang="en-US" altLang="ko-KR" dirty="0"/>
              <a:t>CPU</a:t>
            </a:r>
            <a:r>
              <a:rPr lang="ko-KR" altLang="en-US" dirty="0"/>
              <a:t>의 처리량을 능가하도록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3D71B0-C794-4A7E-AE3A-4947638853FA}"/>
              </a:ext>
            </a:extLst>
          </p:cNvPr>
          <p:cNvSpPr txBox="1"/>
          <p:nvPr/>
        </p:nvSpPr>
        <p:spPr>
          <a:xfrm>
            <a:off x="746679" y="5174105"/>
            <a:ext cx="10717999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/>
              <a:t>암달의</a:t>
            </a:r>
            <a:r>
              <a:rPr lang="ko-KR" altLang="en-US" sz="3200" b="1" dirty="0"/>
              <a:t> 법칙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 단순히 </a:t>
            </a:r>
            <a:r>
              <a:rPr lang="en-US" altLang="ko-KR" dirty="0"/>
              <a:t>CPU</a:t>
            </a:r>
            <a:r>
              <a:rPr lang="ko-KR" altLang="en-US" dirty="0"/>
              <a:t>에 더 많은 코어를 넣는다고 실행 시간이 항상 단축되는 것은 아님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멀티코어에서 작동하도록 설계될지라도</a:t>
            </a:r>
            <a:r>
              <a:rPr lang="en-US" altLang="ko-KR" dirty="0"/>
              <a:t>, </a:t>
            </a:r>
            <a:r>
              <a:rPr lang="ko-KR" altLang="en-US" dirty="0"/>
              <a:t>하나의 코어에 실행되어야 할 루틴 존재해서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더 많이 투입해도 병목현상 발생</a:t>
            </a:r>
            <a:endParaRPr lang="en-US" altLang="ko-KR" dirty="0"/>
          </a:p>
          <a:p>
            <a:r>
              <a:rPr lang="ko-KR" altLang="en-US" dirty="0"/>
              <a:t>설문 할 인원 </a:t>
            </a:r>
            <a:r>
              <a:rPr lang="en-US" altLang="ko-KR" dirty="0"/>
              <a:t>100</a:t>
            </a:r>
            <a:r>
              <a:rPr lang="ko-KR" altLang="en-US" dirty="0"/>
              <a:t>명</a:t>
            </a:r>
            <a:r>
              <a:rPr lang="en-US" altLang="ko-KR" dirty="0"/>
              <a:t>, </a:t>
            </a:r>
            <a:r>
              <a:rPr lang="ko-KR" altLang="en-US" dirty="0"/>
              <a:t>설문조사자 </a:t>
            </a:r>
            <a:r>
              <a:rPr lang="en-US" altLang="ko-KR" dirty="0"/>
              <a:t>120</a:t>
            </a:r>
            <a:r>
              <a:rPr lang="ko-KR" altLang="en-US" dirty="0"/>
              <a:t>명 </a:t>
            </a:r>
            <a:r>
              <a:rPr lang="en-US" altLang="ko-KR" dirty="0"/>
              <a:t>( 20</a:t>
            </a:r>
            <a:r>
              <a:rPr lang="ko-KR" altLang="en-US" dirty="0"/>
              <a:t>명은 할 일이 없게 됨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21060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F3897A-BF70-4F39-994A-187D759956B0}"/>
              </a:ext>
            </a:extLst>
          </p:cNvPr>
          <p:cNvSpPr txBox="1"/>
          <p:nvPr/>
        </p:nvSpPr>
        <p:spPr>
          <a:xfrm>
            <a:off x="4775767" y="545122"/>
            <a:ext cx="2640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/>
              <a:t>연산 장치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64ACDD-5FAF-4394-B139-C5BE814F05C3}"/>
              </a:ext>
            </a:extLst>
          </p:cNvPr>
          <p:cNvSpPr txBox="1"/>
          <p:nvPr/>
        </p:nvSpPr>
        <p:spPr>
          <a:xfrm>
            <a:off x="1248687" y="2117824"/>
            <a:ext cx="969462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Global Interpreter Lock(GIL)</a:t>
            </a:r>
          </a:p>
          <a:p>
            <a:pPr algn="ctr"/>
            <a:endParaRPr lang="en-US" altLang="ko-KR" sz="2800" b="1" dirty="0"/>
          </a:p>
          <a:p>
            <a:pPr algn="ctr"/>
            <a:r>
              <a:rPr lang="ko-KR" altLang="en-US" sz="2000" dirty="0"/>
              <a:t>사용 중인 코어가 몇 개든 한 번에 </a:t>
            </a:r>
            <a:r>
              <a:rPr lang="en-US" altLang="ko-KR" sz="2000" dirty="0"/>
              <a:t>,</a:t>
            </a:r>
            <a:r>
              <a:rPr lang="ko-KR" altLang="en-US" sz="2000" dirty="0"/>
              <a:t>하나의 명령만 실행하도록 제한됨</a:t>
            </a:r>
            <a:endParaRPr lang="en-US" altLang="ko-KR" sz="2000" dirty="0"/>
          </a:p>
          <a:p>
            <a:pPr algn="ctr"/>
            <a:r>
              <a:rPr lang="en-US" altLang="ko-KR" sz="2000" dirty="0"/>
              <a:t>100</a:t>
            </a:r>
            <a:r>
              <a:rPr lang="ko-KR" altLang="en-US" sz="2000" dirty="0"/>
              <a:t>명의 설문조사자 있어도</a:t>
            </a:r>
            <a:r>
              <a:rPr lang="en-US" altLang="ko-KR" sz="2000" dirty="0"/>
              <a:t>, </a:t>
            </a:r>
            <a:r>
              <a:rPr lang="ko-KR" altLang="en-US" sz="2000" dirty="0"/>
              <a:t>한 번에 한 사람만 조사 가능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r>
              <a:rPr lang="ko-KR" altLang="en-US" sz="2000" dirty="0"/>
              <a:t>해결 방법 </a:t>
            </a:r>
            <a:r>
              <a:rPr lang="en-US" altLang="ko-KR" sz="2000" dirty="0"/>
              <a:t>: Multiprocessing , </a:t>
            </a:r>
            <a:r>
              <a:rPr lang="en-US" altLang="ko-KR" sz="2000" dirty="0" err="1"/>
              <a:t>numexpr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 err="1"/>
              <a:t>Cython</a:t>
            </a:r>
            <a:r>
              <a:rPr lang="en-US" altLang="ko-KR" sz="2000" dirty="0"/>
              <a:t> </a:t>
            </a:r>
            <a:r>
              <a:rPr lang="ko-KR" altLang="en-US" sz="2000" dirty="0"/>
              <a:t>같은 방법으로 해결 가능</a:t>
            </a:r>
          </a:p>
        </p:txBody>
      </p:sp>
    </p:spTree>
    <p:extLst>
      <p:ext uri="{BB962C8B-B14F-4D97-AF65-F5344CB8AC3E}">
        <p14:creationId xmlns:p14="http://schemas.microsoft.com/office/powerpoint/2010/main" val="1290960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F3897A-BF70-4F39-994A-187D759956B0}"/>
              </a:ext>
            </a:extLst>
          </p:cNvPr>
          <p:cNvSpPr txBox="1"/>
          <p:nvPr/>
        </p:nvSpPr>
        <p:spPr>
          <a:xfrm>
            <a:off x="4775767" y="545122"/>
            <a:ext cx="2640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/>
              <a:t>기억 장치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64ACDD-5FAF-4394-B139-C5BE814F05C3}"/>
              </a:ext>
            </a:extLst>
          </p:cNvPr>
          <p:cNvSpPr txBox="1"/>
          <p:nvPr/>
        </p:nvSpPr>
        <p:spPr>
          <a:xfrm>
            <a:off x="1248687" y="1706344"/>
            <a:ext cx="969462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비트를 저장한다</a:t>
            </a:r>
            <a:r>
              <a:rPr lang="en-US" altLang="ko-KR" sz="2000" dirty="0"/>
              <a:t>.</a:t>
            </a:r>
          </a:p>
          <a:p>
            <a:pPr algn="ctr"/>
            <a:endParaRPr lang="en-US" altLang="ko-KR" sz="2000" dirty="0"/>
          </a:p>
          <a:p>
            <a:pPr algn="ctr"/>
            <a:r>
              <a:rPr lang="ko-KR" altLang="en-US" sz="2000" dirty="0"/>
              <a:t>비트는 프로그램 내의 변수를 나타낼 수 있고</a:t>
            </a:r>
            <a:r>
              <a:rPr lang="en-US" altLang="ko-KR" sz="2000" dirty="0"/>
              <a:t>, </a:t>
            </a:r>
            <a:r>
              <a:rPr lang="ko-KR" altLang="en-US" sz="2000" dirty="0"/>
              <a:t>그림의 픽셀을 나타낼 수 있다</a:t>
            </a:r>
            <a:r>
              <a:rPr lang="en-US" altLang="ko-KR" sz="2000" dirty="0"/>
              <a:t>.</a:t>
            </a:r>
          </a:p>
          <a:p>
            <a:pPr algn="ctr"/>
            <a:endParaRPr lang="en-US" altLang="ko-KR" sz="2000" dirty="0"/>
          </a:p>
          <a:p>
            <a:pPr algn="ctr"/>
            <a:r>
              <a:rPr lang="ko-KR" altLang="en-US" sz="2000" dirty="0"/>
              <a:t>메인보드의 레지스터나 </a:t>
            </a:r>
            <a:r>
              <a:rPr lang="en-US" altLang="ko-KR" sz="2000" dirty="0"/>
              <a:t>RAM, </a:t>
            </a:r>
            <a:r>
              <a:rPr lang="ko-KR" altLang="en-US" sz="2000" dirty="0"/>
              <a:t>하드디스크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r>
              <a:rPr lang="ko-KR" altLang="en-US" sz="2000" b="1" dirty="0"/>
              <a:t>이들 가장 큰 차이는 데이터를 읽고 쓰는 속도다</a:t>
            </a:r>
            <a:r>
              <a:rPr lang="en-US" altLang="ko-KR" sz="2000" b="1" dirty="0"/>
              <a:t>.</a:t>
            </a:r>
          </a:p>
          <a:p>
            <a:pPr algn="ctr"/>
            <a:endParaRPr lang="en-US" altLang="ko-KR" sz="2000" b="1" dirty="0"/>
          </a:p>
          <a:p>
            <a:pPr algn="ctr"/>
            <a:r>
              <a:rPr lang="ko-KR" altLang="en-US" sz="2000" b="1" dirty="0"/>
              <a:t>읽고 쓰는 속도가 데이터를 읽는 방식에 크게 의존적이라는 문제 있다</a:t>
            </a:r>
            <a:r>
              <a:rPr lang="en-US" altLang="ko-KR" sz="2000" b="1" dirty="0"/>
              <a:t>.</a:t>
            </a:r>
          </a:p>
          <a:p>
            <a:pPr algn="ctr"/>
            <a:endParaRPr lang="en-US" altLang="ko-KR" sz="2000" b="1" dirty="0"/>
          </a:p>
          <a:p>
            <a:pPr algn="ctr"/>
            <a:r>
              <a:rPr lang="ko-KR" altLang="en-US" sz="2000" b="1" dirty="0"/>
              <a:t>예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조금씩 자주 읽는 방법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임의접근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&lt; </a:t>
            </a:r>
            <a:r>
              <a:rPr lang="ko-KR" altLang="en-US" sz="2000" b="1" dirty="0"/>
              <a:t>한꺼번에 많이 읽는 방법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순차 접근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04435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F3897A-BF70-4F39-994A-187D759956B0}"/>
              </a:ext>
            </a:extLst>
          </p:cNvPr>
          <p:cNvSpPr txBox="1"/>
          <p:nvPr/>
        </p:nvSpPr>
        <p:spPr>
          <a:xfrm>
            <a:off x="-71546" y="128588"/>
            <a:ext cx="2640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/>
              <a:t>기억 장치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64ACDD-5FAF-4394-B139-C5BE814F05C3}"/>
              </a:ext>
            </a:extLst>
          </p:cNvPr>
          <p:cNvSpPr txBox="1"/>
          <p:nvPr/>
        </p:nvSpPr>
        <p:spPr>
          <a:xfrm>
            <a:off x="1248687" y="753069"/>
            <a:ext cx="9694626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지연 시간 문제도 있음</a:t>
            </a:r>
            <a:endParaRPr lang="en-US" altLang="ko-KR" sz="2000" dirty="0"/>
          </a:p>
          <a:p>
            <a:pPr algn="ctr"/>
            <a:r>
              <a:rPr lang="ko-KR" altLang="en-US" sz="2000" b="1" dirty="0"/>
              <a:t>지연 시간이란</a:t>
            </a:r>
            <a:r>
              <a:rPr lang="en-US" altLang="ko-KR" sz="2000" b="1" dirty="0"/>
              <a:t>?</a:t>
            </a:r>
            <a:r>
              <a:rPr lang="ko-KR" altLang="en-US" sz="2000" b="1" dirty="0"/>
              <a:t> </a:t>
            </a:r>
            <a:r>
              <a:rPr lang="ko-KR" altLang="en-US" sz="2000" dirty="0"/>
              <a:t>장치에서 데이터를 찾기까지 걸리는 시간</a:t>
            </a:r>
            <a:endParaRPr lang="en-US" altLang="ko-KR" sz="2000" dirty="0"/>
          </a:p>
          <a:p>
            <a:pPr algn="ctr"/>
            <a:endParaRPr lang="en-US" altLang="ko-KR" sz="2000" b="1" dirty="0"/>
          </a:p>
          <a:p>
            <a:pPr algn="ctr"/>
            <a:r>
              <a:rPr lang="ko-KR" altLang="en-US" sz="2000" dirty="0"/>
              <a:t>하드는 헤드를 움직여 정확한 위치에서 데이터를 읽어야 하므로 지역시간이 김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r>
              <a:rPr lang="ko-KR" altLang="en-US" sz="2000" dirty="0"/>
              <a:t>램은 지역시간이 짧음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r>
              <a:rPr lang="ko-KR" altLang="en-US" sz="2000" b="1" dirty="0"/>
              <a:t>하드디스크 </a:t>
            </a:r>
            <a:endParaRPr lang="en-US" altLang="ko-KR" sz="2000" b="1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1600" dirty="0"/>
              <a:t>전원이 꺼진 상태에서도 데이터를 오랫동안 보관하는 장치</a:t>
            </a:r>
            <a:endParaRPr lang="en-US" altLang="ko-KR" sz="16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1600" dirty="0"/>
              <a:t>읽기</a:t>
            </a:r>
            <a:r>
              <a:rPr lang="en-US" altLang="ko-KR" sz="1600" dirty="0"/>
              <a:t>/</a:t>
            </a:r>
            <a:r>
              <a:rPr lang="ko-KR" altLang="en-US" sz="1600" dirty="0"/>
              <a:t>쓰기 속도가 느리다</a:t>
            </a:r>
            <a:r>
              <a:rPr lang="en-US" altLang="ko-KR" sz="1600" dirty="0"/>
              <a:t>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1600" dirty="0"/>
              <a:t>접근 성능 떨어지지만</a:t>
            </a:r>
            <a:r>
              <a:rPr lang="en-US" altLang="ko-KR" sz="1600" dirty="0"/>
              <a:t>, </a:t>
            </a:r>
            <a:r>
              <a:rPr lang="ko-KR" altLang="en-US" sz="1600" dirty="0"/>
              <a:t>대용량 저장 가능</a:t>
            </a:r>
            <a:endParaRPr lang="en-US" altLang="ko-KR" sz="16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algn="ctr"/>
            <a:r>
              <a:rPr lang="en-US" altLang="ko-KR" sz="2000" b="1" dirty="0"/>
              <a:t>SSD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1600" dirty="0"/>
              <a:t>읽기</a:t>
            </a:r>
            <a:r>
              <a:rPr lang="en-US" altLang="ko-KR" sz="1600" dirty="0"/>
              <a:t>/</a:t>
            </a:r>
            <a:r>
              <a:rPr lang="ko-KR" altLang="en-US" sz="1600" dirty="0"/>
              <a:t>쓰기 속도가 우수하나 가격에 비해 용량이 작다</a:t>
            </a:r>
            <a:endParaRPr lang="en-US" altLang="ko-KR" sz="16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algn="ctr"/>
            <a:r>
              <a:rPr lang="en-US" altLang="ko-KR" sz="2000" b="1" dirty="0"/>
              <a:t>RAM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dirty="0"/>
              <a:t>사용 중인 변수 같은 것을 저장</a:t>
            </a:r>
            <a:r>
              <a:rPr lang="en-US" altLang="ko-KR" dirty="0"/>
              <a:t>, </a:t>
            </a:r>
            <a:r>
              <a:rPr lang="ko-KR" altLang="en-US" dirty="0"/>
              <a:t>읽기 쓰기 속도가 빠르다</a:t>
            </a:r>
            <a:r>
              <a:rPr lang="en-US" altLang="ko-KR" dirty="0"/>
              <a:t>. (</a:t>
            </a:r>
            <a:r>
              <a:rPr lang="ko-KR" altLang="en-US" dirty="0"/>
              <a:t>기가바이트</a:t>
            </a:r>
            <a:r>
              <a:rPr lang="en-US" altLang="ko-KR" dirty="0"/>
              <a:t>)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algn="ctr"/>
            <a:r>
              <a:rPr lang="en-US" altLang="ko-KR" b="1" dirty="0"/>
              <a:t>L1/L2 </a:t>
            </a:r>
            <a:r>
              <a:rPr lang="ko-KR" altLang="en-US" b="1" dirty="0"/>
              <a:t>캐시</a:t>
            </a:r>
            <a:endParaRPr lang="en-US" altLang="ko-KR" b="1" dirty="0"/>
          </a:p>
          <a:p>
            <a:pPr algn="ctr"/>
            <a:r>
              <a:rPr lang="ko-KR" altLang="en-US" sz="1600" dirty="0"/>
              <a:t>읽기</a:t>
            </a:r>
            <a:r>
              <a:rPr lang="en-US" altLang="ko-KR" sz="1600" dirty="0"/>
              <a:t>/</a:t>
            </a:r>
            <a:r>
              <a:rPr lang="ko-KR" altLang="en-US" sz="1600" dirty="0"/>
              <a:t>쓰기 속도가 매우 빠르다</a:t>
            </a:r>
            <a:r>
              <a:rPr lang="en-US" altLang="ko-KR" sz="1600" dirty="0"/>
              <a:t>. </a:t>
            </a:r>
          </a:p>
          <a:p>
            <a:pPr algn="ctr"/>
            <a:r>
              <a:rPr lang="en-US" altLang="ko-KR" sz="1600" dirty="0"/>
              <a:t>CPU</a:t>
            </a:r>
            <a:r>
              <a:rPr lang="ko-KR" altLang="en-US" sz="1600" dirty="0"/>
              <a:t>로 전달되는 데이터는 이 캐시를 거쳐 가게 됨</a:t>
            </a:r>
            <a:r>
              <a:rPr lang="en-US" altLang="ko-KR" sz="1600" dirty="0"/>
              <a:t>( </a:t>
            </a:r>
            <a:r>
              <a:rPr lang="ko-KR" altLang="en-US" sz="1600" dirty="0"/>
              <a:t>킬로바이트에서 메가바이트 단위로 용량 매우 적다</a:t>
            </a:r>
            <a:r>
              <a:rPr lang="en-US" altLang="ko-KR" sz="1600" dirty="0"/>
              <a:t>)</a:t>
            </a:r>
          </a:p>
          <a:p>
            <a:pPr algn="ctr"/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473948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57347AA-45A7-4793-A96A-3E0E4506F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366712"/>
            <a:ext cx="8353425" cy="6124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95FE4F-B355-4764-8C1D-ED8BD3C6995C}"/>
              </a:ext>
            </a:extLst>
          </p:cNvPr>
          <p:cNvSpPr txBox="1"/>
          <p:nvPr/>
        </p:nvSpPr>
        <p:spPr>
          <a:xfrm>
            <a:off x="8669882" y="628650"/>
            <a:ext cx="353173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읽기</a:t>
            </a:r>
            <a:r>
              <a:rPr lang="en-US" altLang="ko-KR" b="1" dirty="0"/>
              <a:t>/</a:t>
            </a:r>
            <a:r>
              <a:rPr lang="ko-KR" altLang="en-US" b="1" dirty="0"/>
              <a:t>쓰기 속도와 용량은 반비례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빠른 속도를 원하면</a:t>
            </a:r>
            <a:r>
              <a:rPr lang="en-US" altLang="ko-KR" b="1" dirty="0"/>
              <a:t>, </a:t>
            </a:r>
          </a:p>
          <a:p>
            <a:r>
              <a:rPr lang="ko-KR" altLang="en-US" b="1" dirty="0"/>
              <a:t>작은 용량을 감수해야 한다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하드</a:t>
            </a:r>
            <a:r>
              <a:rPr lang="en-US" altLang="ko-KR" b="1" dirty="0"/>
              <a:t>(</a:t>
            </a:r>
            <a:r>
              <a:rPr lang="ko-KR" altLang="en-US" b="1" dirty="0"/>
              <a:t>데이터 저장</a:t>
            </a:r>
            <a:r>
              <a:rPr lang="en-US" altLang="ko-KR" b="1" dirty="0"/>
              <a:t>)</a:t>
            </a:r>
          </a:p>
          <a:p>
            <a:r>
              <a:rPr lang="ko-KR" altLang="en-US" b="1" dirty="0"/>
              <a:t>일부는 </a:t>
            </a:r>
            <a:r>
              <a:rPr lang="en-US" altLang="ko-KR" b="1" dirty="0"/>
              <a:t>RAM</a:t>
            </a:r>
          </a:p>
          <a:p>
            <a:r>
              <a:rPr lang="ko-KR" altLang="en-US" b="1" dirty="0"/>
              <a:t>매우 작은 일부는 </a:t>
            </a:r>
            <a:r>
              <a:rPr lang="en-US" altLang="ko-KR" b="1" dirty="0"/>
              <a:t>L1/L2</a:t>
            </a:r>
            <a:r>
              <a:rPr lang="ko-KR" altLang="en-US" b="1" dirty="0"/>
              <a:t>캐시로</a:t>
            </a:r>
            <a:endParaRPr lang="en-US" altLang="ko-KR" b="1" dirty="0"/>
          </a:p>
          <a:p>
            <a:r>
              <a:rPr lang="ko-KR" altLang="en-US" b="1" dirty="0"/>
              <a:t>옮기는 식</a:t>
            </a:r>
            <a:endParaRPr lang="en-US" altLang="ko-KR" b="1" dirty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708810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495FE4F-B355-4764-8C1D-ED8BD3C6995C}"/>
              </a:ext>
            </a:extLst>
          </p:cNvPr>
          <p:cNvSpPr txBox="1"/>
          <p:nvPr/>
        </p:nvSpPr>
        <p:spPr>
          <a:xfrm>
            <a:off x="4148191" y="0"/>
            <a:ext cx="38956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1.13 </a:t>
            </a:r>
            <a:r>
              <a:rPr lang="ko-KR" altLang="en-US" sz="4400" dirty="0"/>
              <a:t>통신 계층</a:t>
            </a:r>
            <a:endParaRPr lang="en-US" altLang="ko-KR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28BF4D-9AFE-460D-B92F-571851B767E7}"/>
              </a:ext>
            </a:extLst>
          </p:cNvPr>
          <p:cNvSpPr txBox="1"/>
          <p:nvPr/>
        </p:nvSpPr>
        <p:spPr>
          <a:xfrm>
            <a:off x="1142560" y="898028"/>
            <a:ext cx="99886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버스</a:t>
            </a:r>
            <a:r>
              <a:rPr lang="ko-KR" altLang="en-US" dirty="0"/>
              <a:t>는 </a:t>
            </a:r>
            <a:r>
              <a:rPr lang="ko-KR" altLang="en-US" dirty="0">
                <a:hlinkClick r:id="rId2" tooltip="컴퓨터"/>
              </a:rPr>
              <a:t>컴퓨터</a:t>
            </a:r>
            <a:r>
              <a:rPr lang="ko-KR" altLang="en-US" dirty="0"/>
              <a:t> 안의 부품들 간에</a:t>
            </a:r>
            <a:r>
              <a:rPr lang="en-US" altLang="ko-KR" dirty="0"/>
              <a:t>, </a:t>
            </a:r>
            <a:r>
              <a:rPr lang="ko-KR" altLang="en-US" dirty="0"/>
              <a:t>또는 컴퓨터 간에 데이터를 전송하는 통신 시스템이다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CPU</a:t>
            </a:r>
            <a:r>
              <a:rPr lang="ko-KR" altLang="en-US" dirty="0"/>
              <a:t>가 처리한 </a:t>
            </a:r>
            <a:r>
              <a:rPr lang="ko-KR" altLang="en-US" b="1" dirty="0"/>
              <a:t>데이터</a:t>
            </a:r>
            <a:r>
              <a:rPr lang="ko-KR" altLang="en-US" dirty="0"/>
              <a:t>들은 모니터에 출력되거나 메모리에 저장되어 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행위가 이루어 지기 위해서는 위의 </a:t>
            </a:r>
            <a:r>
              <a:rPr lang="ko-KR" altLang="en-US" b="1" dirty="0"/>
              <a:t>데이터들이 각 컴포넌트끼리 통신</a:t>
            </a:r>
            <a:r>
              <a:rPr lang="ko-KR" altLang="en-US" dirty="0"/>
              <a:t>이 가능 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</a:t>
            </a:r>
            <a:r>
              <a:rPr lang="ko-KR" altLang="en-US" b="1" dirty="0"/>
              <a:t> 통신을 가능하게 해주는 </a:t>
            </a:r>
            <a:r>
              <a:rPr lang="en-US" altLang="ko-KR" b="1" dirty="0"/>
              <a:t>Subsystem</a:t>
            </a:r>
            <a:r>
              <a:rPr lang="ko-KR" altLang="en-US" dirty="0"/>
              <a:t>이 존재한다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이러한 </a:t>
            </a:r>
            <a:r>
              <a:rPr lang="en-US" altLang="ko-KR" dirty="0"/>
              <a:t>Subsystem</a:t>
            </a:r>
            <a:r>
              <a:rPr lang="ko-KR" altLang="en-US" dirty="0"/>
              <a:t>을 </a:t>
            </a:r>
            <a:r>
              <a:rPr lang="en-US" altLang="ko-KR" dirty="0"/>
              <a:t>Computer Bus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즉 </a:t>
            </a:r>
            <a:r>
              <a:rPr lang="ko-KR" altLang="en-US" b="1" dirty="0"/>
              <a:t>버스는 데이터를 통신할 수 있게 해주는 시스템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D5A945-8921-4B1A-AD9D-8EBCBE6150C9}"/>
              </a:ext>
            </a:extLst>
          </p:cNvPr>
          <p:cNvSpPr txBox="1"/>
          <p:nvPr/>
        </p:nvSpPr>
        <p:spPr>
          <a:xfrm>
            <a:off x="1142560" y="3429000"/>
            <a:ext cx="10269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GPU</a:t>
            </a:r>
            <a:r>
              <a:rPr lang="ko-KR" altLang="en-US" dirty="0"/>
              <a:t>를 사용하는데 가장 큰 걸림돌도 바로 연결되어 있는 </a:t>
            </a:r>
            <a:r>
              <a:rPr lang="ko-KR" altLang="en-US" b="1" dirty="0"/>
              <a:t>버스</a:t>
            </a:r>
            <a:endParaRPr lang="en-US" altLang="ko-KR" b="1" dirty="0"/>
          </a:p>
          <a:p>
            <a:r>
              <a:rPr lang="en-US" altLang="ko-KR" b="1" dirty="0"/>
              <a:t>GPU </a:t>
            </a:r>
            <a:r>
              <a:rPr lang="ko-KR" altLang="en-US" dirty="0"/>
              <a:t>주변 장치 이므로</a:t>
            </a:r>
            <a:r>
              <a:rPr lang="en-US" altLang="ko-KR" dirty="0"/>
              <a:t>, FSB</a:t>
            </a:r>
            <a:r>
              <a:rPr lang="ko-KR" altLang="en-US" dirty="0"/>
              <a:t>보다 느린 </a:t>
            </a:r>
            <a:r>
              <a:rPr lang="en-US" altLang="ko-KR" dirty="0"/>
              <a:t>PCI </a:t>
            </a:r>
            <a:r>
              <a:rPr lang="ko-KR" altLang="en-US" dirty="0"/>
              <a:t>버스로 연결되 있어 보내고 받는 것에 부다음이 큰 작업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F048BF-2B7B-4804-9AE2-009B219E00D4}"/>
              </a:ext>
            </a:extLst>
          </p:cNvPr>
          <p:cNvSpPr txBox="1"/>
          <p:nvPr/>
        </p:nvSpPr>
        <p:spPr>
          <a:xfrm>
            <a:off x="1142560" y="4272797"/>
            <a:ext cx="9323386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버스의 속성</a:t>
            </a:r>
            <a:endParaRPr lang="en-US" altLang="ko-KR" sz="2000" b="1" dirty="0"/>
          </a:p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주어진 시간에 얼마나 많은 데이터를 전송할 수 있는지를 나타내는 속도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폭 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한 번에 전송할 수 있는 데이터의 양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버스 폭이 넓으면 필요한 데이터를 한 번에 옮길 수 있으므로 벡터화 가능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주파수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초당 몇 번을 전송할 수 있는지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폭은 좁더라도</a:t>
            </a:r>
            <a:r>
              <a:rPr lang="en-US" altLang="ko-KR" dirty="0"/>
              <a:t>, </a:t>
            </a:r>
            <a:r>
              <a:rPr lang="ko-KR" altLang="en-US" dirty="0"/>
              <a:t>주파수가 높다면</a:t>
            </a:r>
            <a:r>
              <a:rPr lang="en-US" altLang="ko-KR" dirty="0"/>
              <a:t> </a:t>
            </a:r>
            <a:r>
              <a:rPr lang="ko-KR" altLang="en-US" dirty="0"/>
              <a:t>임의의 메모리를 자주 읽어야 하는 경우 도움 됨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9540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820</Words>
  <Application>Microsoft Office PowerPoint</Application>
  <PresentationFormat>와이드스크린</PresentationFormat>
  <Paragraphs>165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이상적인 컴퓨팅</vt:lpstr>
      <vt:lpstr>파이썬 가상 머신</vt:lpstr>
      <vt:lpstr>Chapter 2. 프로파일링으로 병목 지점 찾기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msoffice5667</dc:creator>
  <cp:lastModifiedBy>msoffice5667</cp:lastModifiedBy>
  <cp:revision>11</cp:revision>
  <dcterms:created xsi:type="dcterms:W3CDTF">2019-05-31T15:13:57Z</dcterms:created>
  <dcterms:modified xsi:type="dcterms:W3CDTF">2019-05-31T16:28:38Z</dcterms:modified>
</cp:coreProperties>
</file>