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2" r:id="rId4"/>
    <p:sldId id="274" r:id="rId5"/>
    <p:sldId id="270" r:id="rId6"/>
    <p:sldId id="273" r:id="rId7"/>
    <p:sldId id="271" r:id="rId8"/>
  </p:sldIdLst>
  <p:sldSz cx="9144000" cy="6858000" type="screen4x3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85011" autoAdjust="0"/>
  </p:normalViewPr>
  <p:slideViewPr>
    <p:cSldViewPr>
      <p:cViewPr varScale="1">
        <p:scale>
          <a:sx n="73" d="100"/>
          <a:sy n="73" d="100"/>
        </p:scale>
        <p:origin x="3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-2100" y="-114"/>
      </p:cViewPr>
      <p:guideLst>
        <p:guide orient="horz" pos="2238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6114" cy="355602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6110" y="0"/>
            <a:ext cx="4436114" cy="355602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6DEF01A-A90E-4B5C-8989-50026743AD95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747326"/>
            <a:ext cx="4436114" cy="35560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6110" y="6747326"/>
            <a:ext cx="4436114" cy="35560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BDC7E2B4-7458-4AED-8D9E-02032EAA9E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61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4434999" cy="355203"/>
          </a:xfrm>
          <a:prstGeom prst="rect">
            <a:avLst/>
          </a:prstGeom>
        </p:spPr>
        <p:txBody>
          <a:bodyPr vert="horz" lIns="95365" tIns="47683" rIns="95365" bIns="4768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51" y="1"/>
            <a:ext cx="4434999" cy="355203"/>
          </a:xfrm>
          <a:prstGeom prst="rect">
            <a:avLst/>
          </a:prstGeom>
        </p:spPr>
        <p:txBody>
          <a:bodyPr vert="horz" lIns="95365" tIns="47683" rIns="95365" bIns="47683" rtlCol="0"/>
          <a:lstStyle>
            <a:lvl1pPr algn="r">
              <a:defRPr sz="1300"/>
            </a:lvl1pPr>
          </a:lstStyle>
          <a:p>
            <a:fld id="{238C4E74-5793-44D8-9B04-DC587758A5F9}" type="datetimeFigureOut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65" tIns="47683" rIns="95365" bIns="4768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3" y="3374432"/>
            <a:ext cx="8187690" cy="3196829"/>
          </a:xfrm>
          <a:prstGeom prst="rect">
            <a:avLst/>
          </a:prstGeom>
        </p:spPr>
        <p:txBody>
          <a:bodyPr vert="horz" lIns="95365" tIns="47683" rIns="95365" bIns="4768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747629"/>
            <a:ext cx="4434999" cy="355203"/>
          </a:xfrm>
          <a:prstGeom prst="rect">
            <a:avLst/>
          </a:prstGeom>
        </p:spPr>
        <p:txBody>
          <a:bodyPr vert="horz" lIns="95365" tIns="47683" rIns="95365" bIns="4768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51" y="6747629"/>
            <a:ext cx="4434999" cy="355203"/>
          </a:xfrm>
          <a:prstGeom prst="rect">
            <a:avLst/>
          </a:prstGeom>
        </p:spPr>
        <p:txBody>
          <a:bodyPr vert="horz" lIns="95365" tIns="47683" rIns="95365" bIns="47683" rtlCol="0" anchor="b"/>
          <a:lstStyle>
            <a:lvl1pPr algn="r">
              <a:defRPr sz="1300"/>
            </a:lvl1pPr>
          </a:lstStyle>
          <a:p>
            <a:fld id="{6B726E17-EF5F-445B-84B6-32AD01C76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CC33-BBF8-436B-8D34-B6D4935DA6B9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B1D5-4FD9-434F-A600-56FFD49A79AB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8C92-EF22-434A-8B80-B1F5DBBCEC0F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lang="ko-KR" altLang="en-US" sz="1800" b="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defRPr>
            </a:lvl1pPr>
            <a:lvl2pPr>
              <a:lnSpc>
                <a:spcPct val="150000"/>
              </a:lnSpc>
              <a:defRPr lang="ko-KR" altLang="en-US" sz="1600" b="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defRPr>
            </a:lvl2pPr>
            <a:lvl3pPr>
              <a:lnSpc>
                <a:spcPct val="150000"/>
              </a:lnSpc>
              <a:defRPr lang="ko-KR" altLang="en-US" sz="1400" b="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defRPr>
            </a:lvl3pPr>
            <a:lvl4pPr>
              <a:lnSpc>
                <a:spcPct val="150000"/>
              </a:lnSpc>
              <a:defRPr lang="ko-KR" altLang="en-US" sz="1200" b="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defRPr>
            </a:lvl4pPr>
            <a:lvl5pPr>
              <a:lnSpc>
                <a:spcPct val="150000"/>
              </a:lnSpc>
              <a:defRPr lang="ko-KR" altLang="en-US" sz="1200" b="0" kern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065-AC18-4245-B74C-1572F96463E4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76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ko-KR" altLang="en-US" sz="2800" b="1" kern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5BD3-6DE2-4456-828D-CA8E29634EB0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B22B-CF36-4306-A2C3-6F7E5DE74899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6E5-B4B3-4775-9487-1CE5481069B2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AD0-AA9F-48CF-957F-C76708DC66CB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BC51-24D6-4855-BB82-86325A359218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8F36-A8EB-4E71-9578-17B2FB2706EA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CC6B-7B1B-43F0-8788-AC880E4F4D20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76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44" y="116632"/>
            <a:ext cx="885831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F058-031A-41DA-B82B-E23418A7D0BC}" type="datetime1">
              <a:rPr lang="ko-KR" altLang="en-US" smtClean="0"/>
              <a:pPr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5C0D-84C2-4D68-8748-6F52819E57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800" b="1" kern="1200" dirty="0">
          <a:solidFill>
            <a:schemeClr val="tx1">
              <a:lumMod val="85000"/>
              <a:lumOff val="15000"/>
            </a:schemeClr>
          </a:solidFill>
          <a:latin typeface="나눔고딕" pitchFamily="50" charset="-127"/>
          <a:ea typeface="나눔고딕" pitchFamily="50" charset="-127"/>
          <a:cs typeface="Times New Roman" pitchFamily="18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Deep Learning Edu 5</a:t>
            </a:r>
            <a:r>
              <a:rPr lang="en-US" altLang="ko-KR" sz="2000" baseline="30000" smtClean="0"/>
              <a:t>th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smtClean="0"/>
              <a:t>chapter 2. Perceptron</a:t>
            </a:r>
            <a:r>
              <a:rPr lang="en-US" altLang="ko-KR" sz="1400" smtClean="0"/>
              <a:t>(2.4~)</a:t>
            </a:r>
            <a:endParaRPr lang="ko-KR" alt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7304856" cy="1656184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smtClean="0"/>
              <a:t>2017. 7. 1</a:t>
            </a:r>
            <a:endParaRPr lang="en-US" altLang="ko-KR" sz="1800" dirty="0" smtClean="0"/>
          </a:p>
          <a:p>
            <a:pPr algn="r"/>
            <a:r>
              <a:rPr lang="en-US" altLang="ko-KR" sz="1800" dirty="0" err="1" smtClean="0"/>
              <a:t>jiwon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Seo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20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/>
          </a:bodyPr>
          <a:lstStyle/>
          <a:p>
            <a:r>
              <a:rPr lang="en-US" altLang="ko-KR" smtClean="0"/>
              <a:t>AND, OR, NAND </a:t>
            </a:r>
            <a:r>
              <a:rPr lang="ko-KR" altLang="en-US" smtClean="0"/>
              <a:t>게이트를 풀기 위해 사용한 </a:t>
            </a:r>
            <a:r>
              <a:rPr lang="ko-KR" altLang="en-US" smtClean="0"/>
              <a:t>수식</a:t>
            </a:r>
            <a:endParaRPr lang="en-US" altLang="ko-KR" smtClean="0"/>
          </a:p>
          <a:p>
            <a:pPr lvl="1"/>
            <a:r>
              <a:rPr lang="en-US" altLang="ko-KR" smtClean="0"/>
              <a:t>W</a:t>
            </a:r>
            <a:r>
              <a:rPr lang="en-US" altLang="ko-KR" sz="1050" smtClean="0"/>
              <a:t>1</a:t>
            </a:r>
            <a:r>
              <a:rPr lang="en-US" altLang="ko-KR" smtClean="0"/>
              <a:t>X</a:t>
            </a:r>
            <a:r>
              <a:rPr lang="en-US" altLang="ko-KR" sz="1050" smtClean="0"/>
              <a:t>1</a:t>
            </a:r>
            <a:r>
              <a:rPr lang="en-US" altLang="ko-KR" smtClean="0"/>
              <a:t> + W</a:t>
            </a:r>
            <a:r>
              <a:rPr lang="en-US" altLang="ko-KR" sz="1050" smtClean="0"/>
              <a:t>2</a:t>
            </a:r>
            <a:r>
              <a:rPr lang="en-US" altLang="ko-KR" smtClean="0"/>
              <a:t>X</a:t>
            </a:r>
            <a:r>
              <a:rPr lang="en-US" altLang="ko-KR" sz="1050" smtClean="0"/>
              <a:t>2</a:t>
            </a:r>
            <a:r>
              <a:rPr lang="en-US" altLang="ko-KR" smtClean="0"/>
              <a:t>  </a:t>
            </a:r>
            <a:r>
              <a:rPr lang="en-US" altLang="ko-KR" dirty="0" smtClean="0"/>
              <a:t>= B 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/>
              <a:t>y = ax + b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  <a:r>
              <a:rPr lang="ko-KR" altLang="en-US" dirty="0" err="1" smtClean="0">
                <a:sym typeface="Wingdings" panose="05000000000000000000" pitchFamily="2" charset="2"/>
              </a:rPr>
              <a:t>차식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직선</a:t>
            </a:r>
            <a:r>
              <a:rPr lang="en-US" altLang="ko-KR" dirty="0" smtClean="0">
                <a:sym typeface="Wingdings" panose="05000000000000000000" pitchFamily="2" charset="2"/>
              </a:rPr>
              <a:t>) 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직선으로 </a:t>
            </a:r>
            <a:r>
              <a:rPr lang="en-US" altLang="ko-KR" dirty="0" err="1" smtClean="0">
                <a:sym typeface="Wingdings" panose="05000000000000000000" pitchFamily="2" charset="2"/>
              </a:rPr>
              <a:t>XOR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Gate</a:t>
            </a:r>
            <a:r>
              <a:rPr lang="ko-KR" altLang="en-US" dirty="0" smtClean="0">
                <a:sym typeface="Wingdings" panose="05000000000000000000" pitchFamily="2" charset="2"/>
              </a:rPr>
              <a:t>를 구현할 수 있는가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그렇다면 </a:t>
            </a:r>
            <a:r>
              <a:rPr lang="ko-KR" altLang="en-US" dirty="0" smtClean="0">
                <a:sym typeface="Wingdings" panose="05000000000000000000" pitchFamily="2" charset="2"/>
              </a:rPr>
              <a:t>디지털 논리회로에서는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XOR</a:t>
            </a:r>
            <a:r>
              <a:rPr lang="ko-KR" altLang="en-US" dirty="0" smtClean="0">
                <a:sym typeface="Wingdings" panose="05000000000000000000" pitchFamily="2" charset="2"/>
              </a:rPr>
              <a:t>를 어떻게 </a:t>
            </a:r>
            <a:r>
              <a:rPr lang="ko-KR" altLang="en-US" dirty="0" smtClean="0">
                <a:sym typeface="Wingdings" panose="05000000000000000000" pitchFamily="2" charset="2"/>
              </a:rPr>
              <a:t>구현했을까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 </a:t>
            </a:r>
            <a:r>
              <a:rPr lang="ko-KR" altLang="en-US" smtClean="0"/>
              <a:t>퍼셉트론의 한계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24744"/>
            <a:ext cx="2562225" cy="25527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39552" y="1124744"/>
            <a:ext cx="2686050" cy="2600325"/>
            <a:chOff x="539552" y="1124744"/>
            <a:chExt cx="2686050" cy="260032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124744"/>
              <a:ext cx="2686050" cy="260032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474415" y="3319100"/>
              <a:ext cx="58541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05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선형</a:t>
              </a:r>
              <a:r>
                <a:rPr lang="en-US" altLang="ko-KR" sz="105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264317" y="1124744"/>
            <a:ext cx="2543175" cy="2276475"/>
            <a:chOff x="6264317" y="1124744"/>
            <a:chExt cx="2543175" cy="22764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4317" y="1124744"/>
              <a:ext cx="2543175" cy="227647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296834" y="1772816"/>
              <a:ext cx="7120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비선형</a:t>
              </a:r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2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092254"/>
          </a:xfrm>
        </p:spPr>
        <p:txBody>
          <a:bodyPr/>
          <a:lstStyle/>
          <a:p>
            <a:r>
              <a:rPr lang="ko-KR" altLang="en-US" smtClean="0"/>
              <a:t>표준 논리 게이트 </a:t>
            </a:r>
            <a:r>
              <a:rPr lang="en-US" altLang="ko-KR" smtClean="0"/>
              <a:t>NAND</a:t>
            </a:r>
          </a:p>
          <a:p>
            <a:pPr lvl="1"/>
            <a:r>
              <a:rPr lang="en-US" altLang="ko-KR" smtClean="0"/>
              <a:t>NAND</a:t>
            </a:r>
            <a:r>
              <a:rPr lang="ko-KR" altLang="en-US" smtClean="0"/>
              <a:t>로 모든 </a:t>
            </a:r>
            <a:r>
              <a:rPr lang="ko-KR" altLang="en-US" smtClean="0"/>
              <a:t>게이트</a:t>
            </a:r>
            <a:r>
              <a:rPr lang="en-US" altLang="ko-KR" smtClean="0"/>
              <a:t>/</a:t>
            </a:r>
            <a:r>
              <a:rPr lang="ko-KR" altLang="en-US" smtClean="0"/>
              <a:t>디지털회로 </a:t>
            </a:r>
            <a:r>
              <a:rPr lang="ko-KR" altLang="en-US" smtClean="0"/>
              <a:t>표현 가능</a:t>
            </a:r>
            <a:endParaRPr lang="en-US" altLang="ko-KR" smtClean="0"/>
          </a:p>
          <a:p>
            <a:pPr lvl="2"/>
            <a:r>
              <a:rPr lang="en-US" altLang="ko-KR" smtClean="0"/>
              <a:t>NOT, AND, </a:t>
            </a:r>
            <a:r>
              <a:rPr lang="en-US" altLang="ko-KR" smtClean="0"/>
              <a:t>OR, D-Latch</a:t>
            </a:r>
            <a:r>
              <a:rPr lang="en-US" altLang="ko-KR" smtClean="0"/>
              <a:t>, </a:t>
            </a:r>
            <a:r>
              <a:rPr lang="ko-KR" altLang="en-US" smtClean="0"/>
              <a:t>메모리 등</a:t>
            </a:r>
            <a:endParaRPr lang="en-US" altLang="ko-KR" smtClean="0"/>
          </a:p>
          <a:p>
            <a:pPr lvl="1"/>
            <a:r>
              <a:rPr lang="en-US" altLang="ko-KR" smtClean="0"/>
              <a:t>NAND</a:t>
            </a:r>
            <a:r>
              <a:rPr lang="ko-KR" altLang="en-US" smtClean="0"/>
              <a:t>게이트로 </a:t>
            </a:r>
            <a:r>
              <a:rPr lang="en-US" altLang="ko-KR" smtClean="0"/>
              <a:t>XOR</a:t>
            </a:r>
            <a:r>
              <a:rPr lang="ko-KR" altLang="en-US" smtClean="0"/>
              <a:t>게이트 만들기</a:t>
            </a:r>
          </a:p>
          <a:p>
            <a:pPr lvl="2"/>
            <a:r>
              <a:rPr lang="en-US" altLang="ko-KR" smtClean="0"/>
              <a:t>XOR</a:t>
            </a:r>
            <a:r>
              <a:rPr lang="ko-KR" altLang="en-US" smtClean="0"/>
              <a:t>게이트를 만들기 위해서 필요한 작업은</a:t>
            </a:r>
            <a:r>
              <a:rPr lang="en-US" altLang="ko-KR" smtClean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2.5 </a:t>
            </a:r>
            <a:r>
              <a:rPr lang="ko-KR" altLang="en-US" smtClean="0"/>
              <a:t>다층 퍼셉트론</a:t>
            </a:r>
            <a:r>
              <a:rPr lang="en-US" altLang="ko-KR" sz="1100" smtClean="0"/>
              <a:t>(Multi-Layer Perceptron)</a:t>
            </a:r>
            <a:endParaRPr lang="ko-KR" altLang="en-US" sz="11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29115"/>
              </p:ext>
            </p:extLst>
          </p:nvPr>
        </p:nvGraphicFramePr>
        <p:xfrm>
          <a:off x="5652121" y="1484784"/>
          <a:ext cx="3168351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6117"/>
                <a:gridCol w="1056117"/>
                <a:gridCol w="10561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NAND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827205" y="4372223"/>
            <a:ext cx="816170" cy="504056"/>
            <a:chOff x="827205" y="4372223"/>
            <a:chExt cx="816170" cy="504056"/>
          </a:xfrm>
        </p:grpSpPr>
        <p:grpSp>
          <p:nvGrpSpPr>
            <p:cNvPr id="10" name="그룹 9"/>
            <p:cNvGrpSpPr/>
            <p:nvPr/>
          </p:nvGrpSpPr>
          <p:grpSpPr>
            <a:xfrm rot="5400000">
              <a:off x="983264" y="4432569"/>
              <a:ext cx="504056" cy="383364"/>
              <a:chOff x="822412" y="4487741"/>
              <a:chExt cx="504056" cy="383364"/>
            </a:xfrm>
          </p:grpSpPr>
          <p:sp>
            <p:nvSpPr>
              <p:cNvPr id="9" name="순서도: 추출 8"/>
              <p:cNvSpPr/>
              <p:nvPr/>
            </p:nvSpPr>
            <p:spPr>
              <a:xfrm>
                <a:off x="822412" y="4577984"/>
                <a:ext cx="504056" cy="293121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24051" y="4487741"/>
                <a:ext cx="100777" cy="1007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 flipH="1">
              <a:off x="827205" y="4624249"/>
              <a:ext cx="21640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426972" y="4624249"/>
              <a:ext cx="21640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64" name="그룹 11263"/>
          <p:cNvGrpSpPr/>
          <p:nvPr/>
        </p:nvGrpSpPr>
        <p:grpSpPr>
          <a:xfrm>
            <a:off x="2411760" y="4365104"/>
            <a:ext cx="1152507" cy="541006"/>
            <a:chOff x="2411760" y="4365104"/>
            <a:chExt cx="1152507" cy="541006"/>
          </a:xfrm>
        </p:grpSpPr>
        <p:grpSp>
          <p:nvGrpSpPr>
            <p:cNvPr id="8" name="그룹 7"/>
            <p:cNvGrpSpPr/>
            <p:nvPr/>
          </p:nvGrpSpPr>
          <p:grpSpPr>
            <a:xfrm>
              <a:off x="2699792" y="4365104"/>
              <a:ext cx="641785" cy="541006"/>
              <a:chOff x="940536" y="4509120"/>
              <a:chExt cx="854215" cy="720080"/>
            </a:xfrm>
          </p:grpSpPr>
          <p:sp>
            <p:nvSpPr>
              <p:cNvPr id="6" name="순서도: 지연 5"/>
              <p:cNvSpPr/>
              <p:nvPr/>
            </p:nvSpPr>
            <p:spPr>
              <a:xfrm>
                <a:off x="940536" y="4509120"/>
                <a:ext cx="720080" cy="72008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660617" y="4802093"/>
                <a:ext cx="134134" cy="1341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 flipH="1">
              <a:off x="2411760" y="4460135"/>
              <a:ext cx="28803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2525332" y="4813480"/>
              <a:ext cx="17446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347864" y="4635607"/>
              <a:ext cx="21640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533645" y="4466193"/>
              <a:ext cx="0" cy="34728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67" name="등호 11266"/>
          <p:cNvSpPr/>
          <p:nvPr/>
        </p:nvSpPr>
        <p:spPr>
          <a:xfrm>
            <a:off x="1776080" y="4473712"/>
            <a:ext cx="432048" cy="332248"/>
          </a:xfrm>
          <a:prstGeom prst="mathEqual">
            <a:avLst>
              <a:gd name="adj1" fmla="val 23520"/>
              <a:gd name="adj2" fmla="val 5179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899213" y="5890494"/>
            <a:ext cx="216403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403269" y="5774116"/>
            <a:ext cx="216403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899213" y="5682676"/>
            <a:ext cx="216403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달 39"/>
          <p:cNvSpPr/>
          <p:nvPr/>
        </p:nvSpPr>
        <p:spPr>
          <a:xfrm rot="10800000">
            <a:off x="995016" y="5589240"/>
            <a:ext cx="470278" cy="403005"/>
          </a:xfrm>
          <a:prstGeom prst="moon">
            <a:avLst>
              <a:gd name="adj" fmla="val 80192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369490" y="5201394"/>
            <a:ext cx="1955138" cy="1163542"/>
            <a:chOff x="2369490" y="5201394"/>
            <a:chExt cx="1955138" cy="1163542"/>
          </a:xfrm>
        </p:grpSpPr>
        <p:grpSp>
          <p:nvGrpSpPr>
            <p:cNvPr id="52" name="그룹 51"/>
            <p:cNvGrpSpPr/>
            <p:nvPr/>
          </p:nvGrpSpPr>
          <p:grpSpPr>
            <a:xfrm rot="5400000">
              <a:off x="2525549" y="5261740"/>
              <a:ext cx="504056" cy="383364"/>
              <a:chOff x="822412" y="4487741"/>
              <a:chExt cx="504056" cy="383364"/>
            </a:xfrm>
          </p:grpSpPr>
          <p:sp>
            <p:nvSpPr>
              <p:cNvPr id="55" name="순서도: 추출 54"/>
              <p:cNvSpPr/>
              <p:nvPr/>
            </p:nvSpPr>
            <p:spPr>
              <a:xfrm>
                <a:off x="822412" y="4577984"/>
                <a:ext cx="504056" cy="293121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024051" y="4487741"/>
                <a:ext cx="100777" cy="1007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3" name="직선 연결선 52"/>
            <p:cNvCxnSpPr/>
            <p:nvPr/>
          </p:nvCxnSpPr>
          <p:spPr>
            <a:xfrm flipH="1">
              <a:off x="2369490" y="5453420"/>
              <a:ext cx="21640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969258" y="5453420"/>
              <a:ext cx="59500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8" name="그룹 57"/>
            <p:cNvGrpSpPr/>
            <p:nvPr/>
          </p:nvGrpSpPr>
          <p:grpSpPr>
            <a:xfrm rot="5400000">
              <a:off x="2525549" y="5921226"/>
              <a:ext cx="504056" cy="383364"/>
              <a:chOff x="822412" y="4487741"/>
              <a:chExt cx="504056" cy="383364"/>
            </a:xfrm>
          </p:grpSpPr>
          <p:sp>
            <p:nvSpPr>
              <p:cNvPr id="61" name="순서도: 추출 60"/>
              <p:cNvSpPr/>
              <p:nvPr/>
            </p:nvSpPr>
            <p:spPr>
              <a:xfrm>
                <a:off x="822412" y="4577984"/>
                <a:ext cx="504056" cy="293121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024051" y="4487741"/>
                <a:ext cx="100777" cy="1007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9" name="직선 연결선 58"/>
            <p:cNvCxnSpPr/>
            <p:nvPr/>
          </p:nvCxnSpPr>
          <p:spPr>
            <a:xfrm flipH="1">
              <a:off x="2369490" y="6112906"/>
              <a:ext cx="21640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969257" y="6112906"/>
              <a:ext cx="21640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5" name="그룹 64"/>
            <p:cNvGrpSpPr/>
            <p:nvPr/>
          </p:nvGrpSpPr>
          <p:grpSpPr>
            <a:xfrm>
              <a:off x="3460153" y="5353998"/>
              <a:ext cx="641785" cy="541006"/>
              <a:chOff x="940536" y="4509120"/>
              <a:chExt cx="854215" cy="720080"/>
            </a:xfrm>
          </p:grpSpPr>
          <p:sp>
            <p:nvSpPr>
              <p:cNvPr id="69" name="순서도: 지연 68"/>
              <p:cNvSpPr/>
              <p:nvPr/>
            </p:nvSpPr>
            <p:spPr>
              <a:xfrm>
                <a:off x="940536" y="4509120"/>
                <a:ext cx="720080" cy="72008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60617" y="4802093"/>
                <a:ext cx="134134" cy="1341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7" name="직선 연결선 66"/>
            <p:cNvCxnSpPr/>
            <p:nvPr/>
          </p:nvCxnSpPr>
          <p:spPr>
            <a:xfrm flipH="1">
              <a:off x="3172121" y="5802374"/>
              <a:ext cx="28803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4108225" y="5624501"/>
              <a:ext cx="21640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3175611" y="5792411"/>
              <a:ext cx="0" cy="32688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등호 90"/>
          <p:cNvSpPr/>
          <p:nvPr/>
        </p:nvSpPr>
        <p:spPr>
          <a:xfrm>
            <a:off x="1776080" y="5612946"/>
            <a:ext cx="432048" cy="355592"/>
          </a:xfrm>
          <a:prstGeom prst="mathEqual">
            <a:avLst>
              <a:gd name="adj1" fmla="val 23520"/>
              <a:gd name="adj2" fmla="val 5179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860032" y="4365104"/>
            <a:ext cx="1055560" cy="541006"/>
            <a:chOff x="5724128" y="5013176"/>
            <a:chExt cx="1055560" cy="541006"/>
          </a:xfrm>
        </p:grpSpPr>
        <p:sp>
          <p:nvSpPr>
            <p:cNvPr id="23" name="순서도: 지연 22"/>
            <p:cNvSpPr/>
            <p:nvPr/>
          </p:nvSpPr>
          <p:spPr>
            <a:xfrm>
              <a:off x="6012160" y="5013176"/>
              <a:ext cx="541007" cy="541006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H="1">
              <a:off x="5724128" y="5108207"/>
              <a:ext cx="28803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5724128" y="5461552"/>
              <a:ext cx="28803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63285" y="5283679"/>
              <a:ext cx="21640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660232" y="4365104"/>
            <a:ext cx="1824282" cy="541006"/>
            <a:chOff x="6660232" y="4365104"/>
            <a:chExt cx="1824282" cy="541006"/>
          </a:xfrm>
        </p:grpSpPr>
        <p:grpSp>
          <p:nvGrpSpPr>
            <p:cNvPr id="76" name="그룹 75"/>
            <p:cNvGrpSpPr/>
            <p:nvPr/>
          </p:nvGrpSpPr>
          <p:grpSpPr>
            <a:xfrm>
              <a:off x="6660232" y="4365104"/>
              <a:ext cx="1152507" cy="541006"/>
              <a:chOff x="5724128" y="5013176"/>
              <a:chExt cx="1152507" cy="541006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6012160" y="5013176"/>
                <a:ext cx="641785" cy="541006"/>
                <a:chOff x="940536" y="4509120"/>
                <a:chExt cx="854215" cy="720080"/>
              </a:xfrm>
            </p:grpSpPr>
            <p:sp>
              <p:nvSpPr>
                <p:cNvPr id="81" name="순서도: 지연 80"/>
                <p:cNvSpPr/>
                <p:nvPr/>
              </p:nvSpPr>
              <p:spPr>
                <a:xfrm>
                  <a:off x="940536" y="4509120"/>
                  <a:ext cx="720080" cy="72008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1660617" y="4802093"/>
                  <a:ext cx="134134" cy="13413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8" name="직선 연결선 77"/>
              <p:cNvCxnSpPr/>
              <p:nvPr/>
            </p:nvCxnSpPr>
            <p:spPr>
              <a:xfrm flipH="1">
                <a:off x="5724128" y="5108207"/>
                <a:ext cx="288032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5724128" y="5461552"/>
                <a:ext cx="288032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660232" y="5283679"/>
                <a:ext cx="216403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7668344" y="4383579"/>
              <a:ext cx="816170" cy="504056"/>
              <a:chOff x="827205" y="4372223"/>
              <a:chExt cx="816170" cy="504056"/>
            </a:xfrm>
          </p:grpSpPr>
          <p:grpSp>
            <p:nvGrpSpPr>
              <p:cNvPr id="84" name="그룹 83"/>
              <p:cNvGrpSpPr/>
              <p:nvPr/>
            </p:nvGrpSpPr>
            <p:grpSpPr>
              <a:xfrm rot="5400000">
                <a:off x="983264" y="4432569"/>
                <a:ext cx="504056" cy="383364"/>
                <a:chOff x="822412" y="4487741"/>
                <a:chExt cx="504056" cy="383364"/>
              </a:xfrm>
            </p:grpSpPr>
            <p:sp>
              <p:nvSpPr>
                <p:cNvPr id="87" name="순서도: 추출 86"/>
                <p:cNvSpPr/>
                <p:nvPr/>
              </p:nvSpPr>
              <p:spPr>
                <a:xfrm>
                  <a:off x="822412" y="4577984"/>
                  <a:ext cx="504056" cy="293121"/>
                </a:xfrm>
                <a:prstGeom prst="flowChartExtra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1024051" y="4487741"/>
                  <a:ext cx="100777" cy="1007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5" name="직선 연결선 84"/>
              <p:cNvCxnSpPr/>
              <p:nvPr/>
            </p:nvCxnSpPr>
            <p:spPr>
              <a:xfrm flipH="1">
                <a:off x="827205" y="4624249"/>
                <a:ext cx="216403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>
                <a:off x="1426972" y="4624249"/>
                <a:ext cx="216403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2" name="등호 91"/>
          <p:cNvSpPr/>
          <p:nvPr/>
        </p:nvSpPr>
        <p:spPr>
          <a:xfrm>
            <a:off x="6050916" y="4473712"/>
            <a:ext cx="432048" cy="332248"/>
          </a:xfrm>
          <a:prstGeom prst="mathEqual">
            <a:avLst>
              <a:gd name="adj1" fmla="val 23520"/>
              <a:gd name="adj2" fmla="val 5179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656184"/>
          </a:xfrm>
        </p:spPr>
        <p:txBody>
          <a:bodyPr>
            <a:normAutofit/>
          </a:bodyPr>
          <a:lstStyle/>
          <a:p>
            <a:r>
              <a:rPr lang="en-US" altLang="ko-KR" sz="2000" b="1" smtClean="0"/>
              <a:t>S1 = AND(X1, NOT(X2))</a:t>
            </a:r>
          </a:p>
          <a:p>
            <a:r>
              <a:rPr lang="en-US" altLang="ko-KR" sz="2000" b="1" smtClean="0"/>
              <a:t>S2 = AND(NOT(X1), X2)</a:t>
            </a:r>
          </a:p>
          <a:p>
            <a:r>
              <a:rPr lang="en-US" altLang="ko-KR" sz="2000" b="1" smtClean="0"/>
              <a:t>XOR = OR(S1, S2)</a:t>
            </a:r>
            <a:endParaRPr lang="ko-KR" altLang="en-US" sz="2000" b="1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XOR Gate</a:t>
            </a:r>
            <a:r>
              <a:rPr lang="ko-KR" altLang="en-US" smtClean="0"/>
              <a:t>만들기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48736"/>
              </p:ext>
            </p:extLst>
          </p:nvPr>
        </p:nvGraphicFramePr>
        <p:xfrm>
          <a:off x="827584" y="2780928"/>
          <a:ext cx="4896545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9309"/>
                <a:gridCol w="979309"/>
                <a:gridCol w="979309"/>
                <a:gridCol w="979309"/>
                <a:gridCol w="979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X2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S2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XOR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67513"/>
              </p:ext>
            </p:extLst>
          </p:nvPr>
        </p:nvGraphicFramePr>
        <p:xfrm>
          <a:off x="827584" y="1052736"/>
          <a:ext cx="3413178" cy="13681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7726"/>
                <a:gridCol w="1137726"/>
                <a:gridCol w="1137726"/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XOR</a:t>
                      </a:r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X2 = 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X2</a:t>
                      </a:r>
                      <a:r>
                        <a:rPr lang="en-US" altLang="ko-KR" baseline="0" smtClean="0"/>
                        <a:t> = </a:t>
                      </a:r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X1 =</a:t>
                      </a:r>
                      <a:r>
                        <a:rPr lang="en-US" altLang="ko-KR" sz="18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X1 = 1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9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퍼셉트론으로 만든 </a:t>
            </a:r>
            <a:r>
              <a:rPr lang="en-US" altLang="ko-KR" sz="1600"/>
              <a:t>NAND</a:t>
            </a:r>
            <a:r>
              <a:rPr lang="ko-KR" altLang="en-US" sz="1600"/>
              <a:t>함수를 통해 </a:t>
            </a:r>
            <a:r>
              <a:rPr lang="en-US" altLang="ko-KR" sz="1600"/>
              <a:t>XOR</a:t>
            </a:r>
            <a:r>
              <a:rPr lang="ko-KR" altLang="en-US" sz="1600"/>
              <a:t>함수 만들기</a:t>
            </a:r>
            <a:endParaRPr lang="en-US" altLang="ko-KR" sz="1600"/>
          </a:p>
          <a:p>
            <a:r>
              <a:rPr lang="ko-KR" altLang="en-US" sz="1600" smtClean="0"/>
              <a:t>퍼셉트론으로 만든 </a:t>
            </a:r>
            <a:r>
              <a:rPr lang="en-US" altLang="ko-KR" sz="1600" smtClean="0"/>
              <a:t>XOR</a:t>
            </a:r>
            <a:r>
              <a:rPr lang="ko-KR" altLang="en-US" sz="1600" smtClean="0"/>
              <a:t>를 통해 패리티 검사 해보기</a:t>
            </a:r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r>
              <a:rPr lang="ko-KR" altLang="en-US" sz="1600" smtClean="0"/>
              <a:t>논리회로</a:t>
            </a:r>
            <a:r>
              <a:rPr lang="en-US" altLang="ko-KR" sz="1600"/>
              <a:t>(NAND Gate)</a:t>
            </a:r>
            <a:r>
              <a:rPr lang="ko-KR" altLang="en-US" sz="1600"/>
              <a:t>로 만든 </a:t>
            </a:r>
            <a:r>
              <a:rPr lang="en-US" altLang="ko-KR" sz="1600"/>
              <a:t>XOR</a:t>
            </a:r>
            <a:r>
              <a:rPr lang="ko-KR" altLang="en-US" sz="1600"/>
              <a:t>와 퍼셉트론으로 만든 </a:t>
            </a:r>
            <a:r>
              <a:rPr lang="en-US" altLang="ko-KR" sz="1600"/>
              <a:t>XOR</a:t>
            </a:r>
            <a:r>
              <a:rPr lang="ko-KR" altLang="en-US" sz="1600"/>
              <a:t>함수의 </a:t>
            </a:r>
            <a:r>
              <a:rPr lang="ko-KR" altLang="en-US" sz="1600" smtClean="0"/>
              <a:t>관계는</a:t>
            </a:r>
            <a:r>
              <a:rPr lang="en-US" altLang="ko-KR" sz="1600" smtClean="0"/>
              <a:t>?</a:t>
            </a:r>
            <a:endParaRPr lang="en-US" altLang="ko-KR" sz="160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1400" b="1" smtClean="0"/>
              <a:t>Multi-Layer </a:t>
            </a:r>
            <a:r>
              <a:rPr lang="en-US" altLang="ko-KR" sz="1050" smtClean="0"/>
              <a:t>(Cascaded)</a:t>
            </a:r>
            <a:endParaRPr lang="en-US" altLang="ko-KR" sz="1400" smtClean="0"/>
          </a:p>
          <a:p>
            <a:r>
              <a:rPr lang="en-US" altLang="ko-KR" sz="1600" smtClean="0"/>
              <a:t>Multi-Layer Perceptron</a:t>
            </a:r>
            <a:r>
              <a:rPr lang="ko-KR" altLang="en-US" sz="1600" smtClean="0"/>
              <a:t>이 갖는 장점</a:t>
            </a:r>
            <a:endParaRPr lang="en-US" altLang="ko-KR" sz="1600" smtClean="0"/>
          </a:p>
          <a:p>
            <a:pPr lvl="1"/>
            <a:r>
              <a:rPr lang="en-US" altLang="ko-KR" sz="1400" smtClean="0"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sym typeface="Wingdings" panose="05000000000000000000" pitchFamily="2" charset="2"/>
              </a:rPr>
              <a:t>비선형성</a:t>
            </a:r>
            <a:r>
              <a:rPr lang="en-US" altLang="ko-KR" sz="1400" smtClean="0">
                <a:sym typeface="Wingdings" panose="05000000000000000000" pitchFamily="2" charset="2"/>
              </a:rPr>
              <a:t>!</a:t>
            </a:r>
            <a:endParaRPr lang="en-US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2.5 </a:t>
            </a:r>
            <a:r>
              <a:rPr lang="ko-KR" altLang="en-US" smtClean="0"/>
              <a:t>다층 퍼셉트론</a:t>
            </a:r>
            <a:r>
              <a:rPr lang="en-US" altLang="ko-KR" sz="1100" smtClean="0"/>
              <a:t>(Multi-Layer Perceptron)</a:t>
            </a:r>
            <a:endParaRPr lang="ko-KR" altLang="en-US" sz="1100"/>
          </a:p>
        </p:txBody>
      </p:sp>
      <p:grpSp>
        <p:nvGrpSpPr>
          <p:cNvPr id="9" name="그룹 8"/>
          <p:cNvGrpSpPr/>
          <p:nvPr/>
        </p:nvGrpSpPr>
        <p:grpSpPr>
          <a:xfrm>
            <a:off x="1043608" y="2132856"/>
            <a:ext cx="2590800" cy="1595861"/>
            <a:chOff x="1331640" y="3942011"/>
            <a:chExt cx="2590800" cy="1595861"/>
          </a:xfrm>
        </p:grpSpPr>
        <p:pic>
          <p:nvPicPr>
            <p:cNvPr id="11266" name="Picture 2" descr="http://cfile4.uf.tistory.com/image/27090B3555BF1FCF2400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942011"/>
              <a:ext cx="2590800" cy="124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935184" y="5283956"/>
              <a:ext cx="138371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패리티비트 구하기</a:t>
              </a:r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10025" y="2051893"/>
            <a:ext cx="2543175" cy="1676824"/>
            <a:chOff x="4620071" y="3861048"/>
            <a:chExt cx="2543175" cy="1676824"/>
          </a:xfrm>
        </p:grpSpPr>
        <p:pic>
          <p:nvPicPr>
            <p:cNvPr id="11268" name="Picture 4" descr="http://cfile27.uf.tistory.com/image/26700D4655BF1FD1021EE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71" y="3861048"/>
              <a:ext cx="2543175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263121" y="5283956"/>
              <a:ext cx="12570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패리티 확인하기</a:t>
              </a:r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72000" y="4636370"/>
            <a:ext cx="2101798" cy="1881385"/>
            <a:chOff x="6264317" y="1124744"/>
            <a:chExt cx="2543175" cy="227647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4317" y="1124744"/>
              <a:ext cx="2543175" cy="22764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7296834" y="1772816"/>
              <a:ext cx="770423" cy="279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9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비선형</a:t>
              </a:r>
              <a:r>
                <a:rPr lang="en-US" altLang="ko-KR" sz="9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2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smtClean="0"/>
              <a:t>Input Layer</a:t>
            </a:r>
            <a:r>
              <a:rPr lang="en-US" altLang="ko-KR" sz="1200" smtClean="0"/>
              <a:t> : </a:t>
            </a:r>
            <a:r>
              <a:rPr lang="ko-KR" altLang="en-US" sz="1200" smtClean="0"/>
              <a:t>입력</a:t>
            </a:r>
            <a:endParaRPr lang="en-US" altLang="ko-KR" sz="1200" smtClean="0"/>
          </a:p>
          <a:p>
            <a:r>
              <a:rPr lang="en-US" altLang="ko-KR" sz="1200" b="1" smtClean="0"/>
              <a:t>Hidden Layer</a:t>
            </a:r>
            <a:r>
              <a:rPr lang="en-US" altLang="ko-KR" sz="1200" smtClean="0"/>
              <a:t> : Input Layer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Output Layer</a:t>
            </a:r>
            <a:r>
              <a:rPr lang="ko-KR" altLang="en-US" sz="1200" smtClean="0"/>
              <a:t>사이에서 비선형성을 부여하는 </a:t>
            </a:r>
            <a:r>
              <a:rPr lang="en-US" altLang="ko-KR" sz="1200" smtClean="0"/>
              <a:t>Layer</a:t>
            </a:r>
          </a:p>
          <a:p>
            <a:r>
              <a:rPr lang="en-US" altLang="ko-KR" sz="1200" b="1" smtClean="0"/>
              <a:t>Output Layer</a:t>
            </a:r>
            <a:r>
              <a:rPr lang="en-US" altLang="ko-KR" sz="1200" smtClean="0"/>
              <a:t> : </a:t>
            </a:r>
            <a:r>
              <a:rPr lang="ko-KR" altLang="en-US" sz="1200" smtClean="0"/>
              <a:t>출력</a:t>
            </a:r>
            <a:endParaRPr lang="en-US" altLang="ko-KR" sz="1200" smtClean="0"/>
          </a:p>
          <a:p>
            <a:r>
              <a:rPr lang="en-US" altLang="ko-KR" sz="1200" b="1" smtClean="0"/>
              <a:t>Weight </a:t>
            </a:r>
            <a:r>
              <a:rPr lang="en-US" altLang="ko-KR" sz="1200" smtClean="0"/>
              <a:t>: Nueron</a:t>
            </a:r>
            <a:r>
              <a:rPr lang="ko-KR" altLang="en-US" sz="1200" smtClean="0"/>
              <a:t>을 활성화 시키기 위한 가중치</a:t>
            </a:r>
            <a:endParaRPr lang="en-US" altLang="ko-KR" sz="1200" smtClean="0"/>
          </a:p>
          <a:p>
            <a:r>
              <a:rPr lang="en-US" altLang="ko-KR" sz="1200" b="1" smtClean="0"/>
              <a:t>Bias </a:t>
            </a:r>
            <a:r>
              <a:rPr lang="en-US" altLang="ko-KR" sz="1200" smtClean="0"/>
              <a:t>: Neuron</a:t>
            </a:r>
            <a:r>
              <a:rPr lang="ko-KR" altLang="en-US" sz="1200" smtClean="0"/>
              <a:t>이 활성화 되기 위한 경계의 </a:t>
            </a:r>
            <a:r>
              <a:rPr lang="en-US" altLang="ko-KR" sz="1200" smtClean="0"/>
              <a:t>Offset</a:t>
            </a:r>
          </a:p>
          <a:p>
            <a:r>
              <a:rPr lang="en-US" altLang="ko-KR" sz="1200" b="1"/>
              <a:t>Threshold </a:t>
            </a:r>
            <a:r>
              <a:rPr lang="en-US" altLang="ko-KR" sz="1200"/>
              <a:t>: Nueron</a:t>
            </a:r>
            <a:r>
              <a:rPr lang="ko-KR" altLang="en-US" sz="1200"/>
              <a:t>이 활성화 되기 위한 임계치</a:t>
            </a:r>
            <a:endParaRPr lang="en-US" altLang="ko-KR" sz="1200" smtClean="0"/>
          </a:p>
          <a:p>
            <a:r>
              <a:rPr lang="en-US" altLang="ko-KR" sz="1200" b="1" smtClean="0"/>
              <a:t>Activation Function </a:t>
            </a:r>
            <a:r>
              <a:rPr lang="en-US" altLang="ko-KR" sz="1200" smtClean="0"/>
              <a:t>: Neuron</a:t>
            </a:r>
            <a:r>
              <a:rPr lang="ko-KR" altLang="en-US" sz="1200" smtClean="0"/>
              <a:t>을 활성화 시키는 함수</a:t>
            </a:r>
            <a:endParaRPr lang="en-US" altLang="ko-KR" sz="1200" smtClean="0"/>
          </a:p>
          <a:p>
            <a:endParaRPr lang="en-US" altLang="ko-KR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006303"/>
            <a:ext cx="2133600" cy="365125"/>
          </a:xfrm>
        </p:spPr>
        <p:txBody>
          <a:bodyPr/>
          <a:lstStyle/>
          <a:p>
            <a:fld id="{EDC55C0D-84C2-4D68-8748-6F52819E57A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2.5 </a:t>
            </a:r>
            <a:r>
              <a:rPr lang="ko-KR" altLang="en-US" smtClean="0"/>
              <a:t>다층 퍼셉트론</a:t>
            </a:r>
            <a:r>
              <a:rPr lang="en-US" altLang="ko-KR" sz="1100" smtClean="0"/>
              <a:t>(Multi-Layer Perceptron)</a:t>
            </a:r>
            <a:endParaRPr lang="ko-KR" altLang="en-US" sz="11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9" y="3356992"/>
            <a:ext cx="4355523" cy="30739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64" y="2910278"/>
            <a:ext cx="1628775" cy="15049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76" y="4409346"/>
            <a:ext cx="4276725" cy="12573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5788880"/>
            <a:ext cx="1850956" cy="5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퍼셉트론으로 </a:t>
            </a:r>
            <a:r>
              <a:rPr lang="en-US" altLang="ko-KR" smtClean="0"/>
              <a:t>AND, OR, NAND</a:t>
            </a:r>
            <a:r>
              <a:rPr lang="ko-KR" altLang="en-US" smtClean="0"/>
              <a:t>게이트를 만들기 위해서 필요했던 작업은</a:t>
            </a:r>
            <a:r>
              <a:rPr lang="en-US" altLang="ko-KR" smtClean="0"/>
              <a:t>??</a:t>
            </a:r>
          </a:p>
          <a:p>
            <a:pPr lvl="1"/>
            <a:r>
              <a:rPr lang="en-US" altLang="ko-KR" smtClean="0"/>
              <a:t>Weight</a:t>
            </a:r>
            <a:r>
              <a:rPr lang="ko-KR" altLang="en-US" smtClean="0"/>
              <a:t> </a:t>
            </a:r>
            <a:r>
              <a:rPr lang="en-US" altLang="ko-KR" smtClean="0"/>
              <a:t>/ Bias </a:t>
            </a:r>
            <a:r>
              <a:rPr lang="ko-KR" altLang="en-US" smtClean="0"/>
              <a:t>구하기</a:t>
            </a:r>
            <a:endParaRPr lang="en-US" altLang="ko-KR" smtClean="0"/>
          </a:p>
          <a:p>
            <a:r>
              <a:rPr lang="en-US" altLang="ko-KR" smtClean="0"/>
              <a:t>Single Perceptron </a:t>
            </a:r>
            <a:r>
              <a:rPr lang="ko-KR" altLang="en-US" smtClean="0"/>
              <a:t>의 한계는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선형성 </a:t>
            </a:r>
            <a:r>
              <a:rPr lang="en-US" altLang="ko-KR" smtClean="0"/>
              <a:t>(ex. XOR Problem)</a:t>
            </a:r>
          </a:p>
          <a:p>
            <a:pPr lvl="1"/>
            <a:r>
              <a:rPr lang="ko-KR" altLang="en-US" smtClean="0"/>
              <a:t>해결 방법은</a:t>
            </a:r>
            <a:r>
              <a:rPr lang="en-US" altLang="ko-KR" smtClean="0"/>
              <a:t>?? </a:t>
            </a:r>
            <a:r>
              <a:rPr lang="en-US" altLang="ko-KR" smtClean="0">
                <a:sym typeface="Wingdings" panose="05000000000000000000" pitchFamily="2" charset="2"/>
              </a:rPr>
              <a:t> Multi Layer Perceptron</a:t>
            </a:r>
            <a:endParaRPr lang="en-US" altLang="ko-KR" smtClean="0"/>
          </a:p>
          <a:p>
            <a:r>
              <a:rPr lang="en-US" altLang="ko-KR" smtClean="0"/>
              <a:t>Multi-Layer Perceptron</a:t>
            </a:r>
          </a:p>
          <a:p>
            <a:pPr lvl="1"/>
            <a:r>
              <a:rPr lang="en-US" altLang="ko-KR" smtClean="0"/>
              <a:t>Hidden </a:t>
            </a:r>
            <a:r>
              <a:rPr lang="en-US" altLang="ko-KR"/>
              <a:t>Layer</a:t>
            </a:r>
            <a:r>
              <a:rPr lang="ko-KR" altLang="en-US"/>
              <a:t> 층의 개수는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Hidden Layer</a:t>
            </a:r>
            <a:r>
              <a:rPr lang="ko-KR" altLang="en-US"/>
              <a:t>의 </a:t>
            </a:r>
            <a:r>
              <a:rPr lang="en-US" altLang="ko-KR"/>
              <a:t>Element(Nueron) </a:t>
            </a:r>
            <a:r>
              <a:rPr lang="ko-KR" altLang="en-US"/>
              <a:t>개수는</a:t>
            </a:r>
            <a:r>
              <a:rPr lang="en-US" altLang="ko-KR" smtClean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C0D-84C2-4D68-8748-6F52819E57A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21571</TotalTime>
  <Words>361</Words>
  <Application>Microsoft Office PowerPoint</Application>
  <PresentationFormat>화면 슬라이드 쇼(4:3)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Times New Roman</vt:lpstr>
      <vt:lpstr>Wingdings</vt:lpstr>
      <vt:lpstr>Office 테마</vt:lpstr>
      <vt:lpstr>Deep Learning Edu 5th chapter 2. Perceptron(2.4~)</vt:lpstr>
      <vt:lpstr>2.4 퍼셉트론의 한계</vt:lpstr>
      <vt:lpstr>2.5 다층 퍼셉트론(Multi-Layer Perceptron)</vt:lpstr>
      <vt:lpstr>XOR Gate만들기</vt:lpstr>
      <vt:lpstr>2.5 다층 퍼셉트론(Multi-Layer Perceptron)</vt:lpstr>
      <vt:lpstr>2.5 다층 퍼셉트론(Multi-Layer Perceptron)</vt:lpstr>
      <vt:lpstr>정 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</dc:title>
  <dc:creator>jwSeo</dc:creator>
  <cp:lastModifiedBy>jiwon Seo</cp:lastModifiedBy>
  <cp:revision>1333</cp:revision>
  <cp:lastPrinted>2016-04-29T15:51:19Z</cp:lastPrinted>
  <dcterms:created xsi:type="dcterms:W3CDTF">2010-12-13T07:40:08Z</dcterms:created>
  <dcterms:modified xsi:type="dcterms:W3CDTF">2017-06-30T12:12:02Z</dcterms:modified>
</cp:coreProperties>
</file>