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3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7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4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5194-CB63-4E7F-AFEB-F43224A73E51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59ED-FA51-416F-91F0-550F7576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3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0608" y="1200741"/>
            <a:ext cx="8062784" cy="2387600"/>
          </a:xfrm>
        </p:spPr>
        <p:txBody>
          <a:bodyPr>
            <a:normAutofit/>
          </a:bodyPr>
          <a:lstStyle/>
          <a:p>
            <a:r>
              <a:rPr lang="ko-KR" altLang="en-US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퍼셉트론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275209" y="1911178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-71103" y="4275437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990F3A2-0669-453C-BF22-0D7C4C829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92" y="5883340"/>
            <a:ext cx="914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9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638809" y="1626975"/>
                <a:ext cx="8279679" cy="5068588"/>
              </a:xfrm>
            </p:spPr>
            <p:txBody>
              <a:bodyPr>
                <a:normAutofit/>
              </a:bodyPr>
              <a:lstStyle/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위 식은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MSE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함수 정의로서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은 신경망이 추정한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는 실제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y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값 즉 정답 레이블이다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</a:t>
                </a: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즉 </a:t>
                </a:r>
                <a:r>
                  <a:rPr lang="ko-KR" altLang="en-US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추정값과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실제값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차이의 제곱합이 최소가 되어야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MSE</a:t>
                </a:r>
              </a:p>
              <a:p>
                <a:pPr marL="0" indent="0">
                  <a:buNone/>
                </a:pP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값이 최소가 된다 </a:t>
                </a: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미분식의 편의를 위해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n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의 값을 주로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로 둔다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</a:t>
                </a: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809" y="1626975"/>
                <a:ext cx="8279679" cy="5068588"/>
              </a:xfrm>
              <a:blipFill>
                <a:blip r:embed="rId2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61EA12-940D-454C-9AD1-9637827065AC}"/>
              </a:ext>
            </a:extLst>
          </p:cNvPr>
          <p:cNvSpPr txBox="1"/>
          <p:nvPr/>
        </p:nvSpPr>
        <p:spPr>
          <a:xfrm>
            <a:off x="1439022" y="198493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평균제곱오차</a:t>
            </a:r>
            <a:r>
              <a:rPr lang="en-US" altLang="ko-KR" sz="3200" dirty="0"/>
              <a:t>(MSE)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A70C86-40EB-4305-912D-1085367D0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5" y="1626975"/>
            <a:ext cx="2814897" cy="10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438165" y="1423775"/>
                <a:ext cx="8279679" cy="50685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MSE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를 최소화하는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w1, w2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를 찾는 원리</a:t>
                </a: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와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MSE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가 주어졌을 때</a:t>
                </a: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ea typeface="배달의민족 도현" panose="020B0600000101010101" pitchFamily="50" charset="-127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: j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번째 관측치의 </a:t>
                </a:r>
                <a:r>
                  <a:rPr lang="en-US" altLang="ko-KR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번째 변수의 가중치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−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𝛼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𝛼</m:t>
                    </m:r>
                  </m:oMath>
                </a14:m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는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learning rate(</a:t>
                </a:r>
                <a:r>
                  <a:rPr lang="ko-KR" altLang="en-US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학습률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을 나타낸다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r>
                  <a:rPr lang="ko-KR" altLang="en-US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좌측값이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경사하강법을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통해 새롭게 정의된 가중치 이다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&lt;0</m:t>
                    </m:r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기존보다 오른쪽 이동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,</a:t>
                </a:r>
                <a:r>
                  <a:rPr lang="en-US" altLang="ko-KR" sz="2400" dirty="0">
                    <a:ea typeface="배달의민족 도현" panose="020B0600000101010101" pitchFamily="50" charset="-127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기존보다 왼쪽</a:t>
                </a: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65" y="1423775"/>
                <a:ext cx="8279679" cy="5068588"/>
              </a:xfrm>
              <a:blipFill>
                <a:blip r:embed="rId2"/>
                <a:stretch>
                  <a:fillRect l="-1031" t="-1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1066F-8EA4-4895-81FA-46CAA19F59A2}"/>
              </a:ext>
            </a:extLst>
          </p:cNvPr>
          <p:cNvSpPr txBox="1"/>
          <p:nvPr/>
        </p:nvSpPr>
        <p:spPr>
          <a:xfrm>
            <a:off x="1439022" y="198493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경사 </a:t>
            </a:r>
            <a:r>
              <a:rPr lang="ko-KR" altLang="en-US" sz="3200" dirty="0" err="1"/>
              <a:t>하강법</a:t>
            </a:r>
            <a:r>
              <a:rPr lang="en-US" altLang="ko-KR" sz="3200" dirty="0"/>
              <a:t>(Gradient Descent)</a:t>
            </a:r>
            <a:endParaRPr lang="ko-KR" altLang="en-US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62A7F-2746-451B-8ED8-2C0AB262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4" y="5128260"/>
            <a:ext cx="7365279" cy="1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16815"/>
                <a:ext cx="8279679" cy="506858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𝛼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   -&gt;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dirty="0">
                    <a:ea typeface="배달의민족 도현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ea typeface="배달의민족 도현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𝑖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라 정의</a:t>
                </a: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)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́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)</m:t>
                    </m:r>
                  </m:oMath>
                </a14:m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𝛼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𝑀𝑆𝐸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𝛼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(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)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́"/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)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  <a:ea typeface="배달의민족 도현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16815"/>
                <a:ext cx="8279679" cy="5068588"/>
              </a:xfrm>
              <a:blipFill>
                <a:blip r:embed="rId2"/>
                <a:stretch>
                  <a:fillRect l="-957" t="-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76" y="6081907"/>
            <a:ext cx="787024" cy="776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ED6CE6-FE73-46BF-AE6D-88D5E5F0E5CA}"/>
              </a:ext>
            </a:extLst>
          </p:cNvPr>
          <p:cNvSpPr txBox="1"/>
          <p:nvPr/>
        </p:nvSpPr>
        <p:spPr>
          <a:xfrm>
            <a:off x="1439022" y="198493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수식</a:t>
            </a:r>
          </a:p>
        </p:txBody>
      </p:sp>
    </p:spTree>
    <p:extLst>
      <p:ext uri="{BB962C8B-B14F-4D97-AF65-F5344CB8AC3E}">
        <p14:creationId xmlns:p14="http://schemas.microsoft.com/office/powerpoint/2010/main" val="160342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54581" y="1606655"/>
            <a:ext cx="8279679" cy="5068588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텐서플로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설치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CD539-7C84-4A48-B57D-D9FBD316F072}"/>
              </a:ext>
            </a:extLst>
          </p:cNvPr>
          <p:cNvSpPr txBox="1"/>
          <p:nvPr/>
        </p:nvSpPr>
        <p:spPr>
          <a:xfrm>
            <a:off x="1439022" y="198493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텐서플로</a:t>
            </a:r>
            <a:r>
              <a:rPr lang="ko-KR" altLang="en-US" sz="3200" dirty="0"/>
              <a:t> 맛보기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A1851-5889-4229-BA6E-4004EB26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08" y="1809854"/>
            <a:ext cx="5491223" cy="24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1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0368" y="1645095"/>
            <a:ext cx="8279679" cy="50685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신경망의 기원이 되는 단층신경망 알고리즘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다수의 신호를 입력으로 받아 하나의 신호를 출력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A01EF-2D45-4FC5-AA48-9752C63025ED}"/>
              </a:ext>
            </a:extLst>
          </p:cNvPr>
          <p:cNvSpPr txBox="1"/>
          <p:nvPr/>
        </p:nvSpPr>
        <p:spPr>
          <a:xfrm>
            <a:off x="1439022" y="31844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퍼셉트론이란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57A79-C0AB-497A-B37A-08D0C2BD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6" y="3219958"/>
            <a:ext cx="4797775" cy="3187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8FAD42-F994-4489-A50E-04CA27FC17F0}"/>
              </a:ext>
            </a:extLst>
          </p:cNvPr>
          <p:cNvSpPr txBox="1"/>
          <p:nvPr/>
        </p:nvSpPr>
        <p:spPr>
          <a:xfrm>
            <a:off x="5495827" y="4179389"/>
            <a:ext cx="2121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</a:t>
            </a:r>
            <a:r>
              <a:rPr lang="ko-KR" altLang="en-US" dirty="0"/>
              <a:t>값의 종류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흐른다</a:t>
            </a:r>
            <a:endParaRPr lang="en-US" altLang="ko-KR" dirty="0"/>
          </a:p>
          <a:p>
            <a:r>
              <a:rPr lang="en-US" altLang="ko-KR" dirty="0"/>
              <a:t>0:</a:t>
            </a:r>
            <a:r>
              <a:rPr lang="ko-KR" altLang="en-US" dirty="0"/>
              <a:t>안 흐른다</a:t>
            </a:r>
            <a:endParaRPr lang="en-US" altLang="ko-KR" dirty="0"/>
          </a:p>
          <a:p>
            <a:r>
              <a:rPr lang="ko-KR" altLang="en-US" dirty="0"/>
              <a:t>두가지 값만 가진다</a:t>
            </a:r>
          </a:p>
        </p:txBody>
      </p:sp>
    </p:spTree>
    <p:extLst>
      <p:ext uri="{BB962C8B-B14F-4D97-AF65-F5344CB8AC3E}">
        <p14:creationId xmlns:p14="http://schemas.microsoft.com/office/powerpoint/2010/main" val="39880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616815"/>
            <a:ext cx="8279679" cy="5068588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82702-67D5-4186-B7F7-FEF48FD769BB}"/>
              </a:ext>
            </a:extLst>
          </p:cNvPr>
          <p:cNvSpPr txBox="1"/>
          <p:nvPr/>
        </p:nvSpPr>
        <p:spPr>
          <a:xfrm>
            <a:off x="1439022" y="31844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퍼셉트론</a:t>
            </a:r>
            <a:r>
              <a:rPr lang="ko-KR" altLang="en-US" sz="3200" dirty="0"/>
              <a:t> 동작 원리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A9B994-63FC-4BC7-AFB2-1F90F2C7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0" y="4615561"/>
            <a:ext cx="4923846" cy="156686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57AD722-DF5C-45E4-A09B-D85AEE77903D}"/>
              </a:ext>
            </a:extLst>
          </p:cNvPr>
          <p:cNvSpPr/>
          <p:nvPr/>
        </p:nvSpPr>
        <p:spPr>
          <a:xfrm>
            <a:off x="735291" y="1461155"/>
            <a:ext cx="1517715" cy="120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EB3BDB-0039-4DFA-86DC-DF9AD6C745C1}"/>
              </a:ext>
            </a:extLst>
          </p:cNvPr>
          <p:cNvSpPr/>
          <p:nvPr/>
        </p:nvSpPr>
        <p:spPr>
          <a:xfrm>
            <a:off x="678729" y="3185254"/>
            <a:ext cx="1630837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847118-C2B5-4B5D-A821-2A1118543648}"/>
              </a:ext>
            </a:extLst>
          </p:cNvPr>
          <p:cNvSpPr/>
          <p:nvPr/>
        </p:nvSpPr>
        <p:spPr>
          <a:xfrm>
            <a:off x="3436757" y="2351132"/>
            <a:ext cx="1331731" cy="10519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18C834E-0D58-4517-9510-0BD9716622A6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253006" y="2064471"/>
            <a:ext cx="1183751" cy="8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43FCB2-A2B6-4B27-B931-8D74C88688EF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309566" y="2877104"/>
            <a:ext cx="1127191" cy="86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3DF541-BCAA-469D-B6CA-BDF46E68707A}"/>
              </a:ext>
            </a:extLst>
          </p:cNvPr>
          <p:cNvSpPr txBox="1"/>
          <p:nvPr/>
        </p:nvSpPr>
        <p:spPr>
          <a:xfrm>
            <a:off x="2762054" y="2166466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9B519-9C1B-427C-AF3F-1A1ACE7C519A}"/>
              </a:ext>
            </a:extLst>
          </p:cNvPr>
          <p:cNvSpPr txBox="1"/>
          <p:nvPr/>
        </p:nvSpPr>
        <p:spPr>
          <a:xfrm>
            <a:off x="2688652" y="3311626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12DBC-51B3-4ADF-AF29-83081BC44D88}"/>
              </a:ext>
            </a:extLst>
          </p:cNvPr>
          <p:cNvSpPr txBox="1"/>
          <p:nvPr/>
        </p:nvSpPr>
        <p:spPr>
          <a:xfrm>
            <a:off x="5382705" y="1545996"/>
            <a:ext cx="3016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입력신호</a:t>
            </a:r>
            <a:r>
              <a:rPr lang="en-US" altLang="ko-KR" dirty="0"/>
              <a:t>: x1,x2</a:t>
            </a:r>
          </a:p>
          <a:p>
            <a:endParaRPr lang="en-US" altLang="ko-KR" dirty="0"/>
          </a:p>
          <a:p>
            <a:r>
              <a:rPr lang="ko-KR" altLang="en-US" dirty="0"/>
              <a:t>가중치</a:t>
            </a:r>
            <a:r>
              <a:rPr lang="en-US" altLang="ko-KR" dirty="0"/>
              <a:t>: w1,w2</a:t>
            </a:r>
          </a:p>
          <a:p>
            <a:endParaRPr lang="en-US" altLang="ko-KR" dirty="0"/>
          </a:p>
          <a:p>
            <a:r>
              <a:rPr lang="ko-KR" altLang="en-US" dirty="0"/>
              <a:t>출력신호</a:t>
            </a:r>
            <a:r>
              <a:rPr lang="en-US" altLang="ko-KR" dirty="0"/>
              <a:t>:y</a:t>
            </a:r>
          </a:p>
          <a:p>
            <a:endParaRPr lang="en-US" altLang="ko-KR" dirty="0"/>
          </a:p>
          <a:p>
            <a:r>
              <a:rPr lang="ko-KR" altLang="en-US" dirty="0"/>
              <a:t>파란원을 </a:t>
            </a:r>
            <a:r>
              <a:rPr lang="ko-KR" altLang="en-US" dirty="0">
                <a:solidFill>
                  <a:schemeClr val="accent1"/>
                </a:solidFill>
              </a:rPr>
              <a:t>뉴런</a:t>
            </a:r>
            <a:r>
              <a:rPr lang="ko-KR" altLang="en-US" dirty="0"/>
              <a:t>이라고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437E4-144E-4583-9C64-303394FF3FCB}"/>
              </a:ext>
            </a:extLst>
          </p:cNvPr>
          <p:cNvSpPr txBox="1"/>
          <p:nvPr/>
        </p:nvSpPr>
        <p:spPr>
          <a:xfrm>
            <a:off x="5467599" y="4996240"/>
            <a:ext cx="2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임계값을</a:t>
            </a:r>
            <a:r>
              <a:rPr lang="ko-KR" altLang="en-US" dirty="0"/>
              <a:t> 기준으로 두분류의 </a:t>
            </a:r>
            <a:r>
              <a:rPr lang="en-US" altLang="ko-KR" dirty="0"/>
              <a:t>output</a:t>
            </a:r>
            <a:r>
              <a:rPr lang="ko-KR" altLang="en-US" dirty="0"/>
              <a:t>으로 구분</a:t>
            </a:r>
          </a:p>
        </p:txBody>
      </p:sp>
    </p:spTree>
    <p:extLst>
      <p:ext uri="{BB962C8B-B14F-4D97-AF65-F5344CB8AC3E}">
        <p14:creationId xmlns:p14="http://schemas.microsoft.com/office/powerpoint/2010/main" val="37751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616815"/>
            <a:ext cx="8279679" cy="50685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입력이 둘이고 출력은 하나인 게이트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6228A-2720-4BEE-8DFD-850A6008291A}"/>
              </a:ext>
            </a:extLst>
          </p:cNvPr>
          <p:cNvSpPr txBox="1"/>
          <p:nvPr/>
        </p:nvSpPr>
        <p:spPr>
          <a:xfrm>
            <a:off x="1439022" y="31844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AND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4A6E21-D6D2-4475-87BB-C7C7F1717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36904"/>
              </p:ext>
            </p:extLst>
          </p:nvPr>
        </p:nvGraphicFramePr>
        <p:xfrm>
          <a:off x="760429" y="213229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4120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85370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6435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2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1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5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540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FD5433-AA12-4342-BA25-AB318E444012}"/>
              </a:ext>
            </a:extLst>
          </p:cNvPr>
          <p:cNvSpPr txBox="1"/>
          <p:nvPr/>
        </p:nvSpPr>
        <p:spPr>
          <a:xfrm>
            <a:off x="307943" y="4707290"/>
            <a:ext cx="602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0.5*x1+0.5*x2 &gt; 0.7</a:t>
            </a:r>
          </a:p>
          <a:p>
            <a:r>
              <a:rPr lang="en-US" altLang="ko-KR" dirty="0"/>
              <a:t>       0.5*x1+0.5*x2 &gt; 0.8</a:t>
            </a:r>
          </a:p>
          <a:p>
            <a:r>
              <a:rPr lang="en-US" altLang="ko-KR" dirty="0"/>
              <a:t>AND</a:t>
            </a:r>
            <a:r>
              <a:rPr lang="ko-KR" altLang="en-US" dirty="0"/>
              <a:t>게이트를 만족하는 조합은 무수히 많다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05FEEB-FECF-4216-9F8A-AB56BF02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69" y="3986492"/>
            <a:ext cx="3201834" cy="26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6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616815"/>
            <a:ext cx="8279679" cy="506858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NAND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Not AND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의미하여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출력을 뒤집은 것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이다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965D-F368-46D5-A4F3-A0D02E82D674}"/>
              </a:ext>
            </a:extLst>
          </p:cNvPr>
          <p:cNvSpPr txBox="1"/>
          <p:nvPr/>
        </p:nvSpPr>
        <p:spPr>
          <a:xfrm>
            <a:off x="1439022" y="31844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NAND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B85E59-34EE-40C2-81CA-656E0EFCA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3222"/>
              </p:ext>
            </p:extLst>
          </p:nvPr>
        </p:nvGraphicFramePr>
        <p:xfrm>
          <a:off x="722917" y="254775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6377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62350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50557"/>
                    </a:ext>
                  </a:extLst>
                </a:gridCol>
              </a:tblGrid>
              <a:tr h="325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3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3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09757"/>
                  </a:ext>
                </a:extLst>
              </a:tr>
            </a:tbl>
          </a:graphicData>
        </a:graphic>
      </p:graphicFrame>
      <p:sp>
        <p:nvSpPr>
          <p:cNvPr id="14" name="AutoShape 3">
            <a:extLst>
              <a:ext uri="{FF2B5EF4-FFF2-40B4-BE49-F238E27FC236}">
                <a16:creationId xmlns:a16="http://schemas.microsoft.com/office/drawing/2014/main" id="{2D726D50-CCE0-4577-BEE5-EA66FEB037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954588" y="4430713"/>
            <a:ext cx="2341562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016F54-60A7-41B2-97BF-B538A726EAC1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6125369" y="4996206"/>
            <a:ext cx="0" cy="165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2E2724-2217-41DC-9821-903F53E6075B}"/>
              </a:ext>
            </a:extLst>
          </p:cNvPr>
          <p:cNvCxnSpPr>
            <a:cxnSpLocks/>
          </p:cNvCxnSpPr>
          <p:nvPr/>
        </p:nvCxnSpPr>
        <p:spPr>
          <a:xfrm>
            <a:off x="6125368" y="6638499"/>
            <a:ext cx="1742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B211A2A-284B-4A4F-8E89-C8BE541CD6C9}"/>
              </a:ext>
            </a:extLst>
          </p:cNvPr>
          <p:cNvCxnSpPr/>
          <p:nvPr/>
        </p:nvCxnSpPr>
        <p:spPr>
          <a:xfrm>
            <a:off x="5863472" y="5241303"/>
            <a:ext cx="1743959" cy="161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5921A19-23CD-4988-8EFA-46AD4D60033F}"/>
              </a:ext>
            </a:extLst>
          </p:cNvPr>
          <p:cNvSpPr/>
          <p:nvPr/>
        </p:nvSpPr>
        <p:spPr>
          <a:xfrm>
            <a:off x="6077208" y="5674936"/>
            <a:ext cx="96322" cy="132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8CB85B1-11B3-41B9-8CEB-05A5F9AE5E02}"/>
              </a:ext>
            </a:extLst>
          </p:cNvPr>
          <p:cNvSpPr/>
          <p:nvPr/>
        </p:nvSpPr>
        <p:spPr>
          <a:xfrm>
            <a:off x="6077207" y="6551629"/>
            <a:ext cx="96323" cy="1118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C599D9-2B06-4E79-8086-755CCDB4EF55}"/>
              </a:ext>
            </a:extLst>
          </p:cNvPr>
          <p:cNvSpPr/>
          <p:nvPr/>
        </p:nvSpPr>
        <p:spPr>
          <a:xfrm>
            <a:off x="6996735" y="6589336"/>
            <a:ext cx="111075" cy="960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DADDF2-9012-4E41-87CD-788E14ED8C0F}"/>
              </a:ext>
            </a:extLst>
          </p:cNvPr>
          <p:cNvSpPr/>
          <p:nvPr/>
        </p:nvSpPr>
        <p:spPr>
          <a:xfrm flipV="1">
            <a:off x="7004112" y="5776211"/>
            <a:ext cx="103698" cy="966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A32B1-FA62-4EEC-A010-D272E813297F}"/>
              </a:ext>
            </a:extLst>
          </p:cNvPr>
          <p:cNvSpPr txBox="1"/>
          <p:nvPr/>
        </p:nvSpPr>
        <p:spPr>
          <a:xfrm>
            <a:off x="5703215" y="5385903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CCDDF-2F51-4E14-9CED-E7B931F991E7}"/>
              </a:ext>
            </a:extLst>
          </p:cNvPr>
          <p:cNvSpPr txBox="1"/>
          <p:nvPr/>
        </p:nvSpPr>
        <p:spPr>
          <a:xfrm>
            <a:off x="7153008" y="6576360"/>
            <a:ext cx="44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FCC5D-23F3-47FB-B84A-752C729F839B}"/>
              </a:ext>
            </a:extLst>
          </p:cNvPr>
          <p:cNvSpPr txBox="1"/>
          <p:nvPr/>
        </p:nvSpPr>
        <p:spPr>
          <a:xfrm>
            <a:off x="6901609" y="5917815"/>
            <a:ext cx="5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60BE7-82F3-4D2A-8745-13A395971F30}"/>
              </a:ext>
            </a:extLst>
          </p:cNvPr>
          <p:cNvSpPr txBox="1"/>
          <p:nvPr/>
        </p:nvSpPr>
        <p:spPr>
          <a:xfrm>
            <a:off x="6447185" y="6101391"/>
            <a:ext cx="5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B52F8-A214-4DC4-A658-A76E5D57F09B}"/>
              </a:ext>
            </a:extLst>
          </p:cNvPr>
          <p:cNvSpPr txBox="1"/>
          <p:nvPr/>
        </p:nvSpPr>
        <p:spPr>
          <a:xfrm>
            <a:off x="561951" y="4841053"/>
            <a:ext cx="602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-0.5*x1-0.5*x2 &gt; -0.7</a:t>
            </a:r>
          </a:p>
          <a:p>
            <a:r>
              <a:rPr lang="en-US" altLang="ko-KR" dirty="0"/>
              <a:t>       -0.5*x1-0.5*x2 &gt; 0.8</a:t>
            </a:r>
          </a:p>
          <a:p>
            <a:r>
              <a:rPr lang="en-US" altLang="ko-KR" dirty="0"/>
              <a:t>AND</a:t>
            </a:r>
            <a:r>
              <a:rPr lang="ko-KR" altLang="en-US" dirty="0"/>
              <a:t>게이트를 만족하는 조합도 무수히 많다</a:t>
            </a:r>
          </a:p>
        </p:txBody>
      </p:sp>
    </p:spTree>
    <p:extLst>
      <p:ext uri="{BB962C8B-B14F-4D97-AF65-F5344CB8AC3E}">
        <p14:creationId xmlns:p14="http://schemas.microsoft.com/office/powerpoint/2010/main" val="42175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616815"/>
            <a:ext cx="8279679" cy="50685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신호 중 하나 이상이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이면 출력이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되는 논리 회로 입니다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8A25A-2FAF-43BB-9C30-E3AA5E097E61}"/>
              </a:ext>
            </a:extLst>
          </p:cNvPr>
          <p:cNvSpPr txBox="1"/>
          <p:nvPr/>
        </p:nvSpPr>
        <p:spPr>
          <a:xfrm>
            <a:off x="1439022" y="23198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OR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E1B49B-E605-4561-8DAF-6CB4B4E44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58764"/>
              </p:ext>
            </p:extLst>
          </p:nvPr>
        </p:nvGraphicFramePr>
        <p:xfrm>
          <a:off x="728133" y="2463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6593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923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907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4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2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6291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037B101-49A3-42BA-82FA-567BB69B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80" y="4410341"/>
            <a:ext cx="3011622" cy="2447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4F277-00DB-4D09-AAF6-546E4BF54746}"/>
              </a:ext>
            </a:extLst>
          </p:cNvPr>
          <p:cNvSpPr txBox="1"/>
          <p:nvPr/>
        </p:nvSpPr>
        <p:spPr>
          <a:xfrm>
            <a:off x="490831" y="4790253"/>
            <a:ext cx="602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0.5*x1+0.5*x2 &gt; 0.3</a:t>
            </a:r>
          </a:p>
          <a:p>
            <a:r>
              <a:rPr lang="en-US" altLang="ko-KR" dirty="0"/>
              <a:t>       0.5*x1+0.5*x2 &gt; 0.4</a:t>
            </a:r>
          </a:p>
          <a:p>
            <a:r>
              <a:rPr lang="en-US" altLang="ko-KR" dirty="0"/>
              <a:t>OR</a:t>
            </a:r>
            <a:r>
              <a:rPr lang="ko-KR" altLang="en-US" dirty="0"/>
              <a:t>게이트를 만족하는 조합도 무수히 많다</a:t>
            </a:r>
          </a:p>
        </p:txBody>
      </p:sp>
    </p:spTree>
    <p:extLst>
      <p:ext uri="{BB962C8B-B14F-4D97-AF65-F5344CB8AC3E}">
        <p14:creationId xmlns:p14="http://schemas.microsoft.com/office/powerpoint/2010/main" val="220256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616815"/>
            <a:ext cx="8279679" cy="5068588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86564-29DA-45B5-A5B1-005CC3E32086}"/>
              </a:ext>
            </a:extLst>
          </p:cNvPr>
          <p:cNvSpPr txBox="1"/>
          <p:nvPr/>
        </p:nvSpPr>
        <p:spPr>
          <a:xfrm>
            <a:off x="1439022" y="23198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게이트 구현</a:t>
            </a:r>
          </a:p>
        </p:txBody>
      </p:sp>
    </p:spTree>
    <p:extLst>
      <p:ext uri="{BB962C8B-B14F-4D97-AF65-F5344CB8AC3E}">
        <p14:creationId xmlns:p14="http://schemas.microsoft.com/office/powerpoint/2010/main" val="13186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616815"/>
            <a:ext cx="8279679" cy="5068588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퍼셉트론은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가중치 합을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theta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기준으로 두 분류로만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나누는 단층 신경망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직선에 의해서만 분할 됨으로 비선형 분할 불가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59588-018C-43B9-B553-0A2A08E348C9}"/>
              </a:ext>
            </a:extLst>
          </p:cNvPr>
          <p:cNvSpPr txBox="1"/>
          <p:nvPr/>
        </p:nvSpPr>
        <p:spPr>
          <a:xfrm>
            <a:off x="1439022" y="23198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/>
              <a:t>퍼셉트론의</a:t>
            </a:r>
            <a:r>
              <a:rPr lang="ko-KR" altLang="en-US" sz="3200" dirty="0"/>
              <a:t> 한계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DA4CCB-555C-4AB9-A4A4-52C67177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321828"/>
            <a:ext cx="3384551" cy="31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0" y="989356"/>
            <a:ext cx="95888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616815"/>
            <a:ext cx="8279679" cy="50685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델타 규칙은 단층신경망을 학습시키는 방법 중 하나이다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Gradient Descent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원리를 이용하여 손실함수의 최소값을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찾아내는 방법입니다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여기에서 사용할 손실 함수는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MSE(mean squared error)</a:t>
            </a:r>
          </a:p>
          <a:p>
            <a:pPr marL="0" indent="0">
              <a:buNone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평균제곱오차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입니다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즉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Gradient Descent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이용하여 최적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w1,w2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찾는 방법입니다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A68AD-7945-4351-BE8C-78433F9D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2" y="5956300"/>
            <a:ext cx="914400" cy="90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61BA5-2D96-4FD3-AC6A-DD0E88B01ED3}"/>
              </a:ext>
            </a:extLst>
          </p:cNvPr>
          <p:cNvSpPr txBox="1"/>
          <p:nvPr/>
        </p:nvSpPr>
        <p:spPr>
          <a:xfrm>
            <a:off x="1439022" y="231984"/>
            <a:ext cx="642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단층신경망 학습</a:t>
            </a:r>
            <a:r>
              <a:rPr lang="en-US" altLang="ko-KR" sz="3200" dirty="0"/>
              <a:t>(</a:t>
            </a:r>
            <a:r>
              <a:rPr lang="ko-KR" altLang="en-US" sz="3200" dirty="0"/>
              <a:t>델타 규칙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4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484</Words>
  <Application>Microsoft Office PowerPoint</Application>
  <PresentationFormat>화면 슬라이드 쇼(4:3)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배달의민족 도현</vt:lpstr>
      <vt:lpstr>Arial</vt:lpstr>
      <vt:lpstr>Calibri</vt:lpstr>
      <vt:lpstr>Calibri Light</vt:lpstr>
      <vt:lpstr>Cambria Math</vt:lpstr>
      <vt:lpstr>Office 테마</vt:lpstr>
      <vt:lpstr>퍼셉트론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KustaR – 1주차</dc:title>
  <dc:creator>JSLaptop</dc:creator>
  <cp:lastModifiedBy>lee</cp:lastModifiedBy>
  <cp:revision>140</cp:revision>
  <dcterms:created xsi:type="dcterms:W3CDTF">2017-03-13T08:40:30Z</dcterms:created>
  <dcterms:modified xsi:type="dcterms:W3CDTF">2017-06-27T10:50:42Z</dcterms:modified>
</cp:coreProperties>
</file>