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866"/>
    <p:restoredTop sz="90537"/>
  </p:normalViewPr>
  <p:slideViewPr>
    <p:cSldViewPr>
      <p:cViewPr varScale="1">
        <p:scale>
          <a:sx n="58" d="100"/>
          <a:sy n="58" d="100"/>
        </p:scale>
        <p:origin x="147" y="25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boannews.com/media/view.asp?idx=73779&amp;amp;mkind=1&amp;amp;kind=1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운영체제 명령 인젝션</a:t>
            </a:r>
            <a:endParaRPr lang="ko-KR" altLang="en-US"/>
          </a:p>
        </p:txBody>
      </p:sp>
      <p:sp>
        <p:nvSpPr>
          <p:cNvPr id="5" name="직사각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2018 2학기 </a:t>
            </a:r>
            <a:r>
              <a:rPr lang="en-US" altLang="ko-KR"/>
              <a:t>BOSS</a:t>
            </a:r>
            <a:r>
              <a:rPr lang="ko-KR" altLang="en-US"/>
              <a:t> 4주차 발표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7164323" y="5733288"/>
            <a:ext cx="1728216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박성용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090" y="1432560"/>
            <a:ext cx="8465820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5009" y="1085155"/>
            <a:ext cx="6713982" cy="4687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5425" y="889677"/>
            <a:ext cx="6153150" cy="5078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2658" y="1397602"/>
            <a:ext cx="7758684" cy="4062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9710" y="297180"/>
            <a:ext cx="6164580" cy="626364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대응 방안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애플리케이션이 운영체제로부터 어떤 명령을 </a:t>
            </a:r>
            <a:r>
              <a:rPr lang="ko-KR" altLang="en-US">
                <a:solidFill>
                  <a:srgbClr val="008000"/>
                </a:solidFill>
              </a:rPr>
              <a:t>직접적으로 호출하지 못하게 모두 차단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>
                <a:solidFill>
                  <a:srgbClr val="008000"/>
                </a:solidFill>
              </a:rPr>
              <a:t>화이트리스트</a:t>
            </a:r>
            <a:r>
              <a:rPr lang="ko-KR" altLang="en-US"/>
              <a:t>를 이용해서 해당 목록에 없는 값에 대해서는 엄격하게 제어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>
                <a:solidFill>
                  <a:srgbClr val="008000"/>
                </a:solidFill>
              </a:rPr>
              <a:t>입력의 범위</a:t>
            </a:r>
            <a:r>
              <a:rPr lang="ko-KR" altLang="en-US"/>
              <a:t>를 매우 좁은 영역에 대해서만 </a:t>
            </a:r>
            <a:r>
              <a:rPr lang="ko-KR" altLang="en-US">
                <a:solidFill>
                  <a:srgbClr val="008000"/>
                </a:solidFill>
              </a:rPr>
              <a:t>제한</a:t>
            </a: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대응 방안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애플리케이션은 명령 연결이나 재전송을 지원하는 셸 해석기에 명령 문자열을 전달하는 것보다 </a:t>
            </a:r>
            <a:r>
              <a:rPr lang="ko-KR" altLang="en-US">
                <a:solidFill>
                  <a:srgbClr val="008000"/>
                </a:solidFill>
              </a:rPr>
              <a:t>이름과 커맨드 라인 변수를 통해</a:t>
            </a:r>
            <a:r>
              <a:rPr lang="ko-KR" altLang="en-US"/>
              <a:t> 특정한 프로세스를 실행하는 </a:t>
            </a:r>
            <a:r>
              <a:rPr lang="en-US" altLang="ko-KR"/>
              <a:t>API</a:t>
            </a:r>
            <a:r>
              <a:rPr lang="ko-KR" altLang="en-US"/>
              <a:t>를 사용하게 해야 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>
                <a:solidFill>
                  <a:srgbClr val="008000"/>
                </a:solidFill>
              </a:rPr>
              <a:t>예를 들어</a:t>
            </a:r>
            <a:r>
              <a:rPr lang="ko-KR" altLang="en-US"/>
              <a:t>, 자바 </a:t>
            </a:r>
            <a:r>
              <a:rPr lang="en-US" altLang="ko-KR"/>
              <a:t>Runtime.exec</a:t>
            </a:r>
            <a:r>
              <a:rPr lang="ko-KR" altLang="en-US"/>
              <a:t>와 </a:t>
            </a:r>
            <a:r>
              <a:rPr lang="en-US" altLang="ko-KR"/>
              <a:t>ASP</a:t>
            </a:r>
            <a:r>
              <a:rPr lang="ko-KR" altLang="en-US"/>
              <a:t> 닷넷 </a:t>
            </a:r>
            <a:r>
              <a:rPr lang="en-US" altLang="ko-KR"/>
              <a:t>Process.start</a:t>
            </a:r>
            <a:r>
              <a:rPr lang="ko-KR" altLang="en-US"/>
              <a:t>는 셸 해석기를 지원하지 않으며, 명령은 오직 개발자에 의해서만 수행될 것이라고 확신하는 데 사용된다.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23850" y="2777252"/>
            <a:ext cx="8477250" cy="939784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sz="4100" b="1">
                <a:solidFill>
                  <a:srgbClr val="ff0000"/>
                </a:solidFill>
              </a:rPr>
              <a:t>Q &amp; A</a:t>
            </a:r>
            <a:endParaRPr lang="en-US" altLang="ko-KR" sz="4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관련 기사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hlinkClick r:id="rId2"/>
              </a:rPr>
              <a:t>https://www.boannews.com/media/view.asp?idx=73779&amp;mkind=1&amp;kind=1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백엔드 컴포넌트 공격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운영체제 명령 인젝션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대응방안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백엔드 컴포넌트 공격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rgbClr val="008000"/>
                </a:solidFill>
              </a:rPr>
              <a:t>웹 에플리케이션</a:t>
            </a:r>
            <a:r>
              <a:rPr lang="ko-KR" altLang="en-US"/>
              <a:t>은 웹 서버와 메일서버 등의 </a:t>
            </a:r>
            <a:r>
              <a:rPr lang="ko-KR" altLang="en-US">
                <a:solidFill>
                  <a:srgbClr val="008000"/>
                </a:solidFill>
              </a:rPr>
              <a:t>네트워크 리소스</a:t>
            </a:r>
            <a:r>
              <a:rPr lang="ko-KR" altLang="en-US"/>
              <a:t>, 파일 시스템과 인터페이스 등의 </a:t>
            </a:r>
            <a:r>
              <a:rPr lang="ko-KR" altLang="en-US">
                <a:solidFill>
                  <a:srgbClr val="008000"/>
                </a:solidFill>
              </a:rPr>
              <a:t>로컬 리소스</a:t>
            </a:r>
            <a:r>
              <a:rPr lang="ko-KR" altLang="en-US"/>
              <a:t>를 포함한 </a:t>
            </a:r>
            <a:r>
              <a:rPr lang="ko-KR" altLang="en-US">
                <a:solidFill>
                  <a:srgbClr val="ff0000"/>
                </a:solidFill>
              </a:rPr>
              <a:t>백엔드 비즈니스 중요 자원에 인터넷을 통해 수시로 연결한다.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또한 대부분의 경우 에플리케이션 서버는 백엔드 컴포넌트의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임의 접근 통제 계층</a:t>
            </a:r>
            <a:r>
              <a:rPr lang="ko-KR" altLang="en-US">
                <a:solidFill>
                  <a:schemeClr val="accent2"/>
                </a:solidFill>
              </a:rPr>
              <a:t>으로 작동한다.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백엔드 컴포넌트와의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통신을 임의로 가능하게 하는 공격이 성공</a:t>
            </a:r>
            <a:r>
              <a:rPr lang="ko-KR" altLang="en-US">
                <a:solidFill>
                  <a:schemeClr val="accent2"/>
                </a:solidFill>
              </a:rPr>
              <a:t>하면 잠재적으로 웹 애플리케이션의 전체 접근 통제 모델을 침해해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중요 데이터와 기능에 대한 무단 접근을 허용</a:t>
            </a:r>
            <a:r>
              <a:rPr lang="ko-KR" altLang="en-US">
                <a:solidFill>
                  <a:schemeClr val="accent2"/>
                </a:solidFill>
              </a:rPr>
              <a:t>하게 할 수 있다.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백엔드 컴포넌트 공격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데이터가 하나의 컴포넌트에서 다른 컴포넌트로 전달될 때 </a:t>
            </a:r>
            <a:r>
              <a:rPr lang="ko-KR" altLang="en-US">
                <a:solidFill>
                  <a:srgbClr val="008000"/>
                </a:solidFill>
              </a:rPr>
              <a:t>서로 다른 API와 인터페이스 집합에 의해 해석된다.</a:t>
            </a:r>
            <a:endParaRPr lang="ko-KR" altLang="en-US">
              <a:solidFill>
                <a:srgbClr val="008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코어 애플리케이션에서 안전하다고 판단되는 데이터가 </a:t>
            </a:r>
            <a:r>
              <a:rPr lang="ko-KR" altLang="en-US">
                <a:solidFill>
                  <a:srgbClr val="ff0000"/>
                </a:solidFill>
              </a:rPr>
              <a:t>다양한 인코딩을 지원</a:t>
            </a:r>
            <a:r>
              <a:rPr lang="ko-KR" altLang="en-US">
                <a:solidFill>
                  <a:schemeClr val="accent2"/>
                </a:solidFill>
              </a:rPr>
              <a:t>하고 </a:t>
            </a:r>
            <a:r>
              <a:rPr lang="ko-KR" altLang="en-US">
                <a:solidFill>
                  <a:srgbClr val="008000"/>
                </a:solidFill>
              </a:rPr>
              <a:t>이스케이프 문자, 필드 구분자, 종결 문자를 지원하는 컴포넌트</a:t>
            </a:r>
            <a:r>
              <a:rPr lang="ko-KR" altLang="en-US">
                <a:solidFill>
                  <a:schemeClr val="accent2"/>
                </a:solidFill>
              </a:rPr>
              <a:t>에서는 매우 위험할 수 있다.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또한 데이터를 전달받은 컴포넌트는 애플리케이션이 정상적으로 실행된 것보다 </a:t>
            </a:r>
            <a:r>
              <a:rPr lang="ko-KR" altLang="en-US">
                <a:solidFill>
                  <a:srgbClr val="ff0000"/>
                </a:solidFill>
              </a:rPr>
              <a:t>더 많은 기능을 갖고 있을 수 있다.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공격자는 </a:t>
            </a:r>
            <a:r>
              <a:rPr lang="ko-KR" altLang="en-US">
                <a:solidFill>
                  <a:srgbClr val="ff0000"/>
                </a:solidFill>
              </a:rPr>
              <a:t>백엔드 컴포넌트가 지원하는 추가 기능을 악용</a:t>
            </a:r>
            <a:r>
              <a:rPr lang="ko-KR" altLang="en-US">
                <a:solidFill>
                  <a:schemeClr val="accent2"/>
                </a:solidFill>
              </a:rPr>
              <a:t>해 조직 인프라의 중요한 부분을 손상시킬 수 있다.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운영체제 명령 인젝션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대부분의 웹 서버 플랫폼은 서버의 운영체제에서 어떤 요청에 대한 응답을 수행하기 위해 </a:t>
            </a:r>
            <a:r>
              <a:rPr lang="ko-KR" altLang="en-US">
                <a:solidFill>
                  <a:srgbClr val="008000"/>
                </a:solidFill>
              </a:rPr>
              <a:t>내장된 API를 갖고 있다.</a:t>
            </a:r>
            <a:endParaRPr lang="ko-KR" altLang="en-US">
              <a:solidFill>
                <a:srgbClr val="008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개발자들은 이런 유용한 API들을 이용해서 </a:t>
            </a:r>
            <a:r>
              <a:rPr lang="ko-KR" altLang="en-US">
                <a:solidFill>
                  <a:srgbClr val="008000"/>
                </a:solidFill>
              </a:rPr>
              <a:t>파일시스템에 접근</a:t>
            </a:r>
            <a:r>
              <a:rPr lang="ko-KR" altLang="en-US">
                <a:solidFill>
                  <a:schemeClr val="accent2"/>
                </a:solidFill>
              </a:rPr>
              <a:t>하거나 </a:t>
            </a:r>
            <a:r>
              <a:rPr lang="ko-KR" altLang="en-US">
                <a:solidFill>
                  <a:srgbClr val="008000"/>
                </a:solidFill>
              </a:rPr>
              <a:t>다른 프로세스와 통신</a:t>
            </a:r>
            <a:r>
              <a:rPr lang="ko-KR" altLang="en-US">
                <a:solidFill>
                  <a:schemeClr val="accent2"/>
                </a:solidFill>
              </a:rPr>
              <a:t>하거나 </a:t>
            </a:r>
            <a:r>
              <a:rPr lang="ko-KR" altLang="en-US">
                <a:solidFill>
                  <a:srgbClr val="008000"/>
                </a:solidFill>
              </a:rPr>
              <a:t>안전한 방식으로 네트워크 통신</a:t>
            </a:r>
            <a:r>
              <a:rPr lang="ko-KR" altLang="en-US">
                <a:solidFill>
                  <a:schemeClr val="accent2"/>
                </a:solidFill>
              </a:rPr>
              <a:t>을 할 수 있다.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더욱이 개발자들은 서버상에서 직접 운영체제 명령을 실행할 수 있는 </a:t>
            </a:r>
            <a:r>
              <a:rPr lang="ko-KR" altLang="en-US">
                <a:solidFill>
                  <a:srgbClr val="008000"/>
                </a:solidFill>
              </a:rPr>
              <a:t>좀 더 강력한 기술을 이용해야 하는 경우도 많다.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그러나 애플리케이션이 사용자가 입력하는 부분에 </a:t>
            </a:r>
            <a:r>
              <a:rPr lang="ko-KR" altLang="en-US">
                <a:solidFill>
                  <a:srgbClr val="ff0000"/>
                </a:solidFill>
              </a:rPr>
              <a:t>운영체제 명령을 실행할 수 있게 통과</a:t>
            </a:r>
            <a:r>
              <a:rPr lang="ko-KR" altLang="en-US">
                <a:solidFill>
                  <a:schemeClr val="accent2"/>
                </a:solidFill>
              </a:rPr>
              <a:t>시켜 버린다면 </a:t>
            </a:r>
            <a:r>
              <a:rPr lang="ko-KR" altLang="en-US">
                <a:solidFill>
                  <a:srgbClr val="ff0000"/>
                </a:solidFill>
              </a:rPr>
              <a:t>'명령 인젝션 취약점'</a:t>
            </a:r>
            <a:r>
              <a:rPr lang="ko-KR" altLang="en-US">
                <a:solidFill>
                  <a:schemeClr val="accent2"/>
                </a:solidFill>
              </a:rPr>
              <a:t>이 생기고, 공격자는 해당 입력 부분에 특정 시스템 명령을 삽입해 원하는 결과를 얻을 수 있게 될것이다.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운영체제 명령 인젝션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이런 공격에는 PHP에서의 exec, ASP에서의 wscript.shell 같은 운영체제 명령을 사용할 수 있는 함수가 주로 사용되고, 이런 명령은 </a:t>
            </a:r>
            <a:r>
              <a:rPr lang="ko-KR" altLang="en-US">
                <a:solidFill>
                  <a:srgbClr val="ff0000"/>
                </a:solidFill>
              </a:rPr>
              <a:t>시스템상에서 어떤 제약도 받지 않고 수행된다.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>
                <a:solidFill>
                  <a:srgbClr val="008000"/>
                </a:solidFill>
              </a:rPr>
              <a:t>예를 들어</a:t>
            </a:r>
            <a:r>
              <a:rPr lang="ko-KR" altLang="en-US"/>
              <a:t>, 디렉토리 목록이나 내용을 볼 수 있게 해놓은 API들이 있다면 공격자는 이런 API들을 악용해서 임의의 파일을 만들거나 다른 프로그램들을 실행하게 만들 수 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삽입된 명령은 에플리케이션의 보안환경 속에서도 정상적으로 실행</a:t>
            </a:r>
            <a:r>
              <a:rPr lang="ko-KR" altLang="en-US"/>
              <a:t>되며, 가끔 이런 명령을 통해 공격자는 전체 서버를 장악할 수 있는 강력한 권한을 가질 수 있게 될 것이다.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취약점 근원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이런 취약점은 </a:t>
            </a:r>
            <a:r>
              <a:rPr lang="ko-KR" altLang="en-US">
                <a:solidFill>
                  <a:srgbClr val="008000"/>
                </a:solidFill>
              </a:rPr>
              <a:t>기업 서버나 방화벽, 프린터, 라우터</a:t>
            </a:r>
            <a:r>
              <a:rPr lang="ko-KR" altLang="en-US"/>
              <a:t> 같은 장비를 관리하기 위한 애플리케이션에서 주로 발생한다.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8240" y="1741170"/>
            <a:ext cx="6827520" cy="337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hancom</ep:Company>
  <ep:Words>463</ep:Words>
  <ep:PresentationFormat/>
  <ep:Paragraphs>55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교차</vt:lpstr>
      <vt:lpstr>운영체제 명령 인젝션</vt:lpstr>
      <vt:lpstr>목차</vt:lpstr>
      <vt:lpstr>백엔드 컴포넌트 공격</vt:lpstr>
      <vt:lpstr>백엔드 컴포넌트 공격</vt:lpstr>
      <vt:lpstr>운영체제 명령 인젝션</vt:lpstr>
      <vt:lpstr>운영체제 명령 인젝션</vt:lpstr>
      <vt:lpstr>취약점 근원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대응 방안</vt:lpstr>
      <vt:lpstr>대응 방안</vt:lpstr>
      <vt:lpstr>Q &amp; A</vt:lpstr>
      <vt:lpstr>관련 기사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2009-11-09T01:50:38.328</dcterms:created>
  <cp:lastModifiedBy>psyoo</cp:lastModifiedBy>
  <dcterms:modified xsi:type="dcterms:W3CDTF">2018-10-18T02:59:47.225</dcterms:modified>
  <cp:revision>35</cp:revision>
</cp:coreProperties>
</file>