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337" r:id="rId6"/>
    <p:sldId id="338" r:id="rId7"/>
    <p:sldId id="339" r:id="rId8"/>
    <p:sldId id="340" r:id="rId9"/>
    <p:sldId id="342" r:id="rId10"/>
    <p:sldId id="347" r:id="rId11"/>
    <p:sldId id="359" r:id="rId12"/>
    <p:sldId id="343" r:id="rId13"/>
    <p:sldId id="344" r:id="rId14"/>
    <p:sldId id="345" r:id="rId15"/>
    <p:sldId id="346" r:id="rId16"/>
    <p:sldId id="341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398"/>
    <a:srgbClr val="FF7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"/>
    <p:restoredTop sz="96365"/>
  </p:normalViewPr>
  <p:slideViewPr>
    <p:cSldViewPr snapToGrid="0" snapToObjects="1">
      <p:cViewPr>
        <p:scale>
          <a:sx n="211" d="100"/>
          <a:sy n="211" d="100"/>
        </p:scale>
        <p:origin x="3976" y="144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61F4-84B7-764E-A6D7-FCBDD6671B33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7702-5F9C-CD46-A6C4-68D76361C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breakpoint: /Users/</a:t>
            </a:r>
            <a:r>
              <a:rPr lang="en-US" dirty="0" err="1"/>
              <a:t>philipp</a:t>
            </a:r>
            <a:r>
              <a:rPr lang="en-US" dirty="0"/>
              <a:t>/Desktop/</a:t>
            </a:r>
            <a:r>
              <a:rPr lang="en-US" dirty="0" err="1"/>
              <a:t>Advanced_Summer_Camp_Course</a:t>
            </a:r>
            <a:r>
              <a:rPr lang="en-US" dirty="0"/>
              <a:t>/</a:t>
            </a:r>
            <a:r>
              <a:rPr lang="en-US" dirty="0" err="1"/>
              <a:t>Advanced_Summer_Course</a:t>
            </a:r>
            <a:r>
              <a:rPr lang="en-US" dirty="0"/>
              <a:t>/</a:t>
            </a:r>
            <a:r>
              <a:rPr lang="en-US" dirty="0" err="1"/>
              <a:t>leaker_script.sh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Illustrate point using malloc instead of new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37702-5F9C-CD46-A6C4-68D76361C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A96-DDA4-1A46-B096-3191FCD93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Object-Oriented programming (</a:t>
            </a:r>
            <a:r>
              <a:rPr lang="en-US" dirty="0" err="1"/>
              <a:t>OOp</a:t>
            </a:r>
            <a:r>
              <a:rPr lang="en-US" dirty="0"/>
              <a:t>) for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E920-CA05-614C-BC7B-1D000314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509963"/>
            <a:ext cx="8791575" cy="727929"/>
          </a:xfrm>
        </p:spPr>
        <p:txBody>
          <a:bodyPr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27244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7704-AC1C-3B4B-AE53-1C14CF6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44CE-A4BB-524B-896B-DDBE1397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C++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can be defined in the following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 class can have both </a:t>
            </a:r>
            <a:r>
              <a:rPr lang="en-US" b="1" dirty="0"/>
              <a:t>variables and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4CFEB-F274-CA4D-A08D-9E60123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4" y="2773681"/>
            <a:ext cx="2809603" cy="15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6C63-A64A-ED45-8B4C-36A49261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203B-6175-D046-908F-4C983743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create some of your own classes while you are waiting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did not fully understand the concept of classes up until this point, it should become a lot more clear once we continue</a:t>
            </a:r>
          </a:p>
        </p:txBody>
      </p:sp>
    </p:spTree>
    <p:extLst>
      <p:ext uri="{BB962C8B-B14F-4D97-AF65-F5344CB8AC3E}">
        <p14:creationId xmlns:p14="http://schemas.microsoft.com/office/powerpoint/2010/main" val="14280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C9C-7BF1-6944-9A0B-F40DC32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2128"/>
          </a:xfrm>
        </p:spPr>
        <p:txBody>
          <a:bodyPr/>
          <a:lstStyle/>
          <a:p>
            <a:pPr algn="ctr"/>
            <a:r>
              <a:rPr lang="en-US" b="1" dirty="0"/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9EE-D3A1-2D43-AC94-8D2DC588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5268"/>
            <a:ext cx="9905999" cy="195334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Assume we wanted to build a car</a:t>
            </a:r>
          </a:p>
          <a:p>
            <a:endParaRPr lang="en-US" dirty="0"/>
          </a:p>
          <a:p>
            <a:r>
              <a:rPr lang="en-US" dirty="0"/>
              <a:t>A class would serve as a blueprint telling us everything that the car includes</a:t>
            </a:r>
          </a:p>
          <a:p>
            <a:endParaRPr lang="en-US" dirty="0"/>
          </a:p>
          <a:p>
            <a:r>
              <a:rPr lang="en-US" dirty="0"/>
              <a:t>Note that we have NOT actually built the car, we are just saying: “Our car will end up having … once it has been constructed”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89284-B008-6647-83DB-4780D1EEB27A}"/>
              </a:ext>
            </a:extLst>
          </p:cNvPr>
          <p:cNvSpPr txBox="1"/>
          <p:nvPr/>
        </p:nvSpPr>
        <p:spPr>
          <a:xfrm>
            <a:off x="1141413" y="4018569"/>
            <a:ext cx="5867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car will have the following attributes (this is the class):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individual wheels (2D car)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Graphic 5" descr="Paint">
            <a:extLst>
              <a:ext uri="{FF2B5EF4-FFF2-40B4-BE49-F238E27FC236}">
                <a16:creationId xmlns:a16="http://schemas.microsoft.com/office/drawing/2014/main" id="{8BE6FF4A-9D6E-1F45-9FE3-4CC79B10D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304" y="4565427"/>
            <a:ext cx="398459" cy="398459"/>
          </a:xfrm>
          <a:prstGeom prst="rect">
            <a:avLst/>
          </a:prstGeom>
        </p:spPr>
      </p:pic>
      <p:pic>
        <p:nvPicPr>
          <p:cNvPr id="8" name="Graphic 7" descr="Barcode">
            <a:extLst>
              <a:ext uri="{FF2B5EF4-FFF2-40B4-BE49-F238E27FC236}">
                <a16:creationId xmlns:a16="http://schemas.microsoft.com/office/drawing/2014/main" id="{19B6C4BF-97EA-3543-97B5-E0911738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84" y="5130958"/>
            <a:ext cx="417138" cy="4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55C0-033B-3045-BA49-8C9911D7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50D0-8056-6F4E-A4B2-A7087AC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an </a:t>
            </a:r>
            <a:r>
              <a:rPr lang="en-US" b="1" dirty="0"/>
              <a:t>instance of a class </a:t>
            </a:r>
          </a:p>
          <a:p>
            <a:endParaRPr lang="en-US" b="1" dirty="0"/>
          </a:p>
          <a:p>
            <a:r>
              <a:rPr lang="en-US" dirty="0"/>
              <a:t>If the class is a blueprint, then the object is the product built using said blueprint</a:t>
            </a:r>
          </a:p>
          <a:p>
            <a:endParaRPr lang="en-US" dirty="0"/>
          </a:p>
          <a:p>
            <a:r>
              <a:rPr lang="en-US" dirty="0"/>
              <a:t>This means that we can use one class to build all of our objects which adopt the characteristics of said class</a:t>
            </a:r>
          </a:p>
        </p:txBody>
      </p:sp>
    </p:spTree>
    <p:extLst>
      <p:ext uri="{BB962C8B-B14F-4D97-AF65-F5344CB8AC3E}">
        <p14:creationId xmlns:p14="http://schemas.microsoft.com/office/powerpoint/2010/main" val="70476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5F5-DAE5-DC42-8703-36554A12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959A-A13C-7A4E-BF54-AC2F16EB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1954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Before we said that the </a:t>
            </a:r>
            <a:r>
              <a:rPr lang="en-US" b="1" dirty="0"/>
              <a:t>car class</a:t>
            </a:r>
            <a:r>
              <a:rPr lang="en-US" dirty="0"/>
              <a:t> contains the following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2 individual wheels</a:t>
            </a:r>
          </a:p>
          <a:p>
            <a:pPr lvl="1"/>
            <a:r>
              <a:rPr lang="en-US" dirty="0"/>
              <a:t>Serial number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Roof </a:t>
            </a:r>
          </a:p>
          <a:p>
            <a:pPr lvl="1"/>
            <a:r>
              <a:rPr lang="en-US" dirty="0"/>
              <a:t>Chasse</a:t>
            </a:r>
          </a:p>
          <a:p>
            <a:r>
              <a:rPr lang="en-US" dirty="0"/>
              <a:t>So we can construct 3 car </a:t>
            </a:r>
            <a:r>
              <a:rPr lang="en-US" b="1" dirty="0"/>
              <a:t>objects</a:t>
            </a:r>
            <a:r>
              <a:rPr lang="en-US" dirty="0"/>
              <a:t> which follow the class building plan, while letting us change things such as color, engine specifications, serial,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022C006A-EC55-5A46-9D68-DD4312E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58" y="4597374"/>
            <a:ext cx="1693545" cy="1693545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2C58F8-35E5-804D-9515-A3F2158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6" y="4597374"/>
            <a:ext cx="1693543" cy="1693543"/>
          </a:xfrm>
          <a:prstGeom prst="rect">
            <a:avLst/>
          </a:prstGeom>
        </p:spPr>
      </p:pic>
      <p:pic>
        <p:nvPicPr>
          <p:cNvPr id="9" name="Graphic 8" descr="Electric car">
            <a:extLst>
              <a:ext uri="{FF2B5EF4-FFF2-40B4-BE49-F238E27FC236}">
                <a16:creationId xmlns:a16="http://schemas.microsoft.com/office/drawing/2014/main" id="{1A116189-C492-DC4A-92AB-71E47858A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901" y="4484369"/>
            <a:ext cx="1693542" cy="169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223EF-AC55-DD49-B2A7-E06930EC3899}"/>
              </a:ext>
            </a:extLst>
          </p:cNvPr>
          <p:cNvSpPr txBox="1"/>
          <p:nvPr/>
        </p:nvSpPr>
        <p:spPr>
          <a:xfrm>
            <a:off x="1415419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57ECF-8FC9-2142-A90E-EB39AD7998C1}"/>
              </a:ext>
            </a:extLst>
          </p:cNvPr>
          <p:cNvSpPr txBox="1"/>
          <p:nvPr/>
        </p:nvSpPr>
        <p:spPr>
          <a:xfrm>
            <a:off x="5179699" y="4728209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03BDB-D61F-F94F-A668-7A9B615F2768}"/>
              </a:ext>
            </a:extLst>
          </p:cNvPr>
          <p:cNvSpPr txBox="1"/>
          <p:nvPr/>
        </p:nvSpPr>
        <p:spPr>
          <a:xfrm>
            <a:off x="8394383" y="4669035"/>
            <a:ext cx="169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object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BFBA-EA7A-344D-B383-55A801B6029A}"/>
              </a:ext>
            </a:extLst>
          </p:cNvPr>
          <p:cNvSpPr txBox="1"/>
          <p:nvPr/>
        </p:nvSpPr>
        <p:spPr>
          <a:xfrm>
            <a:off x="1257300" y="5808579"/>
            <a:ext cx="1693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ff-00-20</a:t>
            </a:r>
          </a:p>
          <a:p>
            <a:r>
              <a:rPr lang="en-US" sz="1400" dirty="0"/>
              <a:t>Engine: V8 turbo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2A9CA-0C9F-CF40-ADC4-E2B0DC7DEB23}"/>
              </a:ext>
            </a:extLst>
          </p:cNvPr>
          <p:cNvSpPr txBox="1"/>
          <p:nvPr/>
        </p:nvSpPr>
        <p:spPr>
          <a:xfrm>
            <a:off x="4904901" y="5808579"/>
            <a:ext cx="29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ab-18-93</a:t>
            </a:r>
          </a:p>
          <a:p>
            <a:r>
              <a:rPr lang="en-US" sz="1400" dirty="0"/>
              <a:t>Engine: Electric using </a:t>
            </a:r>
            <a:r>
              <a:rPr lang="en-US" sz="1400" dirty="0" err="1"/>
              <a:t>lION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7704E-D1A4-D642-AEF8-78F5E857BD84}"/>
              </a:ext>
            </a:extLst>
          </p:cNvPr>
          <p:cNvSpPr txBox="1"/>
          <p:nvPr/>
        </p:nvSpPr>
        <p:spPr>
          <a:xfrm>
            <a:off x="8315326" y="5791430"/>
            <a:ext cx="2073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Serial: af-f4-57</a:t>
            </a:r>
          </a:p>
          <a:p>
            <a:r>
              <a:rPr lang="en-US" sz="1400" dirty="0"/>
              <a:t>Engine: V12 super charge</a:t>
            </a:r>
          </a:p>
        </p:txBody>
      </p:sp>
    </p:spTree>
    <p:extLst>
      <p:ext uri="{BB962C8B-B14F-4D97-AF65-F5344CB8AC3E}">
        <p14:creationId xmlns:p14="http://schemas.microsoft.com/office/powerpoint/2010/main" val="25614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FC4-FCAC-6848-85D2-DC2E7E9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try to create this 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F49D-4864-7649-AC46-04E3FA1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Take the next 5-10 minutes to create the car class</a:t>
            </a:r>
          </a:p>
          <a:p>
            <a:pPr lvl="1"/>
            <a:r>
              <a:rPr lang="en-US" dirty="0"/>
              <a:t>If you finish early try to create some other classes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0156-57B1-DA46-B35E-1494787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47" y="3728057"/>
            <a:ext cx="3142905" cy="28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06F-8C1A-3E42-B7B8-864AD183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 to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B15C-EA32-C64F-8B68-5704ABB6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/>
          </a:bodyPr>
          <a:lstStyle/>
          <a:p>
            <a:r>
              <a:rPr lang="en-US" dirty="0"/>
              <a:t>I previously mentioned that we will be using the heap to store our classes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heap</a:t>
            </a:r>
            <a:r>
              <a:rPr lang="en-US" dirty="0"/>
              <a:t> is a </a:t>
            </a:r>
            <a:r>
              <a:rPr lang="en-US" b="1" dirty="0"/>
              <a:t>large slice of memory</a:t>
            </a:r>
            <a:r>
              <a:rPr lang="en-US" dirty="0"/>
              <a:t> accessible to our program, which stores </a:t>
            </a:r>
            <a:r>
              <a:rPr lang="en-US" b="1" dirty="0"/>
              <a:t>dynamically created objects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A section of the programs memory dedicated to objects</a:t>
            </a:r>
          </a:p>
          <a:p>
            <a:endParaRPr lang="en-US" dirty="0"/>
          </a:p>
          <a:p>
            <a:r>
              <a:rPr lang="en-US" dirty="0"/>
              <a:t>We will be using the heap to store all the objects we create from now on</a:t>
            </a:r>
          </a:p>
        </p:txBody>
      </p:sp>
    </p:spTree>
    <p:extLst>
      <p:ext uri="{BB962C8B-B14F-4D97-AF65-F5344CB8AC3E}">
        <p14:creationId xmlns:p14="http://schemas.microsoft.com/office/powerpoint/2010/main" val="14616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D77-AE8D-784B-ADCF-1F374AAD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Reserving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D782-FF56-704C-9A33-3214AEB4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heap works differently</a:t>
            </a:r>
            <a:r>
              <a:rPr lang="en-US" dirty="0"/>
              <a:t> to the stack, since we need to actually </a:t>
            </a:r>
            <a:r>
              <a:rPr lang="en-US" b="1" dirty="0"/>
              <a:t>say how much memory we need</a:t>
            </a:r>
            <a:r>
              <a:rPr lang="en-US" dirty="0"/>
              <a:t> “we want to allocate n-bytes to this object”</a:t>
            </a:r>
          </a:p>
          <a:p>
            <a:endParaRPr lang="en-US" dirty="0"/>
          </a:p>
          <a:p>
            <a:r>
              <a:rPr lang="en-US" dirty="0"/>
              <a:t>There are 2 ways to do this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(the hard way)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(the easy way)</a:t>
            </a:r>
          </a:p>
          <a:p>
            <a:endParaRPr lang="en-US" dirty="0"/>
          </a:p>
          <a:p>
            <a:r>
              <a:rPr lang="en-US" dirty="0"/>
              <a:t>We will use </a:t>
            </a:r>
            <a:r>
              <a:rPr lang="en-US" sz="19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since we don’t have a lot of time and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/>
              <a:t> has some funny caveats to it</a:t>
            </a:r>
          </a:p>
        </p:txBody>
      </p:sp>
    </p:spTree>
    <p:extLst>
      <p:ext uri="{BB962C8B-B14F-4D97-AF65-F5344CB8AC3E}">
        <p14:creationId xmlns:p14="http://schemas.microsoft.com/office/powerpoint/2010/main" val="23299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C773-E946-CE4D-B729-0D07BE8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04CE-C986-D447-A236-64792EBC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50963"/>
          </a:xfrm>
        </p:spPr>
        <p:txBody>
          <a:bodyPr/>
          <a:lstStyle/>
          <a:p>
            <a:r>
              <a:rPr lang="en-US" dirty="0"/>
              <a:t>In order to create an object we must first have a class which we can use</a:t>
            </a:r>
          </a:p>
          <a:p>
            <a:pPr lvl="1"/>
            <a:r>
              <a:rPr lang="en-US" dirty="0"/>
              <a:t>So lets use the car </a:t>
            </a:r>
            <a:r>
              <a:rPr lang="en-US" sz="12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we defined previously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5B4CA-121F-9C41-8A1B-0C25BA00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93" y="3554729"/>
            <a:ext cx="3233435" cy="33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3A2D-13DE-224C-8285-378A444B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3878-558D-F645-87CB-2F33BB50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22058" cy="3111183"/>
          </a:xfrm>
        </p:spPr>
        <p:txBody>
          <a:bodyPr/>
          <a:lstStyle/>
          <a:p>
            <a:r>
              <a:rPr lang="en-US" dirty="0"/>
              <a:t>Now that we have a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b="1" dirty="0"/>
              <a:t> instance</a:t>
            </a:r>
            <a:r>
              <a:rPr lang="en-US" dirty="0"/>
              <a:t> (object) lets try and do something with it</a:t>
            </a:r>
          </a:p>
          <a:p>
            <a:endParaRPr lang="en-US" dirty="0"/>
          </a:p>
          <a:p>
            <a:r>
              <a:rPr lang="en-US" dirty="0"/>
              <a:t>To access member variables of the object, we can use the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/>
              <a:t> operator</a:t>
            </a:r>
          </a:p>
          <a:p>
            <a:endParaRPr lang="en-US" dirty="0"/>
          </a:p>
          <a:p>
            <a:r>
              <a:rPr lang="en-US" dirty="0"/>
              <a:t>Lets try to get the color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m_Color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of our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FD56-5D2C-2B4D-A2E2-E9842C31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980896"/>
            <a:ext cx="3064510" cy="4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55B6-66FC-3D46-8429-C33E27CC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new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7947-52AE-034F-9BEA-9DDD23E0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 we have always written procedural programs (runs from top to bottom)</a:t>
            </a:r>
          </a:p>
          <a:p>
            <a:endParaRPr lang="en-US" dirty="0"/>
          </a:p>
          <a:p>
            <a:r>
              <a:rPr lang="en-US" dirty="0"/>
              <a:t>Now we will be looking at a new paradigm which appears similar to procedural programming, but has a few key differences </a:t>
            </a:r>
          </a:p>
        </p:txBody>
      </p:sp>
    </p:spTree>
    <p:extLst>
      <p:ext uri="{BB962C8B-B14F-4D97-AF65-F5344CB8AC3E}">
        <p14:creationId xmlns:p14="http://schemas.microsoft.com/office/powerpoint/2010/main" val="4048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CB1-1CA3-A641-A2D3-019C6CE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is it not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71B5-DF07-F644-806D-962A239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Xcode</a:t>
            </a:r>
            <a:r>
              <a:rPr lang="en-US" dirty="0"/>
              <a:t> keeps going on about “</a:t>
            </a:r>
            <a:r>
              <a:rPr lang="en-US" b="1" dirty="0"/>
              <a:t>its private</a:t>
            </a:r>
            <a:r>
              <a:rPr lang="en-US" dirty="0"/>
              <a:t>”, what does that even mean?</a:t>
            </a:r>
          </a:p>
          <a:p>
            <a:endParaRPr lang="en-US" dirty="0"/>
          </a:p>
          <a:p>
            <a:r>
              <a:rPr lang="en-US" b="1" dirty="0"/>
              <a:t>Member variables &amp; functions</a:t>
            </a:r>
            <a:r>
              <a:rPr lang="en-US" dirty="0"/>
              <a:t> of a </a:t>
            </a:r>
            <a:r>
              <a:rPr lang="en-US" b="1" u="sng" dirty="0"/>
              <a:t>class</a:t>
            </a:r>
            <a:r>
              <a:rPr lang="en-US" dirty="0"/>
              <a:t> are </a:t>
            </a:r>
            <a:r>
              <a:rPr lang="en-US" b="1" dirty="0"/>
              <a:t>private by default</a:t>
            </a:r>
          </a:p>
          <a:p>
            <a:pPr lvl="1"/>
            <a:r>
              <a:rPr lang="en-US" b="1" dirty="0"/>
              <a:t>Simply: </a:t>
            </a:r>
            <a:r>
              <a:rPr lang="en-US" dirty="0"/>
              <a:t>“The only thing that can access these things are the class and objects which are also of the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dirty="0"/>
              <a:t> class”</a:t>
            </a:r>
          </a:p>
          <a:p>
            <a:endParaRPr lang="en-US" dirty="0"/>
          </a:p>
          <a:p>
            <a:r>
              <a:rPr lang="en-US" dirty="0"/>
              <a:t>So in other words the class is saying we aren’t allowed to access these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4324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76A-91BF-E041-A11C-9D56C42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”public”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9B6-32B5-014B-A45C-54B39C77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9281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make use of these variables we need to set them to public</a:t>
            </a:r>
          </a:p>
          <a:p>
            <a:pPr lvl="1"/>
            <a:r>
              <a:rPr lang="en-US" b="1" dirty="0"/>
              <a:t>Simply:</a:t>
            </a:r>
            <a:r>
              <a:rPr lang="en-US" dirty="0"/>
              <a:t> Everything is allowed to access members of the class</a:t>
            </a:r>
          </a:p>
          <a:p>
            <a:pPr lvl="1"/>
            <a:endParaRPr lang="en-US" dirty="0"/>
          </a:p>
          <a:p>
            <a:r>
              <a:rPr lang="en-US" dirty="0"/>
              <a:t>Everything that comes after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/>
              <a:t> can be accessed by anything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0425-EAA8-8C42-9C04-B653C4FF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1" y="4177665"/>
            <a:ext cx="2425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18F8-CBDC-6F49-9A86-CC1B0D0D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another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8FB9-0877-E24D-B0F9-F1173496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If we looked at what the values inside the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dirty="0"/>
              <a:t> object are, what would we find?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3A39-0DA8-AD40-9966-07ED44B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1" y="3727450"/>
            <a:ext cx="32893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684D9-3F5A-B54A-BD47-438E3256849D}"/>
              </a:ext>
            </a:extLst>
          </p:cNvPr>
          <p:cNvSpPr txBox="1"/>
          <p:nvPr/>
        </p:nvSpPr>
        <p:spPr>
          <a:xfrm>
            <a:off x="3989070" y="5593151"/>
            <a:ext cx="453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nothing has been initialized, we just get garbage values</a:t>
            </a:r>
          </a:p>
        </p:txBody>
      </p:sp>
    </p:spTree>
    <p:extLst>
      <p:ext uri="{BB962C8B-B14F-4D97-AF65-F5344CB8AC3E}">
        <p14:creationId xmlns:p14="http://schemas.microsoft.com/office/powerpoint/2010/main" val="42793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7C8D-8613-A343-BDAC-27EC5225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how do we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97D4-9FDA-4D46-B53A-AEADC7C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Wouldn’t it be nice if we could create something that constructs the object according to our specifications, or some default values?</a:t>
            </a:r>
          </a:p>
          <a:p>
            <a:endParaRPr lang="en-US" dirty="0"/>
          </a:p>
          <a:p>
            <a:r>
              <a:rPr lang="en-US" dirty="0"/>
              <a:t>This is what we call a </a:t>
            </a:r>
            <a:r>
              <a:rPr lang="en-US" b="1" u="sng" dirty="0"/>
              <a:t>constructor</a:t>
            </a:r>
            <a:r>
              <a:rPr lang="en-US" dirty="0"/>
              <a:t>, the constructor is what </a:t>
            </a:r>
            <a:r>
              <a:rPr lang="en-US" b="1" dirty="0"/>
              <a:t>builds the object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the factory</a:t>
            </a:r>
            <a:r>
              <a:rPr lang="en-US" dirty="0"/>
              <a:t> that </a:t>
            </a:r>
            <a:r>
              <a:rPr lang="en-US" b="1" dirty="0"/>
              <a:t>reads the blueprint</a:t>
            </a:r>
            <a:r>
              <a:rPr lang="en-US" dirty="0"/>
              <a:t> and </a:t>
            </a:r>
            <a:r>
              <a:rPr lang="en-US" b="1" dirty="0"/>
              <a:t>produces the actual car object</a:t>
            </a:r>
          </a:p>
          <a:p>
            <a:pPr lvl="1"/>
            <a:endParaRPr lang="en-US" dirty="0"/>
          </a:p>
          <a:p>
            <a:r>
              <a:rPr lang="en-US" dirty="0"/>
              <a:t>So lets write a </a:t>
            </a:r>
            <a:r>
              <a:rPr lang="en-US" b="1" dirty="0"/>
              <a:t>default constructor</a:t>
            </a:r>
          </a:p>
          <a:p>
            <a:pPr lvl="1"/>
            <a:r>
              <a:rPr lang="en-US" dirty="0"/>
              <a:t>Takes no arguments and is invoked by default when the </a:t>
            </a:r>
            <a:r>
              <a:rPr lang="en-US" sz="17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 is used</a:t>
            </a:r>
          </a:p>
        </p:txBody>
      </p:sp>
    </p:spTree>
    <p:extLst>
      <p:ext uri="{BB962C8B-B14F-4D97-AF65-F5344CB8AC3E}">
        <p14:creationId xmlns:p14="http://schemas.microsoft.com/office/powerpoint/2010/main" val="23486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50E-0060-EF49-8750-9B9B5EE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7301-9C56-3D41-8810-DD2E30B6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83241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is what our </a:t>
            </a:r>
            <a:r>
              <a:rPr lang="en-US" sz="2000" b="1" dirty="0"/>
              <a:t>default constructor</a:t>
            </a:r>
            <a:r>
              <a:rPr lang="en-US" sz="2000" dirty="0"/>
              <a:t> looks like inside the class, note that the constructor MUST be public in order for us to use it</a:t>
            </a:r>
          </a:p>
          <a:p>
            <a:pPr lvl="1"/>
            <a:r>
              <a:rPr lang="en-US" sz="1600" dirty="0"/>
              <a:t>This </a:t>
            </a:r>
            <a:r>
              <a:rPr lang="en-US" sz="1600" b="1" dirty="0"/>
              <a:t>constructor</a:t>
            </a:r>
            <a:r>
              <a:rPr lang="en-US" sz="1600" dirty="0"/>
              <a:t> is </a:t>
            </a:r>
            <a:r>
              <a:rPr lang="en-US" sz="1600" b="1" u="sng" dirty="0"/>
              <a:t>INSIDE</a:t>
            </a:r>
            <a:r>
              <a:rPr lang="en-US" sz="1600" dirty="0"/>
              <a:t> the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CarClass</a:t>
            </a:r>
            <a:r>
              <a:rPr lang="en-US" sz="1600" b="1" dirty="0"/>
              <a:t> </a:t>
            </a:r>
            <a:r>
              <a:rPr lang="en-US" sz="1200" b="1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sz="1600" b="1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would the member variables of 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2000" dirty="0"/>
              <a:t> look like once we run the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C50EA-8344-AF43-BA10-486EBD09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55" y="5234303"/>
            <a:ext cx="3289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F4DC-F453-864D-9A2E-A0CB6A09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98" b="4580"/>
          <a:stretch/>
        </p:blipFill>
        <p:spPr>
          <a:xfrm>
            <a:off x="5334857" y="2895718"/>
            <a:ext cx="2665149" cy="1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9AC-35B2-2249-A18F-7A62CF3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B9F7-F3E6-1B49-A57C-86224E0F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10958"/>
          </a:xfrm>
        </p:spPr>
        <p:txBody>
          <a:bodyPr/>
          <a:lstStyle/>
          <a:p>
            <a:r>
              <a:rPr lang="en-US" dirty="0"/>
              <a:t>Lets build a constructor that </a:t>
            </a:r>
            <a:r>
              <a:rPr lang="en-US" b="1" dirty="0"/>
              <a:t>takes in all the information</a:t>
            </a:r>
            <a:r>
              <a:rPr lang="en-US" dirty="0"/>
              <a:t> for the car, and then </a:t>
            </a:r>
            <a:r>
              <a:rPr lang="en-US" b="1" dirty="0"/>
              <a:t>initializes the values</a:t>
            </a:r>
            <a:r>
              <a:rPr lang="en-US" dirty="0"/>
              <a:t> of that object to the input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7C336-E6B9-7443-955E-36B1CD3A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3" y="3610085"/>
            <a:ext cx="7740015" cy="21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CDB6-FA35-8F4B-BE22-49534F5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6F26-7181-954D-BDEF-5F241ABE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3793"/>
          </a:xfrm>
        </p:spPr>
        <p:txBody>
          <a:bodyPr/>
          <a:lstStyle/>
          <a:p>
            <a:r>
              <a:rPr lang="en-US" dirty="0"/>
              <a:t>What would be the values of the two objects constructed in the following piece of code?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08A45-55AE-1041-9591-9D114E85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4" y="2903615"/>
            <a:ext cx="6485521" cy="126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F5CF7-E6E4-C84B-ABC5-54F33F12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4606925"/>
            <a:ext cx="3225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AD5D7-CE40-8E45-A9F6-6D5B970B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60" y="4606925"/>
            <a:ext cx="3225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B8C-FFE4-A54E-9BFC-5732A4B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4C-D1C3-2D40-A547-3319E339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 we wanted to just initialize some of the instance variables and leave others at their default value?</a:t>
            </a:r>
          </a:p>
          <a:p>
            <a:endParaRPr lang="en-US" dirty="0"/>
          </a:p>
          <a:p>
            <a:r>
              <a:rPr lang="en-US" dirty="0"/>
              <a:t>We can use an </a:t>
            </a:r>
            <a:r>
              <a:rPr lang="en-US" b="1" dirty="0"/>
              <a:t>initialization list</a:t>
            </a:r>
            <a:r>
              <a:rPr lang="en-US" dirty="0"/>
              <a:t> and actually rewrite the custom constructor from before to replace the default constructor all together </a:t>
            </a:r>
          </a:p>
          <a:p>
            <a:endParaRPr lang="en-US" dirty="0"/>
          </a:p>
          <a:p>
            <a:r>
              <a:rPr lang="en-US" b="1" dirty="0"/>
              <a:t>Simply</a:t>
            </a:r>
            <a:r>
              <a:rPr lang="en-US" dirty="0"/>
              <a:t>: We will end up with one constructor which can take any number of arguments to initialize said instance variables, while automatically initializing all other member variable to their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997650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206-BD61-8343-99D9-B96D7887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729A-41C8-E345-97E4-D76B423C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/>
          <a:lstStyle/>
          <a:p>
            <a:r>
              <a:rPr lang="en-US" dirty="0"/>
              <a:t>We can specify what the default values of the member variables should be in the constructer arguments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54F6-8487-7D45-854C-9253868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7" y="4364164"/>
            <a:ext cx="9715248" cy="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7AD-5782-704E-B3F9-5A304FD4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Initialization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7BAE-2A8E-5245-931B-4C1F6506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79513"/>
          </a:xfrm>
        </p:spPr>
        <p:txBody>
          <a:bodyPr/>
          <a:lstStyle/>
          <a:p>
            <a:r>
              <a:rPr lang="en-US" dirty="0"/>
              <a:t>Instead of doing the assignment inside the constructor, we can follow up with an initialization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6ED7-88F2-7242-ABF6-82FF91D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01" y="3429000"/>
            <a:ext cx="10169420" cy="415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7D509-8CC9-FC49-ABF5-0E1F15796475}"/>
              </a:ext>
            </a:extLst>
          </p:cNvPr>
          <p:cNvSpPr/>
          <p:nvPr/>
        </p:nvSpPr>
        <p:spPr>
          <a:xfrm>
            <a:off x="1223237" y="3798925"/>
            <a:ext cx="8041875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C937-34D4-F94D-9DC6-439BBA859149}"/>
              </a:ext>
            </a:extLst>
          </p:cNvPr>
          <p:cNvSpPr txBox="1"/>
          <p:nvPr/>
        </p:nvSpPr>
        <p:spPr>
          <a:xfrm>
            <a:off x="2125525" y="4114581"/>
            <a:ext cx="83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initialization list is declared by placing the : operator after constructor arguments</a:t>
            </a:r>
          </a:p>
        </p:txBody>
      </p:sp>
    </p:spTree>
    <p:extLst>
      <p:ext uri="{BB962C8B-B14F-4D97-AF65-F5344CB8AC3E}">
        <p14:creationId xmlns:p14="http://schemas.microsoft.com/office/powerpoint/2010/main" val="34595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DF31-056B-1849-BEB1-0FFF5977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</a:t>
            </a:r>
            <a:r>
              <a:rPr lang="en-US" b="1" dirty="0" err="1"/>
              <a:t>oop</a:t>
            </a:r>
            <a:r>
              <a:rPr lang="en-US" b="1" dirty="0"/>
              <a:t>?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3EE-2BF3-1E47-BA3B-DAFB8248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4620"/>
          </a:xfrm>
        </p:spPr>
        <p:txBody>
          <a:bodyPr>
            <a:normAutofit/>
          </a:bodyPr>
          <a:lstStyle/>
          <a:p>
            <a:r>
              <a:rPr lang="en-US" dirty="0"/>
              <a:t>OOP is a programming paradigm that subscribes to the notion that objects can be created to encapsulate a set of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get started, we need to know a bit about objects</a:t>
            </a:r>
          </a:p>
          <a:p>
            <a:pPr lvl="1"/>
            <a:r>
              <a:rPr lang="en-US" dirty="0"/>
              <a:t>What is an object?</a:t>
            </a:r>
          </a:p>
          <a:p>
            <a:pPr lvl="1"/>
            <a:r>
              <a:rPr lang="en-US" dirty="0"/>
              <a:t>How is it created?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9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447-143A-EC4F-BBB8-1F9A9E7B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25C-1D46-8344-BE26-AD560A7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81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initialization lists and the default parameters to augment your own constructor </a:t>
            </a:r>
          </a:p>
          <a:p>
            <a:endParaRPr lang="en-US" dirty="0"/>
          </a:p>
          <a:p>
            <a:r>
              <a:rPr lang="en-US" dirty="0"/>
              <a:t>Use the class you have created to construct some new objects &amp; play around with this</a:t>
            </a:r>
          </a:p>
          <a:p>
            <a:endParaRPr lang="en-US" dirty="0"/>
          </a:p>
          <a:p>
            <a:r>
              <a:rPr lang="en-US" dirty="0"/>
              <a:t>This should take no more than 10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0FA7B-3901-1741-A448-6DF05119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5" y="4531237"/>
            <a:ext cx="7353552" cy="2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7BB-23AB-0640-B025-514F08A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would the output be?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2DBC4-F904-874C-8C09-738E6660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77" y="2007263"/>
            <a:ext cx="6108270" cy="22269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EFE6B-CEA0-8A40-BFA5-A0570D4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5115493"/>
            <a:ext cx="2921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1AB-D0B1-C04D-BF61-ECF22D95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once again,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821D-C3C6-5645-A326-CB7A96A4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now? Everything is working just like we want it to, so what’s going wrong?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ideas of what it could be?</a:t>
            </a:r>
          </a:p>
        </p:txBody>
      </p:sp>
    </p:spTree>
    <p:extLst>
      <p:ext uri="{BB962C8B-B14F-4D97-AF65-F5344CB8AC3E}">
        <p14:creationId xmlns:p14="http://schemas.microsoft.com/office/powerpoint/2010/main" val="1680693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1F3E-B20B-E141-B2EC-1D4693F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5C14-2EB2-F84F-A786-F223B9A7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0757"/>
          </a:xfrm>
        </p:spPr>
        <p:txBody>
          <a:bodyPr>
            <a:normAutofit/>
          </a:bodyPr>
          <a:lstStyle/>
          <a:p>
            <a:r>
              <a:rPr lang="en-US" dirty="0"/>
              <a:t>Every time we use the </a:t>
            </a:r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keyword, we are </a:t>
            </a:r>
            <a:r>
              <a:rPr lang="en-US" b="1" dirty="0"/>
              <a:t>allocating memory for an object </a:t>
            </a:r>
            <a:r>
              <a:rPr lang="en-US" dirty="0"/>
              <a:t>on the heap, but </a:t>
            </a:r>
            <a:r>
              <a:rPr lang="en-US" b="1" dirty="0"/>
              <a:t>we never delete the object</a:t>
            </a:r>
            <a:r>
              <a:rPr lang="en-US" dirty="0"/>
              <a:t> before the program ends</a:t>
            </a:r>
          </a:p>
          <a:p>
            <a:endParaRPr lang="en-US" dirty="0"/>
          </a:p>
          <a:p>
            <a:r>
              <a:rPr lang="en-US" dirty="0"/>
              <a:t>In other words, we are </a:t>
            </a:r>
            <a:r>
              <a:rPr lang="en-US" b="1" u="sng" dirty="0"/>
              <a:t>filling the heap with garbage</a:t>
            </a:r>
            <a:r>
              <a:rPr lang="en-US" b="1" dirty="0"/>
              <a:t> </a:t>
            </a:r>
            <a:r>
              <a:rPr lang="en-US" dirty="0"/>
              <a:t>(objects that we don’t need anymore)</a:t>
            </a:r>
          </a:p>
          <a:p>
            <a:endParaRPr lang="en-US" dirty="0"/>
          </a:p>
          <a:p>
            <a:r>
              <a:rPr lang="en-US" dirty="0"/>
              <a:t>The dangerous thing is, that we can’t actually see these leaks unless we are explicitly looking for it or until its too late and the program crashes</a:t>
            </a:r>
          </a:p>
        </p:txBody>
      </p:sp>
      <p:pic>
        <p:nvPicPr>
          <p:cNvPr id="5" name="Graphic 4" descr="Garbage">
            <a:extLst>
              <a:ext uri="{FF2B5EF4-FFF2-40B4-BE49-F238E27FC236}">
                <a16:creationId xmlns:a16="http://schemas.microsoft.com/office/drawing/2014/main" id="{27B90896-247A-DD40-B0AE-75E3057F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685" y="846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3DC-0040-A14B-80A8-4C1C5FD0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does that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444F-7F7A-F245-AECA-66E0C5A3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C++ gives us so much control, its our responsibility to clean up after ourselves, so we need to </a:t>
            </a:r>
            <a:r>
              <a:rPr lang="en-US" b="1" u="sng" dirty="0"/>
              <a:t>free</a:t>
            </a:r>
            <a:r>
              <a:rPr lang="en-US" dirty="0"/>
              <a:t> any </a:t>
            </a:r>
            <a:r>
              <a:rPr lang="en-US" b="1" dirty="0"/>
              <a:t>memory we have allocated</a:t>
            </a:r>
          </a:p>
          <a:p>
            <a:endParaRPr lang="en-US" b="1" dirty="0"/>
          </a:p>
          <a:p>
            <a:r>
              <a:rPr lang="en-US" dirty="0"/>
              <a:t>So how do we know when there is a memory leak?</a:t>
            </a:r>
          </a:p>
          <a:p>
            <a:pPr lvl="1"/>
            <a:r>
              <a:rPr lang="en-US" dirty="0"/>
              <a:t>There are tools which can help us diagnose this (</a:t>
            </a:r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Clnag’s</a:t>
            </a:r>
            <a:r>
              <a:rPr lang="en-US" dirty="0"/>
              <a:t> –</a:t>
            </a:r>
            <a:r>
              <a:rPr lang="en-US" dirty="0" err="1"/>
              <a:t>fsanitize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lets try to manually go through and see if we can figure out where this is happening</a:t>
            </a:r>
          </a:p>
        </p:txBody>
      </p:sp>
    </p:spTree>
    <p:extLst>
      <p:ext uri="{BB962C8B-B14F-4D97-AF65-F5344CB8AC3E}">
        <p14:creationId xmlns:p14="http://schemas.microsoft.com/office/powerpoint/2010/main" val="43187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AE09-B356-EF47-9B27-1BEDE5B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BC4D-A2DB-234A-AF06-58D209B9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Whenever we have used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to allocate some memory, must use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to free that memory again</a:t>
            </a:r>
          </a:p>
          <a:p>
            <a:endParaRPr lang="en-US" dirty="0"/>
          </a:p>
          <a:p>
            <a:r>
              <a:rPr lang="en-US" dirty="0"/>
              <a:t>This can be done by simply doing: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/>
            <a:r>
              <a:rPr lang="en-US" sz="16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pElectricCarObject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Must be done before the program terminates</a:t>
            </a:r>
          </a:p>
          <a:p>
            <a:endParaRPr lang="en-US" dirty="0"/>
          </a:p>
          <a:p>
            <a:r>
              <a:rPr lang="en-US" dirty="0"/>
              <a:t>For the next 2 minutes, try cleaning up your code using what we just said</a:t>
            </a:r>
          </a:p>
        </p:txBody>
      </p:sp>
    </p:spTree>
    <p:extLst>
      <p:ext uri="{BB962C8B-B14F-4D97-AF65-F5344CB8AC3E}">
        <p14:creationId xmlns:p14="http://schemas.microsoft.com/office/powerpoint/2010/main" val="198374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820-98D8-DA4B-9ADC-03AD885A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2E99-0B25-214A-BD80-3698D5B0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72158" cy="332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previously (in the predecessor course) looked a bit at what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lets just remind ourselves of this before we continue</a:t>
            </a:r>
          </a:p>
        </p:txBody>
      </p:sp>
    </p:spTree>
    <p:extLst>
      <p:ext uri="{BB962C8B-B14F-4D97-AF65-F5344CB8AC3E}">
        <p14:creationId xmlns:p14="http://schemas.microsoft.com/office/powerpoint/2010/main" val="126339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37524"/>
          </a:xfrm>
        </p:spPr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88" y="4501958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3384580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we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41321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11321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131-D549-8B4C-BF03-F027188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do we put our 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9A0D-6E58-F34D-BC4F-7DDCFA46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Previously</a:t>
            </a:r>
            <a:r>
              <a:rPr lang="en-US" dirty="0"/>
              <a:t> we have always </a:t>
            </a:r>
            <a:r>
              <a:rPr lang="en-US" b="1" dirty="0"/>
              <a:t>saved</a:t>
            </a:r>
            <a:r>
              <a:rPr lang="en-US" dirty="0"/>
              <a:t> our variables </a:t>
            </a:r>
            <a:r>
              <a:rPr lang="en-US" b="1" dirty="0"/>
              <a:t>on the stack</a:t>
            </a:r>
          </a:p>
          <a:p>
            <a:endParaRPr lang="en-US" dirty="0"/>
          </a:p>
          <a:p>
            <a:r>
              <a:rPr lang="en-US" b="1" dirty="0"/>
              <a:t>Now</a:t>
            </a:r>
            <a:r>
              <a:rPr lang="en-US" dirty="0"/>
              <a:t> we are getting into the realm of </a:t>
            </a:r>
            <a:r>
              <a:rPr lang="en-US" b="1" dirty="0"/>
              <a:t>allocating objects onto</a:t>
            </a:r>
            <a:r>
              <a:rPr lang="en-US" dirty="0"/>
              <a:t> the </a:t>
            </a:r>
            <a:r>
              <a:rPr lang="en-US" b="1" dirty="0"/>
              <a:t>heap</a:t>
            </a:r>
          </a:p>
          <a:p>
            <a:endParaRPr lang="en-US" dirty="0"/>
          </a:p>
          <a:p>
            <a:r>
              <a:rPr lang="en-US" dirty="0"/>
              <a:t>But lets first understand the difference between an object and a </a:t>
            </a:r>
            <a:r>
              <a:rPr lang="en-US" b="1" dirty="0"/>
              <a:t>struct/class</a:t>
            </a:r>
          </a:p>
        </p:txBody>
      </p:sp>
    </p:spTree>
    <p:extLst>
      <p:ext uri="{BB962C8B-B14F-4D97-AF65-F5344CB8AC3E}">
        <p14:creationId xmlns:p14="http://schemas.microsoft.com/office/powerpoint/2010/main" val="42222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37E8-8D04-B94B-8734-544B941B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c++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FC3-0DCC-E440-A3CC-5ACC39F7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we have something called 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>
              <a:solidFill>
                <a:srgbClr val="FF79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sz="14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s are almost identical to classes </a:t>
            </a:r>
          </a:p>
          <a:p>
            <a:pPr lvl="1"/>
            <a:r>
              <a:rPr lang="en-US" dirty="0"/>
              <a:t>We will be using classes going forward</a:t>
            </a:r>
          </a:p>
          <a:p>
            <a:pPr lvl="1"/>
            <a:endParaRPr lang="en-US" dirty="0"/>
          </a:p>
          <a:p>
            <a:r>
              <a:rPr lang="en-US" dirty="0"/>
              <a:t>We can think of </a:t>
            </a:r>
            <a:r>
              <a:rPr lang="en-US" b="1" dirty="0"/>
              <a:t>classes</a:t>
            </a:r>
            <a:r>
              <a:rPr lang="en-US" dirty="0"/>
              <a:t> like a </a:t>
            </a:r>
            <a:r>
              <a:rPr lang="en-US" b="1" dirty="0"/>
              <a:t>blueprint for something </a:t>
            </a:r>
            <a:r>
              <a:rPr lang="en-US" dirty="0"/>
              <a:t>we want to build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1800" dirty="0">
                <a:solidFill>
                  <a:srgbClr val="FF79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will </a:t>
            </a:r>
            <a:r>
              <a:rPr lang="en-US" b="1" dirty="0"/>
              <a:t>tell us</a:t>
            </a:r>
            <a:r>
              <a:rPr lang="en-US" dirty="0"/>
              <a:t> exactly </a:t>
            </a:r>
            <a:r>
              <a:rPr lang="en-US" b="1" dirty="0"/>
              <a:t>what can be found </a:t>
            </a:r>
            <a:r>
              <a:rPr lang="en-US" dirty="0"/>
              <a:t>in an </a:t>
            </a:r>
            <a:r>
              <a:rPr lang="en-US" b="1" dirty="0"/>
              <a:t>object</a:t>
            </a:r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5945DB6D-3F0F-FF40-9AE4-2FFE6B26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08" y="771832"/>
            <a:ext cx="1171942" cy="11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878</TotalTime>
  <Words>1605</Words>
  <Application>Microsoft Macintosh PowerPoint</Application>
  <PresentationFormat>Widescreen</PresentationFormat>
  <Paragraphs>207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Tw Cen MT</vt:lpstr>
      <vt:lpstr>Circuit</vt:lpstr>
      <vt:lpstr>Object-Oriented programming (OOp) for C++</vt:lpstr>
      <vt:lpstr>A new paradigm</vt:lpstr>
      <vt:lpstr>So what is oop? </vt:lpstr>
      <vt:lpstr>Classes</vt:lpstr>
      <vt:lpstr>Struct</vt:lpstr>
      <vt:lpstr>Syntax of a struct</vt:lpstr>
      <vt:lpstr>Struct Example: Student record</vt:lpstr>
      <vt:lpstr>Where do we put our struct?</vt:lpstr>
      <vt:lpstr>The c++ Class</vt:lpstr>
      <vt:lpstr>Class syntax</vt:lpstr>
      <vt:lpstr>Lets take a break</vt:lpstr>
      <vt:lpstr>Class Example</vt:lpstr>
      <vt:lpstr>Object</vt:lpstr>
      <vt:lpstr>Back to the car example</vt:lpstr>
      <vt:lpstr>Lets try to create this car class</vt:lpstr>
      <vt:lpstr>Back to The Heap</vt:lpstr>
      <vt:lpstr>Reserving memory</vt:lpstr>
      <vt:lpstr>Creating an object</vt:lpstr>
      <vt:lpstr>Working with objects</vt:lpstr>
      <vt:lpstr>Why is it not working?</vt:lpstr>
      <vt:lpstr>The ”public” key word</vt:lpstr>
      <vt:lpstr>But there is another issue</vt:lpstr>
      <vt:lpstr>So how do we fix this?</vt:lpstr>
      <vt:lpstr>Default constructor</vt:lpstr>
      <vt:lpstr>Custom constructor</vt:lpstr>
      <vt:lpstr>Exercise</vt:lpstr>
      <vt:lpstr>But there is a problem?</vt:lpstr>
      <vt:lpstr>Default arguments</vt:lpstr>
      <vt:lpstr>Initialization list</vt:lpstr>
      <vt:lpstr>Exercise</vt:lpstr>
      <vt:lpstr>What would the output be?</vt:lpstr>
      <vt:lpstr>But once again, there is a problem</vt:lpstr>
      <vt:lpstr>Memory leaks</vt:lpstr>
      <vt:lpstr>So what does that mean</vt:lpstr>
      <vt:lpstr>Deleting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C++</dc:title>
  <dc:creator>Philipp Tiso</dc:creator>
  <cp:lastModifiedBy>Philipp Tiso</cp:lastModifiedBy>
  <cp:revision>186</cp:revision>
  <dcterms:created xsi:type="dcterms:W3CDTF">2020-06-11T09:02:32Z</dcterms:created>
  <dcterms:modified xsi:type="dcterms:W3CDTF">2020-06-12T12:10:21Z</dcterms:modified>
</cp:coreProperties>
</file>