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355" r:id="rId5"/>
    <p:sldId id="258" r:id="rId6"/>
    <p:sldId id="260" r:id="rId7"/>
    <p:sldId id="280" r:id="rId8"/>
    <p:sldId id="281" r:id="rId9"/>
    <p:sldId id="282" r:id="rId10"/>
    <p:sldId id="283" r:id="rId11"/>
    <p:sldId id="284" r:id="rId12"/>
    <p:sldId id="318" r:id="rId13"/>
    <p:sldId id="319" r:id="rId14"/>
    <p:sldId id="320" r:id="rId15"/>
    <p:sldId id="321" r:id="rId16"/>
    <p:sldId id="356" r:id="rId17"/>
    <p:sldId id="302" r:id="rId18"/>
    <p:sldId id="303" r:id="rId19"/>
    <p:sldId id="304" r:id="rId20"/>
    <p:sldId id="305" r:id="rId21"/>
    <p:sldId id="306" r:id="rId22"/>
    <p:sldId id="310" r:id="rId23"/>
    <p:sldId id="311" r:id="rId24"/>
    <p:sldId id="312" r:id="rId25"/>
    <p:sldId id="313" r:id="rId26"/>
    <p:sldId id="314" r:id="rId27"/>
    <p:sldId id="315" r:id="rId28"/>
    <p:sldId id="265" r:id="rId29"/>
    <p:sldId id="357" r:id="rId30"/>
    <p:sldId id="358" r:id="rId31"/>
    <p:sldId id="322" r:id="rId32"/>
    <p:sldId id="323" r:id="rId33"/>
    <p:sldId id="326" r:id="rId34"/>
    <p:sldId id="327" r:id="rId35"/>
    <p:sldId id="344" r:id="rId36"/>
    <p:sldId id="345" r:id="rId37"/>
    <p:sldId id="359" r:id="rId38"/>
    <p:sldId id="288" r:id="rId39"/>
    <p:sldId id="324" r:id="rId40"/>
    <p:sldId id="325" r:id="rId41"/>
    <p:sldId id="36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A89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8"/>
    <p:restoredTop sz="97872"/>
  </p:normalViewPr>
  <p:slideViewPr>
    <p:cSldViewPr snapToGrid="0" snapToObjects="1">
      <p:cViewPr>
        <p:scale>
          <a:sx n="222" d="100"/>
          <a:sy n="222" d="100"/>
        </p:scale>
        <p:origin x="304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odeboard.i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Advanced C++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13167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C90B-1FC2-074F-8E92-83F576A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Function-name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918-736F-D343-8FD8-610F1FBC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function-name</a:t>
            </a:r>
            <a:r>
              <a:rPr lang="en-US" dirty="0"/>
              <a:t> is a name that we give to our method, so that we know what it is called.</a:t>
            </a:r>
          </a:p>
          <a:p>
            <a:endParaRPr lang="en-US" dirty="0"/>
          </a:p>
          <a:p>
            <a:r>
              <a:rPr lang="en-US" dirty="0"/>
              <a:t>The function name can be anything as long as it’s not a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2(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is NOT allowed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myFunc2(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34544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B41B-98DE-2F4C-9C0C-0561A665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299C-D5DF-3044-BD65-094D5927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arguments are what gets passed into a function [passed into the brackets of the function].</a:t>
            </a:r>
          </a:p>
          <a:p>
            <a:r>
              <a:rPr lang="en-US" dirty="0"/>
              <a:t>They can have </a:t>
            </a:r>
            <a:r>
              <a:rPr lang="en-US" u="sng" dirty="0"/>
              <a:t>any name we want</a:t>
            </a:r>
            <a:r>
              <a:rPr lang="en-US" dirty="0"/>
              <a:t>, as long as it’s </a:t>
            </a:r>
            <a:r>
              <a:rPr lang="en-US" u="sng" dirty="0"/>
              <a:t>not a number</a:t>
            </a:r>
            <a:r>
              <a:rPr lang="en-US" dirty="0"/>
              <a:t>.</a:t>
            </a:r>
          </a:p>
          <a:p>
            <a:r>
              <a:rPr lang="en-US" dirty="0"/>
              <a:t>Function arguments are proceeded by their type</a:t>
            </a:r>
          </a:p>
          <a:p>
            <a:pPr lvl="1"/>
            <a:r>
              <a:rPr lang="en-US" dirty="0"/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is an </a:t>
            </a:r>
            <a:r>
              <a:rPr lang="en-US" u="sng" dirty="0"/>
              <a:t>integer</a:t>
            </a:r>
            <a:r>
              <a:rPr lang="en-US" dirty="0"/>
              <a:t>, then it will have the </a:t>
            </a:r>
            <a:r>
              <a:rPr lang="en-US" sz="1800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type before it</a:t>
            </a:r>
          </a:p>
        </p:txBody>
      </p:sp>
    </p:spTree>
    <p:extLst>
      <p:ext uri="{BB962C8B-B14F-4D97-AF65-F5344CB8AC3E}">
        <p14:creationId xmlns:p14="http://schemas.microsoft.com/office/powerpoint/2010/main" val="25452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F46-2B41-B643-ADC1-4B09F3C7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E543B-4E25-4440-B6AE-2266D3990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105708" cy="3989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function </a:t>
                </a:r>
                <a:r>
                  <a:rPr lang="en-US" b="1" dirty="0"/>
                  <a:t>declaration</a:t>
                </a:r>
                <a:r>
                  <a:rPr lang="en-US" dirty="0"/>
                  <a:t> basically says: “Hey </a:t>
                </a:r>
                <a:r>
                  <a:rPr lang="en-US" b="1" dirty="0"/>
                  <a:t>there exists</a:t>
                </a:r>
                <a:r>
                  <a:rPr lang="en-US" dirty="0"/>
                  <a:t> a </a:t>
                </a:r>
                <a:r>
                  <a:rPr lang="en-US" b="1" dirty="0"/>
                  <a:t>function</a:t>
                </a:r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, I’m </a:t>
                </a:r>
                <a:r>
                  <a:rPr lang="en-US" b="1" dirty="0"/>
                  <a:t>not telling you what it does</a:t>
                </a:r>
                <a:r>
                  <a:rPr lang="en-US" dirty="0"/>
                  <a:t>, but</a:t>
                </a:r>
                <a:r>
                  <a:rPr lang="en-US" b="1" dirty="0"/>
                  <a:t> I’ll tell you</a:t>
                </a:r>
                <a:r>
                  <a:rPr lang="en-US" dirty="0"/>
                  <a:t> the </a:t>
                </a:r>
                <a:r>
                  <a:rPr lang="en-US" b="1" dirty="0"/>
                  <a:t>arguments</a:t>
                </a:r>
                <a:r>
                  <a:rPr lang="en-US" dirty="0"/>
                  <a:t> and </a:t>
                </a:r>
                <a:r>
                  <a:rPr lang="en-US" b="1" dirty="0"/>
                  <a:t>return-type</a:t>
                </a:r>
                <a:r>
                  <a:rPr lang="en-US" dirty="0"/>
                  <a:t>.”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declaration</a:t>
                </a:r>
                <a:r>
                  <a:rPr lang="en-US" dirty="0"/>
                  <a:t> for a function that takes an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dirty="0"/>
                  <a:t> and </a:t>
                </a:r>
                <a:r>
                  <a:rPr lang="en-US" b="1" dirty="0"/>
                  <a:t>returns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bool</a:t>
                </a:r>
                <a:r>
                  <a:rPr lang="en-US" dirty="0"/>
                  <a:t> will look as follows:</a:t>
                </a:r>
              </a:p>
              <a:p>
                <a:endParaRPr lang="en-US" dirty="0"/>
              </a:p>
              <a:p>
                <a:r>
                  <a:rPr lang="en-US" b="1" dirty="0"/>
                  <a:t>IMPORTANT</a:t>
                </a:r>
                <a:r>
                  <a:rPr lang="en-US" dirty="0"/>
                  <a:t>: The function declaration is NEVER inside another function</a:t>
                </a:r>
              </a:p>
              <a:p>
                <a:pPr lvl="1"/>
                <a:r>
                  <a:rPr lang="en-US" dirty="0"/>
                  <a:t>A function declaration is NEVER in the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main()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E543B-4E25-4440-B6AE-2266D3990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105708" cy="3989995"/>
              </a:xfrm>
              <a:blipFill>
                <a:blip r:embed="rId2"/>
                <a:stretch>
                  <a:fillRect l="-1255" t="-2540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57EB19-AE50-FC4B-B466-9F30A7B88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36" r="8223" b="9505"/>
          <a:stretch/>
        </p:blipFill>
        <p:spPr>
          <a:xfrm>
            <a:off x="2487930" y="4174457"/>
            <a:ext cx="3348990" cy="411480"/>
          </a:xfrm>
          <a:prstGeom prst="rect">
            <a:avLst/>
          </a:prstGeom>
        </p:spPr>
      </p:pic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D93183FE-DCC0-2648-8DC6-EAE41659A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5400" y="778683"/>
            <a:ext cx="115824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9602-F6F4-5340-A4C1-84F8A7F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Regarding the important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473E-D099-B545-BEED-7819C6C2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Which one (if any) of these </a:t>
            </a:r>
            <a:r>
              <a:rPr lang="en-US" b="1" dirty="0"/>
              <a:t>function declarations</a:t>
            </a:r>
            <a:r>
              <a:rPr lang="en-US" dirty="0"/>
              <a:t> is correct for a function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/>
              <a:t>) that takes an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and </a:t>
            </a:r>
            <a:r>
              <a:rPr lang="en-US" b="1" dirty="0"/>
              <a:t>returns</a:t>
            </a:r>
            <a:r>
              <a:rPr lang="en-US" dirty="0"/>
              <a:t> a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DF5A0-5DE3-1946-95F9-91E993AB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95" y="3940782"/>
            <a:ext cx="2625409" cy="1985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9552B-2B0F-C444-8C55-406E09765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5" r="12410"/>
          <a:stretch/>
        </p:blipFill>
        <p:spPr>
          <a:xfrm>
            <a:off x="1141412" y="3940782"/>
            <a:ext cx="2914358" cy="1478570"/>
          </a:xfrm>
          <a:prstGeom prst="rect">
            <a:avLst/>
          </a:prstGeom>
        </p:spPr>
      </p:pic>
      <p:pic>
        <p:nvPicPr>
          <p:cNvPr id="15" name="Graphic 14" descr="No sign">
            <a:extLst>
              <a:ext uri="{FF2B5EF4-FFF2-40B4-BE49-F238E27FC236}">
                <a16:creationId xmlns:a16="http://schemas.microsoft.com/office/drawing/2014/main" id="{9C97EF22-7129-FE4A-9715-57D3B22E3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06" y="3429000"/>
            <a:ext cx="2414369" cy="2414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FDB0AF-298A-1A42-B9C2-648457CE2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229" y="3888974"/>
            <a:ext cx="2144275" cy="2672793"/>
          </a:xfrm>
          <a:prstGeom prst="rect">
            <a:avLst/>
          </a:prstGeom>
        </p:spPr>
      </p:pic>
      <p:pic>
        <p:nvPicPr>
          <p:cNvPr id="18" name="Graphic 17" descr="No sign">
            <a:extLst>
              <a:ext uri="{FF2B5EF4-FFF2-40B4-BE49-F238E27FC236}">
                <a16:creationId xmlns:a16="http://schemas.microsoft.com/office/drawing/2014/main" id="{657A6719-3B01-E64C-BAA6-65637A29C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181" y="3726330"/>
            <a:ext cx="2414369" cy="2414369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BB8F0E0-4E96-894C-B04C-22671246F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4411" y="4091520"/>
            <a:ext cx="1213274" cy="12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9DFC-6E8D-7340-ABAD-D17CC653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2493-2A6D-C540-B947-775C7CA0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03828" cy="4349433"/>
          </a:xfrm>
        </p:spPr>
        <p:txBody>
          <a:bodyPr/>
          <a:lstStyle/>
          <a:p>
            <a:r>
              <a:rPr lang="en-US" dirty="0"/>
              <a:t>We have now </a:t>
            </a:r>
            <a:r>
              <a:rPr lang="en-US" b="1" dirty="0"/>
              <a:t>created a function</a:t>
            </a:r>
            <a:r>
              <a:rPr lang="en-US" dirty="0"/>
              <a:t> (did the function </a:t>
            </a:r>
            <a:r>
              <a:rPr lang="en-US" b="1" dirty="0"/>
              <a:t>definition</a:t>
            </a:r>
            <a:r>
              <a:rPr lang="en-US" dirty="0"/>
              <a:t>) &amp; want to use it</a:t>
            </a:r>
          </a:p>
          <a:p>
            <a:endParaRPr lang="en-US" dirty="0"/>
          </a:p>
          <a:p>
            <a:r>
              <a:rPr lang="en-US" dirty="0"/>
              <a:t>This is know as a ”</a:t>
            </a:r>
            <a:r>
              <a:rPr lang="en-US" b="1" dirty="0"/>
              <a:t>function call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Question</a:t>
            </a:r>
            <a:r>
              <a:rPr lang="en-US" dirty="0"/>
              <a:t>: Why do you think its called that?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</a:t>
            </a:r>
            <a:r>
              <a:rPr lang="en-US" b="1" dirty="0"/>
              <a:t>look</a:t>
            </a:r>
            <a:r>
              <a:rPr lang="en-US" dirty="0"/>
              <a:t> confusingly </a:t>
            </a:r>
            <a:r>
              <a:rPr lang="en-US" b="1" dirty="0"/>
              <a:t>similar</a:t>
            </a:r>
            <a:r>
              <a:rPr lang="en-US" dirty="0"/>
              <a:t> to a function </a:t>
            </a:r>
            <a:r>
              <a:rPr lang="en-US" b="1" dirty="0"/>
              <a:t>declaration</a:t>
            </a:r>
          </a:p>
          <a:p>
            <a:endParaRPr lang="en-US" b="1" dirty="0"/>
          </a:p>
        </p:txBody>
      </p:sp>
      <p:pic>
        <p:nvPicPr>
          <p:cNvPr id="5" name="Graphic 4" descr="Speaker phone">
            <a:extLst>
              <a:ext uri="{FF2B5EF4-FFF2-40B4-BE49-F238E27FC236}">
                <a16:creationId xmlns:a16="http://schemas.microsoft.com/office/drawing/2014/main" id="{838C9483-A79D-4C43-A9A6-64D64123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618518"/>
            <a:ext cx="115824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D6CE-F9B3-CC4C-9027-FAE65872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call vs. declaration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79EBB-98BE-E745-B055-5C530646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12388" cy="1850073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TWO major difference</a:t>
            </a:r>
            <a:r>
              <a:rPr lang="en-US" dirty="0"/>
              <a:t> between a function call &amp; function declaration!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 call</a:t>
            </a:r>
            <a:r>
              <a:rPr lang="en-US" dirty="0"/>
              <a:t> MUST be done </a:t>
            </a:r>
            <a:r>
              <a:rPr lang="en-US" b="1" dirty="0"/>
              <a:t>inside another function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 call</a:t>
            </a:r>
            <a:r>
              <a:rPr lang="en-US" dirty="0"/>
              <a:t> </a:t>
            </a:r>
            <a:r>
              <a:rPr lang="en-US" b="1" dirty="0"/>
              <a:t>doesn’t list</a:t>
            </a:r>
            <a:r>
              <a:rPr lang="en-US" dirty="0"/>
              <a:t> the </a:t>
            </a:r>
            <a:r>
              <a:rPr lang="en-US" b="1" dirty="0"/>
              <a:t>return-type</a:t>
            </a:r>
            <a:r>
              <a:rPr lang="en-US" dirty="0"/>
              <a:t>, nor does it specify the </a:t>
            </a:r>
            <a:r>
              <a:rPr lang="en-US" b="1" dirty="0"/>
              <a:t>argument-type</a:t>
            </a:r>
            <a:r>
              <a:rPr lang="en-US" dirty="0"/>
              <a:t>, it just passes an argument into the function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3CBAE-F279-494A-AD61-6E73CB67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2" y="4872534"/>
            <a:ext cx="2625409" cy="1985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02B30-3BFB-214A-B573-CE23DD1226E7}"/>
              </a:ext>
            </a:extLst>
          </p:cNvPr>
          <p:cNvSpPr txBox="1"/>
          <p:nvPr/>
        </p:nvSpPr>
        <p:spPr>
          <a:xfrm>
            <a:off x="1202372" y="4472424"/>
            <a:ext cx="242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 declaration: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DD5CF6-D3FB-264F-BA50-8BE89CAE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19" y="4728544"/>
            <a:ext cx="3859013" cy="2129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61CCEE-9A17-1B4A-9AF3-BB0010BE7ABF}"/>
              </a:ext>
            </a:extLst>
          </p:cNvPr>
          <p:cNvSpPr txBox="1"/>
          <p:nvPr/>
        </p:nvSpPr>
        <p:spPr>
          <a:xfrm>
            <a:off x="5760719" y="4328434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 call (done in main):</a:t>
            </a:r>
          </a:p>
        </p:txBody>
      </p:sp>
    </p:spTree>
    <p:extLst>
      <p:ext uri="{BB962C8B-B14F-4D97-AF65-F5344CB8AC3E}">
        <p14:creationId xmlns:p14="http://schemas.microsoft.com/office/powerpoint/2010/main" val="42037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F754-4ACB-DC4A-B082-DE797FD7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Take a 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4C7-68B9-5D47-9108-967F3B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of the discussed concepts are confusing please let me know</a:t>
            </a:r>
          </a:p>
          <a:p>
            <a:endParaRPr lang="en-US" dirty="0"/>
          </a:p>
          <a:p>
            <a:r>
              <a:rPr lang="en-US" dirty="0"/>
              <a:t>It is important that you have a good understanding of these concepts so that we can focus on new content</a:t>
            </a:r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63A45B0-0848-754D-A981-9259AD0A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211" y="5334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25D-5B39-4C42-94BF-7E83FEA9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scope &amp;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E0A4-65D5-A14D-AA83-453062BD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all the variables we have used were </a:t>
            </a:r>
            <a:r>
              <a:rPr lang="en-US" u="sng" dirty="0"/>
              <a:t>member variables</a:t>
            </a:r>
            <a:r>
              <a:rPr lang="en-US" dirty="0"/>
              <a:t> of a function.</a:t>
            </a:r>
          </a:p>
          <a:p>
            <a:endParaRPr lang="en-US" dirty="0"/>
          </a:p>
          <a:p>
            <a:r>
              <a:rPr lang="en-US" dirty="0"/>
              <a:t>We may call these types of variables </a:t>
            </a:r>
            <a:r>
              <a:rPr lang="en-US" b="1" dirty="0"/>
              <a:t>LOCAL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dirty="0"/>
              <a:t>There is another type of variable that we may utilize called </a:t>
            </a:r>
            <a:r>
              <a:rPr lang="en-US" b="1" dirty="0"/>
              <a:t>GLOBAL </a:t>
            </a: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876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E17E-D9F8-0640-BF32-B766974A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Local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F193-C865-2E42-A8C7-B269B5E6C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30452"/>
          </a:xfrm>
        </p:spPr>
        <p:txBody>
          <a:bodyPr>
            <a:normAutofit/>
          </a:bodyPr>
          <a:lstStyle/>
          <a:p>
            <a:r>
              <a:rPr lang="en-US" dirty="0"/>
              <a:t>A variable that is </a:t>
            </a:r>
            <a:r>
              <a:rPr lang="en-US" u="sng" dirty="0"/>
              <a:t>local to a single function</a:t>
            </a:r>
            <a:r>
              <a:rPr lang="en-US" dirty="0"/>
              <a:t>. The variable only exists inside a specific function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u="sng" dirty="0"/>
              <a:t>gets destroyed</a:t>
            </a:r>
            <a:r>
              <a:rPr lang="en-US" dirty="0"/>
              <a:t> once its parent </a:t>
            </a:r>
            <a:r>
              <a:rPr lang="en-US" u="sng" dirty="0"/>
              <a:t>function returns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Methods outside are NOT allowed to access  </a:t>
            </a:r>
          </a:p>
        </p:txBody>
      </p:sp>
    </p:spTree>
    <p:extLst>
      <p:ext uri="{BB962C8B-B14F-4D97-AF65-F5344CB8AC3E}">
        <p14:creationId xmlns:p14="http://schemas.microsoft.com/office/powerpoint/2010/main" val="20012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8B33-77CA-9B44-B618-5D1FF0C0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Local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C6771-2CA5-214C-B59F-322CFDB3D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285" y="2097088"/>
            <a:ext cx="4449918" cy="45155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881922-F4BC-E042-A299-F5772E05241B}"/>
              </a:ext>
            </a:extLst>
          </p:cNvPr>
          <p:cNvSpPr txBox="1"/>
          <p:nvPr/>
        </p:nvSpPr>
        <p:spPr>
          <a:xfrm>
            <a:off x="6405799" y="2620334"/>
            <a:ext cx="392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is a local variable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62806-50CE-4045-881F-9EF3BF281E16}"/>
              </a:ext>
            </a:extLst>
          </p:cNvPr>
          <p:cNvSpPr txBox="1"/>
          <p:nvPr/>
        </p:nvSpPr>
        <p:spPr>
          <a:xfrm>
            <a:off x="6405799" y="4961744"/>
            <a:ext cx="413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/>
              <a:t> and </a:t>
            </a: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mDouble</a:t>
            </a:r>
            <a:r>
              <a:rPr lang="en-US" dirty="0"/>
              <a:t> are local variables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5A70-FFC5-3843-89A5-63E77213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the advanced </a:t>
            </a:r>
            <a:r>
              <a:rPr lang="en-US" dirty="0" err="1"/>
              <a:t>c++</a:t>
            </a:r>
            <a:r>
              <a:rPr lang="en-US" dirty="0"/>
              <a:t>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9B82-9348-9C48-AE20-FB0F3055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will serve as a review session for key concepts required for this course</a:t>
            </a:r>
          </a:p>
          <a:p>
            <a:endParaRPr lang="en-US" dirty="0"/>
          </a:p>
          <a:p>
            <a:r>
              <a:rPr lang="en-US" dirty="0"/>
              <a:t>If you don’t have an IDE configured on your machine you can use an online compiler provided by </a:t>
            </a:r>
            <a:r>
              <a:rPr lang="en-US" dirty="0">
                <a:hlinkClick r:id="rId2"/>
              </a:rPr>
              <a:t>codeboard.io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slides and code will be available on the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09456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3B02-11CF-4442-9389-2F3C9120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3D44-9929-8C4F-9529-C99D9A72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</a:t>
            </a:r>
            <a:r>
              <a:rPr lang="en-US" dirty="0"/>
              <a:t> variables are a bit different, they can be </a:t>
            </a:r>
            <a:r>
              <a:rPr lang="en-US" u="sng" dirty="0"/>
              <a:t>accessed from anywhere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are </a:t>
            </a:r>
            <a:r>
              <a:rPr lang="en-US" u="sng" dirty="0"/>
              <a:t>created at the start</a:t>
            </a:r>
            <a:r>
              <a:rPr lang="en-US" dirty="0"/>
              <a:t> of our program and are </a:t>
            </a:r>
            <a:r>
              <a:rPr lang="en-US" u="sng" dirty="0"/>
              <a:t>declared &amp; defined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Global variables are </a:t>
            </a:r>
            <a:r>
              <a:rPr lang="en-US" u="sng" dirty="0"/>
              <a:t>destroyed</a:t>
            </a:r>
            <a:r>
              <a:rPr lang="en-US" dirty="0"/>
              <a:t> once the </a:t>
            </a:r>
            <a:r>
              <a:rPr lang="en-US" b="1" dirty="0"/>
              <a:t>PROGRAM ENDS</a:t>
            </a:r>
          </a:p>
        </p:txBody>
      </p:sp>
    </p:spTree>
    <p:extLst>
      <p:ext uri="{BB962C8B-B14F-4D97-AF65-F5344CB8AC3E}">
        <p14:creationId xmlns:p14="http://schemas.microsoft.com/office/powerpoint/2010/main" val="11401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C841-5BD7-6B4B-BC67-FE917B24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Global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04910-12D9-A344-BCEC-1A1280BCB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21" y="2015912"/>
            <a:ext cx="10824092" cy="31194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518B1-CA44-484D-BF52-4B4B6EE27A8E}"/>
              </a:ext>
            </a:extLst>
          </p:cNvPr>
          <p:cNvSpPr txBox="1"/>
          <p:nvPr/>
        </p:nvSpPr>
        <p:spPr>
          <a:xfrm>
            <a:off x="1409076" y="5591331"/>
            <a:ext cx="380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Question:</a:t>
            </a:r>
            <a:r>
              <a:rPr lang="en-US" sz="2000" dirty="0"/>
              <a:t> What will this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650EC-842F-3D4B-963F-73B56BD8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82" y="6174112"/>
            <a:ext cx="3190960" cy="5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0640-FB41-714A-8205-282259A7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2360-7003-1745-AE9F-474CA0E8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 </a:t>
            </a:r>
            <a:r>
              <a:rPr lang="en-US" sz="20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/>
              <a:t> is one of the most overloaded terms in C++</a:t>
            </a:r>
          </a:p>
          <a:p>
            <a:pPr lvl="1"/>
            <a:r>
              <a:rPr lang="en-US" dirty="0"/>
              <a:t>This means that depending on context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/>
              <a:t> will change how it operates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say we create a function that contains a variable who's value we want to keep, even after the function ends</a:t>
            </a:r>
          </a:p>
        </p:txBody>
      </p:sp>
    </p:spTree>
    <p:extLst>
      <p:ext uri="{BB962C8B-B14F-4D97-AF65-F5344CB8AC3E}">
        <p14:creationId xmlns:p14="http://schemas.microsoft.com/office/powerpoint/2010/main" val="17148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9925-6047-0943-AD57-7021D465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DF15-6E3B-BF4D-A02E-2110E60B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097089"/>
            <a:ext cx="5539606" cy="633412"/>
          </a:xfrm>
        </p:spPr>
        <p:txBody>
          <a:bodyPr/>
          <a:lstStyle/>
          <a:p>
            <a:r>
              <a:rPr lang="en-US" dirty="0"/>
              <a:t>What will the following code print?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7D3C6-60D6-AF4C-8E95-4FBF0446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97163"/>
            <a:ext cx="5642845" cy="34278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E74796-8E0B-A440-A571-319F1AF8865E}"/>
              </a:ext>
            </a:extLst>
          </p:cNvPr>
          <p:cNvSpPr txBox="1">
            <a:spLocks/>
          </p:cNvSpPr>
          <p:nvPr/>
        </p:nvSpPr>
        <p:spPr>
          <a:xfrm>
            <a:off x="8470460" y="3112294"/>
            <a:ext cx="1347948" cy="6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A2F9B-D2EB-D744-B36B-7F253F43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1" y="3928302"/>
            <a:ext cx="3839232" cy="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B3A-C8CC-EB41-B2A8-CBDF1EEA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 THAT’S not helpful.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8F2AC-E96E-884D-B348-396BB9551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called the function twice, why didn’t it work?!</a:t>
                </a:r>
              </a:p>
              <a:p>
                <a:r>
                  <a:rPr lang="en-US" dirty="0"/>
                  <a:t>We even incremented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b="1" dirty="0"/>
                  <a:t>Task</a:t>
                </a:r>
                <a:r>
                  <a:rPr lang="en-US" dirty="0"/>
                  <a:t>: You have 5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2) minutes to come up with a solution to this problem</a:t>
                </a:r>
              </a:p>
              <a:p>
                <a:pPr lvl="1"/>
                <a:r>
                  <a:rPr lang="en-US" b="1" u="sng" dirty="0"/>
                  <a:t>Problem recap</a:t>
                </a:r>
                <a:r>
                  <a:rPr lang="en-US" dirty="0"/>
                  <a:t>: “we want to have a </a:t>
                </a:r>
                <a:r>
                  <a:rPr lang="en-US" b="1" dirty="0"/>
                  <a:t>variable</a:t>
                </a:r>
                <a:r>
                  <a:rPr lang="en-US" dirty="0"/>
                  <a:t> that</a:t>
                </a:r>
                <a:r>
                  <a:rPr lang="en-US" b="1" dirty="0"/>
                  <a:t> keeps track</a:t>
                </a:r>
                <a:r>
                  <a:rPr lang="en-US" dirty="0"/>
                  <a:t> of the </a:t>
                </a:r>
                <a:r>
                  <a:rPr lang="en-US" b="1" dirty="0"/>
                  <a:t>number of times</a:t>
                </a:r>
                <a:r>
                  <a:rPr lang="en-US" dirty="0"/>
                  <a:t> we </a:t>
                </a:r>
                <a:r>
                  <a:rPr lang="en-US" b="1" dirty="0"/>
                  <a:t>called a function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8F2AC-E96E-884D-B348-396BB9551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4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6A5-56E0-C24D-85BE-4E19DA45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2FC9-7713-EA4C-9960-660D671B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173788" cy="754571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854EB-9456-C641-A1F4-335A3C76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04058"/>
            <a:ext cx="5827661" cy="32354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C64613-A85B-2146-9A41-43741B27B3D5}"/>
              </a:ext>
            </a:extLst>
          </p:cNvPr>
          <p:cNvSpPr txBox="1">
            <a:spLocks/>
          </p:cNvSpPr>
          <p:nvPr/>
        </p:nvSpPr>
        <p:spPr>
          <a:xfrm>
            <a:off x="8697505" y="2249487"/>
            <a:ext cx="1405141" cy="4851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09CF3-190D-2C4A-8B4F-470DFDE7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8" y="3004058"/>
            <a:ext cx="4340475" cy="424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DC064E-8B74-2A4F-A4DA-22BFD710D915}"/>
              </a:ext>
            </a:extLst>
          </p:cNvPr>
          <p:cNvSpPr txBox="1"/>
          <p:nvPr/>
        </p:nvSpPr>
        <p:spPr>
          <a:xfrm>
            <a:off x="7726133" y="3689639"/>
            <a:ext cx="334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This output is acceptable since we are indexing from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778D6-D330-0247-BE9F-F6D392598DC0}"/>
              </a:ext>
            </a:extLst>
          </p:cNvPr>
          <p:cNvSpPr txBox="1"/>
          <p:nvPr/>
        </p:nvSpPr>
        <p:spPr>
          <a:xfrm>
            <a:off x="7315201" y="5331627"/>
            <a:ext cx="395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BUT THERE IS ANOTHER 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0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0137-5E4F-644B-B66A-5A72EE3B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static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E9FC-7DE2-104A-A93C-579905A9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940704" cy="3541714"/>
          </a:xfrm>
        </p:spPr>
        <p:txBody>
          <a:bodyPr/>
          <a:lstStyle/>
          <a:p>
            <a:r>
              <a:rPr lang="en-US" dirty="0"/>
              <a:t>We can use something called a </a:t>
            </a:r>
            <a:r>
              <a:rPr lang="en-US" b="1" dirty="0"/>
              <a:t>static local </a:t>
            </a:r>
            <a:r>
              <a:rPr lang="en-US" dirty="0"/>
              <a:t>variable</a:t>
            </a:r>
          </a:p>
          <a:p>
            <a:endParaRPr lang="en-US" dirty="0"/>
          </a:p>
          <a:p>
            <a:r>
              <a:rPr lang="en-US" dirty="0"/>
              <a:t>The code will look as follows:</a:t>
            </a:r>
          </a:p>
          <a:p>
            <a:endParaRPr lang="en-US" dirty="0"/>
          </a:p>
          <a:p>
            <a:r>
              <a:rPr lang="en-US" dirty="0"/>
              <a:t>What would the output be?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B5BAD-2C79-E741-B23F-4F5E968A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05" y="3316286"/>
            <a:ext cx="5461424" cy="354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EAE03-082B-4648-840F-D72E2B05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166690"/>
            <a:ext cx="3970505" cy="3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E1F5-1F1B-0543-A339-137151C3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a static local variable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B98F-02F0-A743-907F-00547DD8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32833" cy="42778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Simply</a:t>
            </a:r>
            <a:r>
              <a:rPr lang="en-US" dirty="0"/>
              <a:t>: “So I want to be part of this function, but I don’t want to be deleted when the function ends. OS can you place me somewhere were I can be safe? Thanks.”</a:t>
            </a:r>
          </a:p>
          <a:p>
            <a:endParaRPr lang="en-US" dirty="0"/>
          </a:p>
          <a:p>
            <a:r>
              <a:rPr lang="en-US" b="1" dirty="0"/>
              <a:t>Static local</a:t>
            </a:r>
            <a:r>
              <a:rPr lang="en-US" dirty="0"/>
              <a:t> variables are </a:t>
            </a:r>
            <a:r>
              <a:rPr lang="en-US" b="1" dirty="0"/>
              <a:t>initialized</a:t>
            </a:r>
            <a:r>
              <a:rPr lang="en-US" dirty="0"/>
              <a:t> ONCE, which is when they are created</a:t>
            </a:r>
          </a:p>
          <a:p>
            <a:pPr lvl="1"/>
            <a:r>
              <a:rPr lang="en-US" dirty="0"/>
              <a:t>After that they don’t need to be reinitialized (since they exist until the end of the program)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Question</a:t>
            </a:r>
            <a:r>
              <a:rPr lang="en-US" dirty="0"/>
              <a:t>: Why do you think this works?</a:t>
            </a:r>
          </a:p>
          <a:p>
            <a:pPr lvl="1"/>
            <a:r>
              <a:rPr lang="en-US" sz="1700" dirty="0"/>
              <a:t>This works because the variable is stored on the stack, hence it will prevail as long as the program stack does</a:t>
            </a:r>
          </a:p>
        </p:txBody>
      </p:sp>
    </p:spTree>
    <p:extLst>
      <p:ext uri="{BB962C8B-B14F-4D97-AF65-F5344CB8AC3E}">
        <p14:creationId xmlns:p14="http://schemas.microsoft.com/office/powerpoint/2010/main" val="35891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A7-590D-F144-B83B-E9F1F4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BB8-DEC4-5F45-BEE9-7D86B242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45713" cy="43799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Pointers allow us to use an alternative to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we pass an argument to a function, we are creating a temporary copy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We never actually change the value of our actual variable</a:t>
            </a:r>
          </a:p>
          <a:p>
            <a:pPr lvl="1"/>
            <a:endParaRPr lang="en-US" dirty="0"/>
          </a:p>
          <a:p>
            <a:r>
              <a:rPr lang="en-US" dirty="0"/>
              <a:t>A variables memory address changes every time we run the program</a:t>
            </a:r>
          </a:p>
          <a:p>
            <a:pPr lvl="1"/>
            <a:r>
              <a:rPr lang="en-US" dirty="0"/>
              <a:t>So trying to remember the address is useless </a:t>
            </a:r>
          </a:p>
          <a:p>
            <a:pPr lvl="1"/>
            <a:endParaRPr lang="en-US" dirty="0"/>
          </a:p>
          <a:p>
            <a:r>
              <a:rPr lang="en-US" dirty="0"/>
              <a:t>Pointers will solve BOTH of these issues</a:t>
            </a:r>
          </a:p>
          <a:p>
            <a:pPr lvl="1"/>
            <a:r>
              <a:rPr lang="en-US" dirty="0"/>
              <a:t>Change the value of the argument passed to a function</a:t>
            </a:r>
          </a:p>
          <a:p>
            <a:pPr lvl="1"/>
            <a:r>
              <a:rPr lang="en-US" dirty="0"/>
              <a:t>The ability to always know a variables address</a:t>
            </a:r>
          </a:p>
        </p:txBody>
      </p:sp>
    </p:spTree>
    <p:extLst>
      <p:ext uri="{BB962C8B-B14F-4D97-AF65-F5344CB8AC3E}">
        <p14:creationId xmlns:p14="http://schemas.microsoft.com/office/powerpoint/2010/main" val="33182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C35-8480-5946-B26D-69CC9EE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561-2775-3F48-A27A-B238A3A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Simply</a:t>
            </a:r>
            <a:r>
              <a:rPr lang="en-US" dirty="0"/>
              <a:t>: A </a:t>
            </a:r>
            <a:r>
              <a:rPr lang="en-US" b="1" dirty="0"/>
              <a:t>pointer</a:t>
            </a:r>
            <a:r>
              <a:rPr lang="en-US" dirty="0"/>
              <a:t> is a </a:t>
            </a:r>
            <a:r>
              <a:rPr lang="en-US" b="1" dirty="0"/>
              <a:t>variable</a:t>
            </a:r>
            <a:r>
              <a:rPr lang="en-US" dirty="0"/>
              <a:t>, who's </a:t>
            </a:r>
            <a:r>
              <a:rPr lang="en-US" b="1" dirty="0"/>
              <a:t>value</a:t>
            </a:r>
            <a:r>
              <a:rPr lang="en-US" dirty="0"/>
              <a:t> is the </a:t>
            </a:r>
            <a:r>
              <a:rPr lang="en-US" b="1" dirty="0"/>
              <a:t>memory address</a:t>
            </a:r>
            <a:r>
              <a:rPr lang="en-US" dirty="0"/>
              <a:t> of another </a:t>
            </a:r>
            <a:r>
              <a:rPr lang="en-US" b="1" dirty="0"/>
              <a:t>variable.</a:t>
            </a:r>
          </a:p>
          <a:p>
            <a:endParaRPr lang="en-US" dirty="0"/>
          </a:p>
          <a:p>
            <a:r>
              <a:rPr lang="en-US" dirty="0"/>
              <a:t>In other words: “A pointer </a:t>
            </a:r>
            <a:r>
              <a:rPr lang="en-US" b="1" dirty="0"/>
              <a:t>points to</a:t>
            </a:r>
            <a:r>
              <a:rPr lang="en-US" dirty="0"/>
              <a:t> the address of another 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Let’s look at how we actually create a pointer.</a:t>
            </a:r>
          </a:p>
        </p:txBody>
      </p:sp>
    </p:spTree>
    <p:extLst>
      <p:ext uri="{BB962C8B-B14F-4D97-AF65-F5344CB8AC3E}">
        <p14:creationId xmlns:p14="http://schemas.microsoft.com/office/powerpoint/2010/main" val="21567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8132-FF8A-FD4F-BE88-E855F6E2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37282"/>
          </a:xfrm>
        </p:spPr>
        <p:txBody>
          <a:bodyPr/>
          <a:lstStyle/>
          <a:p>
            <a:pPr algn="ctr"/>
            <a:r>
              <a:rPr lang="en-US" b="1" dirty="0"/>
              <a:t>A bit 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E9C6-7B1B-0D4F-97A5-F5AD48C7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55800"/>
            <a:ext cx="10313527" cy="4902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My Name</a:t>
            </a:r>
            <a:r>
              <a:rPr lang="en-US" dirty="0"/>
              <a:t>: Philipp Tiso</a:t>
            </a:r>
          </a:p>
          <a:p>
            <a:pPr lvl="1"/>
            <a:r>
              <a:rPr lang="en-US" dirty="0"/>
              <a:t>I don’t have my PhD yet so there is no need to call me “Dr.” or “Professor”</a:t>
            </a:r>
          </a:p>
          <a:p>
            <a:pPr lvl="2"/>
            <a:r>
              <a:rPr lang="en-US" dirty="0"/>
              <a:t>But if you are so inclined, you may call me Dr. Tiso (just don’t let the rest of academia know, Dr. is a protected title)</a:t>
            </a:r>
          </a:p>
          <a:p>
            <a:endParaRPr lang="en-US" dirty="0"/>
          </a:p>
          <a:p>
            <a:r>
              <a:rPr lang="en-US" b="1" dirty="0"/>
              <a:t>Completed Education:</a:t>
            </a:r>
            <a:r>
              <a:rPr lang="en-US" dirty="0"/>
              <a:t> Graduated from ZIS in 2017, IB graduate</a:t>
            </a:r>
          </a:p>
          <a:p>
            <a:endParaRPr lang="en-US" dirty="0"/>
          </a:p>
          <a:p>
            <a:r>
              <a:rPr lang="en-US" b="1" dirty="0"/>
              <a:t>Current Occupation:</a:t>
            </a:r>
            <a:r>
              <a:rPr lang="en-US" dirty="0"/>
              <a:t> Studying Computer Science (</a:t>
            </a:r>
            <a:r>
              <a:rPr lang="en-US" dirty="0" err="1"/>
              <a:t>MSci</a:t>
            </a:r>
            <a:r>
              <a:rPr lang="en-US" dirty="0"/>
              <a:t>) at the University of Nottingham</a:t>
            </a:r>
          </a:p>
          <a:p>
            <a:endParaRPr lang="en-US" dirty="0"/>
          </a:p>
          <a:p>
            <a:r>
              <a:rPr lang="en-US" b="1" dirty="0"/>
              <a:t>Fields of interest:</a:t>
            </a:r>
            <a:r>
              <a:rPr lang="en-US" dirty="0"/>
              <a:t> Operating Systems, Parallel Systems, Compilers, Security, AI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Completed research: </a:t>
            </a:r>
            <a:r>
              <a:rPr lang="en-US" dirty="0"/>
              <a:t>I have completed a research paper regarding human robot collaboration for complex sorting</a:t>
            </a:r>
          </a:p>
          <a:p>
            <a:endParaRPr lang="en-US" u="sng" dirty="0"/>
          </a:p>
          <a:p>
            <a:r>
              <a:rPr lang="en-US" b="1" dirty="0"/>
              <a:t>Favorite Language:</a:t>
            </a:r>
            <a:r>
              <a:rPr lang="en-US" dirty="0"/>
              <a:t> C / C++ (Both are near and dear to my heart)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88-2E00-8A44-AE6A-EA5D227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1880-A25D-D147-AD30-27204C97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249" y="2877990"/>
            <a:ext cx="7350326" cy="7961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E8FA9-F3F2-174C-81C4-EAC4EFD9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4" y="4636794"/>
            <a:ext cx="9702797" cy="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DB2F-37C0-3B41-BF10-30A8128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A42-E0B7-E24C-ADAF-764A019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is what tells us: “This is a pointer”</a:t>
            </a:r>
          </a:p>
          <a:p>
            <a:endParaRPr lang="en-US" dirty="0"/>
          </a:p>
          <a:p>
            <a:r>
              <a:rPr lang="en-US" dirty="0"/>
              <a:t>The latter expresses: “We want to get the address of what follows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7AB0"/>
              </a:solidFill>
            </a:endParaRPr>
          </a:p>
          <a:p>
            <a:r>
              <a:rPr lang="en-US" dirty="0"/>
              <a:t>So what’s the meaning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171B-848C-014E-8676-97AFC4B4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4596420"/>
            <a:ext cx="1830841" cy="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2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24E-8588-FB49-90E1-80A1449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B2-9D93-8747-8542-EDDA988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601"/>
          </a:xfrm>
        </p:spPr>
        <p:txBody>
          <a:bodyPr>
            <a:normAutofit/>
          </a:bodyPr>
          <a:lstStyle/>
          <a:p>
            <a:r>
              <a:rPr lang="en-US" dirty="0"/>
              <a:t>A pointer </a:t>
            </a:r>
            <a:r>
              <a:rPr lang="en-US" b="1" dirty="0"/>
              <a:t>points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 that is the </a:t>
            </a:r>
            <a:r>
              <a:rPr lang="en-US" b="1" dirty="0"/>
              <a:t>same type</a:t>
            </a:r>
            <a:r>
              <a:rPr lang="en-US" dirty="0"/>
              <a:t> as the pointer!</a:t>
            </a:r>
          </a:p>
          <a:p>
            <a:endParaRPr lang="en-US" dirty="0"/>
          </a:p>
          <a:p>
            <a:r>
              <a:rPr lang="en-US" dirty="0"/>
              <a:t>So what type of variable does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This is a pointer to an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endParaRPr lang="en-US" dirty="0"/>
          </a:p>
          <a:p>
            <a:r>
              <a:rPr lang="en-US" dirty="0"/>
              <a:t>Let’s play around with this for a bit, and see what sorts of pointers we can come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A08-7996-5446-8445-C6378B8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916-28DB-794A-979C-18A1A75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actually see what the </a:t>
            </a:r>
            <a:r>
              <a:rPr lang="en-US" b="1" dirty="0"/>
              <a:t>value</a:t>
            </a:r>
            <a:r>
              <a:rPr lang="en-US" dirty="0"/>
              <a:t> of the variable which we are pointing to, then we need to do something called </a:t>
            </a:r>
            <a:r>
              <a:rPr lang="en-US" b="1" dirty="0"/>
              <a:t>dereferencing</a:t>
            </a:r>
          </a:p>
          <a:p>
            <a:endParaRPr lang="en-US" dirty="0"/>
          </a:p>
          <a:p>
            <a:r>
              <a:rPr lang="en-US" dirty="0"/>
              <a:t>This just means: “Instead of giving me the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give me its value”</a:t>
            </a:r>
          </a:p>
          <a:p>
            <a:endParaRPr lang="en-US" dirty="0"/>
          </a:p>
          <a:p>
            <a:r>
              <a:rPr lang="en-US" dirty="0"/>
              <a:t>Let’s look at how we can actually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AEA-E610-8343-8A77-1316A4F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7BF0-09FF-F647-AC1B-09978B6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23" y="2258175"/>
            <a:ext cx="9149778" cy="117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C463-D0B5-D34A-A6E2-1725AAA496B4}"/>
              </a:ext>
            </a:extLst>
          </p:cNvPr>
          <p:cNvSpPr txBox="1"/>
          <p:nvPr/>
        </p:nvSpPr>
        <p:spPr>
          <a:xfrm>
            <a:off x="1519523" y="4297680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key thing is: 			  in the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B66F9-6950-D048-B3DC-C9D99A8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1" y="4229287"/>
            <a:ext cx="1022350" cy="5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51C-93C9-A942-B9BD-4A7029C3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Potential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A5CA-2708-7940-B8D8-E49F5AF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22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&amp;var vs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Which one is a pointer declaration and which one is dereferencing?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CCC0C-978A-C441-A140-93167ECA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12" y="3927892"/>
            <a:ext cx="8433398" cy="1391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4430C-82A8-6940-B241-E114FA464B41}"/>
              </a:ext>
            </a:extLst>
          </p:cNvPr>
          <p:cNvSpPr txBox="1"/>
          <p:nvPr/>
        </p:nvSpPr>
        <p:spPr>
          <a:xfrm>
            <a:off x="1877712" y="5488864"/>
            <a:ext cx="688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&amp;var</a:t>
            </a:r>
            <a:r>
              <a:rPr lang="en-US" dirty="0">
                <a:cs typeface="Consolas" panose="020B0609020204030204" pitchFamily="49" charset="0"/>
              </a:rPr>
              <a:t> is a </a:t>
            </a:r>
            <a:r>
              <a:rPr lang="en-US" b="1" dirty="0">
                <a:cs typeface="Consolas" panose="020B0609020204030204" pitchFamily="49" charset="0"/>
              </a:rPr>
              <a:t>pointer declaration</a:t>
            </a:r>
          </a:p>
          <a:p>
            <a:endParaRPr lang="en-US" b="1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pVar</a:t>
            </a:r>
            <a:r>
              <a:rPr lang="en-US" dirty="0">
                <a:cs typeface="Consolas" panose="020B0609020204030204" pitchFamily="49" charset="0"/>
              </a:rPr>
              <a:t> is </a:t>
            </a:r>
            <a:r>
              <a:rPr lang="en-US" dirty="0" err="1">
                <a:cs typeface="Consolas" panose="020B0609020204030204" pitchFamily="49" charset="0"/>
              </a:rPr>
              <a:t>pVar</a:t>
            </a:r>
            <a:r>
              <a:rPr lang="en-US" dirty="0">
                <a:cs typeface="Consolas" panose="020B0609020204030204" pitchFamily="49" charset="0"/>
              </a:rPr>
              <a:t> being </a:t>
            </a:r>
            <a:r>
              <a:rPr lang="en-US" b="1" dirty="0">
                <a:cs typeface="Consolas" panose="020B0609020204030204" pitchFamily="49" charset="0"/>
              </a:rPr>
              <a:t>dereferenced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2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FA5-B1F0-E948-B676-B0D7399F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Pointer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387-7E2E-2645-8F09-592D4E2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773283"/>
          </a:xfrm>
        </p:spPr>
        <p:txBody>
          <a:bodyPr>
            <a:normAutofit/>
          </a:bodyPr>
          <a:lstStyle/>
          <a:p>
            <a:r>
              <a:rPr lang="en-US" dirty="0"/>
              <a:t>Play around with pointers to different types of variables</a:t>
            </a:r>
          </a:p>
          <a:p>
            <a:endParaRPr lang="en-US" dirty="0"/>
          </a:p>
          <a:p>
            <a:r>
              <a:rPr lang="en-US" dirty="0"/>
              <a:t>See what happens if you point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to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 other words: “Try to deliberately mix conflicting types”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Try doing the same thing but in reverse (point a </a:t>
            </a:r>
            <a:r>
              <a:rPr lang="en-US" sz="1800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pointer to a </a:t>
            </a:r>
            <a:r>
              <a:rPr lang="en-US" sz="1800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pointer)</a:t>
            </a:r>
          </a:p>
          <a:p>
            <a:endParaRPr lang="en-US" dirty="0"/>
          </a:p>
          <a:p>
            <a:r>
              <a:rPr lang="en-US" dirty="0"/>
              <a:t>What did you observe?</a:t>
            </a:r>
          </a:p>
          <a:p>
            <a:pPr lvl="1"/>
            <a:r>
              <a:rPr lang="en-US" dirty="0"/>
              <a:t>Unless you were casting from pointer to pointer you should have seen errors</a:t>
            </a:r>
          </a:p>
        </p:txBody>
      </p:sp>
    </p:spTree>
    <p:extLst>
      <p:ext uri="{BB962C8B-B14F-4D97-AF65-F5344CB8AC3E}">
        <p14:creationId xmlns:p14="http://schemas.microsoft.com/office/powerpoint/2010/main" val="23871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7514-01DE-BC43-8C54-C069BF66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could we make this work?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469AC8-310B-F741-9C16-63E0E3334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853" y="3038654"/>
            <a:ext cx="5923069" cy="7806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2A4F02-6A96-FD46-85CA-B191904E3C55}"/>
              </a:ext>
            </a:extLst>
          </p:cNvPr>
          <p:cNvSpPr txBox="1"/>
          <p:nvPr/>
        </p:nvSpPr>
        <p:spPr>
          <a:xfrm>
            <a:off x="2150853" y="2100833"/>
            <a:ext cx="804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Casting</a:t>
            </a:r>
            <a:r>
              <a:rPr lang="en-US" dirty="0"/>
              <a:t> is one way to make this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cast a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pointer to a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and then assign to another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BD7D8-78B9-6140-8030-62EF676B8919}"/>
              </a:ext>
            </a:extLst>
          </p:cNvPr>
          <p:cNvSpPr txBox="1"/>
          <p:nvPr/>
        </p:nvSpPr>
        <p:spPr>
          <a:xfrm>
            <a:off x="2150853" y="4358079"/>
            <a:ext cx="382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is there another way to do this?</a:t>
            </a:r>
          </a:p>
        </p:txBody>
      </p:sp>
    </p:spTree>
    <p:extLst>
      <p:ext uri="{BB962C8B-B14F-4D97-AF65-F5344CB8AC3E}">
        <p14:creationId xmlns:p14="http://schemas.microsoft.com/office/powerpoint/2010/main" val="9155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216-0A5E-8642-ABD0-2B48FAE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VOID</a:t>
            </a:r>
            <a:r>
              <a:rPr lang="en-US" sz="6600" dirty="0"/>
              <a:t> Pointer</a:t>
            </a:r>
          </a:p>
        </p:txBody>
      </p:sp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11156DED-202A-6B4B-B074-E1A97E1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334" y="3043052"/>
            <a:ext cx="1890156" cy="18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9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CA7-A388-E347-96AE-F71C51C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/>
              <a:t>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9155-7052-0445-8E89-8D2647CC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is a pointer that can point to ANY TYPE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is so powerful</a:t>
            </a:r>
          </a:p>
          <a:p>
            <a:pPr lvl="1"/>
            <a:r>
              <a:rPr lang="en-US" dirty="0"/>
              <a:t>In order to see what the actual type was we can do something called a </a:t>
            </a:r>
            <a:r>
              <a:rPr lang="en-US" b="1" dirty="0"/>
              <a:t>cast</a:t>
            </a:r>
          </a:p>
          <a:p>
            <a:pPr lvl="1"/>
            <a:endParaRPr lang="en-US" b="1" dirty="0"/>
          </a:p>
          <a:p>
            <a:r>
              <a:rPr lang="en-US" dirty="0"/>
              <a:t>A cast is a way of changing the type of pointer</a:t>
            </a:r>
          </a:p>
        </p:txBody>
      </p:sp>
    </p:spTree>
    <p:extLst>
      <p:ext uri="{BB962C8B-B14F-4D97-AF65-F5344CB8AC3E}">
        <p14:creationId xmlns:p14="http://schemas.microsoft.com/office/powerpoint/2010/main" val="364776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9ACC-FAB2-4241-B3BC-6BAD1057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bit about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4543-DB80-5D4A-992C-C49EDAB4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around the room and introduce ourselves!</a:t>
            </a:r>
          </a:p>
          <a:p>
            <a:endParaRPr lang="en-US" dirty="0"/>
          </a:p>
          <a:p>
            <a:r>
              <a:rPr lang="en-US" dirty="0"/>
              <a:t>While introducing yourself, address the following questions:</a:t>
            </a:r>
          </a:p>
          <a:p>
            <a:pPr lvl="1"/>
            <a:r>
              <a:rPr lang="en-US" b="1" dirty="0"/>
              <a:t>Q1</a:t>
            </a:r>
            <a:r>
              <a:rPr lang="en-US" dirty="0"/>
              <a:t>: Why did you choose to take this course?</a:t>
            </a:r>
          </a:p>
          <a:p>
            <a:pPr lvl="1"/>
            <a:r>
              <a:rPr lang="en-US" b="1" dirty="0"/>
              <a:t>Q2</a:t>
            </a:r>
            <a:r>
              <a:rPr lang="en-US" dirty="0"/>
              <a:t>: What are you expecting to get out of this course?</a:t>
            </a:r>
          </a:p>
          <a:p>
            <a:pPr lvl="1"/>
            <a:r>
              <a:rPr lang="en-US" b="1" dirty="0"/>
              <a:t>Q3:</a:t>
            </a:r>
            <a:r>
              <a:rPr lang="en-US" dirty="0"/>
              <a:t> What languages have you used before (other than C/C++)? </a:t>
            </a:r>
          </a:p>
        </p:txBody>
      </p:sp>
    </p:spTree>
    <p:extLst>
      <p:ext uri="{BB962C8B-B14F-4D97-AF65-F5344CB8AC3E}">
        <p14:creationId xmlns:p14="http://schemas.microsoft.com/office/powerpoint/2010/main" val="41324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CFD-2018-E442-8DEA-071EC7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2A7BA-37E4-A244-8271-A1B05A21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8" y="2343150"/>
            <a:ext cx="1900880" cy="47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C88D-8219-9442-9C7A-CA7E3CB40754}"/>
              </a:ext>
            </a:extLst>
          </p:cNvPr>
          <p:cNvSpPr txBox="1"/>
          <p:nvPr/>
        </p:nvSpPr>
        <p:spPr>
          <a:xfrm>
            <a:off x="1913363" y="3059906"/>
            <a:ext cx="83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 is saying: “From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, return a temporary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E1B25-9433-7D44-B343-14EB353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4130675"/>
            <a:ext cx="93345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2C15C-2685-AE4E-ADCA-98744AF23BC5}"/>
              </a:ext>
            </a:extLst>
          </p:cNvPr>
          <p:cNvSpPr txBox="1"/>
          <p:nvPr/>
        </p:nvSpPr>
        <p:spPr>
          <a:xfrm>
            <a:off x="1913363" y="5516880"/>
            <a:ext cx="753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What would happen if we printed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cs typeface="Consolas" panose="020B0609020204030204" pitchFamily="49" charset="0"/>
              </a:rPr>
              <a:t>do we even need it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FF692-73DC-0D42-9BF9-58A0CAA5D1EB}"/>
              </a:ext>
            </a:extLst>
          </p:cNvPr>
          <p:cNvSpPr txBox="1"/>
          <p:nvPr/>
        </p:nvSpPr>
        <p:spPr>
          <a:xfrm>
            <a:off x="1970088" y="6218317"/>
            <a:ext cx="805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play around with this and see what happens when we cast to random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8AB1-5E8B-D54B-B84A-6D91B9A2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9E84-A31C-584C-AACA-ABBC2C4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10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Today was purely to review the basics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Variable scope 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casting</a:t>
            </a:r>
          </a:p>
          <a:p>
            <a:endParaRPr lang="en-US" dirty="0"/>
          </a:p>
          <a:p>
            <a:r>
              <a:rPr lang="en-US" dirty="0"/>
              <a:t>Tomorrow we will start with threading</a:t>
            </a:r>
          </a:p>
          <a:p>
            <a:endParaRPr lang="en-US" dirty="0"/>
          </a:p>
          <a:p>
            <a:r>
              <a:rPr lang="en-US" dirty="0"/>
              <a:t>I highly recommend that you review what we covered today and what was discussed last week</a:t>
            </a:r>
          </a:p>
        </p:txBody>
      </p:sp>
    </p:spTree>
    <p:extLst>
      <p:ext uri="{BB962C8B-B14F-4D97-AF65-F5344CB8AC3E}">
        <p14:creationId xmlns:p14="http://schemas.microsoft.com/office/powerpoint/2010/main" val="367655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6109-B964-3C43-9383-CDD806E8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3CFA-8AE1-4546-963F-0DD93AEA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we get into the review, lets just outline the main concepts that we will cover in this course:</a:t>
            </a:r>
          </a:p>
          <a:p>
            <a:endParaRPr lang="en-US" dirty="0"/>
          </a:p>
          <a:p>
            <a:r>
              <a:rPr lang="en-US" b="1" dirty="0"/>
              <a:t>Parallelism</a:t>
            </a:r>
          </a:p>
          <a:p>
            <a:pPr lvl="1"/>
            <a:r>
              <a:rPr lang="en-US" dirty="0"/>
              <a:t>We will first take a look at how threading works (we won’t go into multi-processing)</a:t>
            </a:r>
          </a:p>
          <a:p>
            <a:endParaRPr lang="en-US" dirty="0"/>
          </a:p>
          <a:p>
            <a:r>
              <a:rPr lang="en-US" b="1" dirty="0"/>
              <a:t>Object Oriented Paradigm</a:t>
            </a:r>
          </a:p>
          <a:p>
            <a:pPr lvl="1"/>
            <a:r>
              <a:rPr lang="en-US" dirty="0"/>
              <a:t>An alternative to iterative programming which is what we have been doing up until now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6E4448BB-6C0D-0548-969C-CA5C983E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950234" y="3567461"/>
            <a:ext cx="677022" cy="677022"/>
          </a:xfrm>
          <a:prstGeom prst="rect">
            <a:avLst/>
          </a:prstGeom>
        </p:spPr>
      </p:pic>
      <p:pic>
        <p:nvPicPr>
          <p:cNvPr id="9" name="Graphic 8" descr="Share with person">
            <a:extLst>
              <a:ext uri="{FF2B5EF4-FFF2-40B4-BE49-F238E27FC236}">
                <a16:creationId xmlns:a16="http://schemas.microsoft.com/office/drawing/2014/main" id="{FD0BB155-E2A9-5C43-80FC-18BA0A140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1652" y="4984629"/>
            <a:ext cx="917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B18F-BE31-2346-A444-76FFA01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79D3-D103-7143-8851-121392C3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20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Functions</a:t>
            </a:r>
          </a:p>
          <a:p>
            <a:pPr lvl="1"/>
            <a:r>
              <a:rPr lang="en-US" dirty="0"/>
              <a:t>Function definition</a:t>
            </a:r>
          </a:p>
          <a:p>
            <a:pPr lvl="1"/>
            <a:r>
              <a:rPr lang="en-US" dirty="0"/>
              <a:t>Function declaration</a:t>
            </a:r>
          </a:p>
          <a:p>
            <a:pPr lvl="1"/>
            <a:r>
              <a:rPr lang="en-US" dirty="0"/>
              <a:t>Function calls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Variable locality</a:t>
            </a:r>
          </a:p>
          <a:p>
            <a:pPr lvl="1"/>
            <a:r>
              <a:rPr lang="en-US" dirty="0"/>
              <a:t>Variable scope &amp; locality</a:t>
            </a:r>
          </a:p>
          <a:p>
            <a:pPr lvl="1"/>
            <a:endParaRPr lang="en-US" dirty="0"/>
          </a:p>
          <a:p>
            <a:r>
              <a:rPr lang="en-US" b="1" dirty="0"/>
              <a:t>Pointers</a:t>
            </a:r>
          </a:p>
          <a:p>
            <a:pPr lvl="1"/>
            <a:r>
              <a:rPr lang="en-US" b="1" dirty="0"/>
              <a:t>C-style pointers</a:t>
            </a:r>
          </a:p>
          <a:p>
            <a:pPr lvl="1"/>
            <a:r>
              <a:rPr lang="en-US" b="1" dirty="0"/>
              <a:t>Type casting</a:t>
            </a:r>
          </a:p>
          <a:p>
            <a:endParaRPr lang="en-US" b="1" dirty="0"/>
          </a:p>
          <a:p>
            <a:r>
              <a:rPr lang="en-US" sz="1600" b="1" dirty="0"/>
              <a:t>Note</a:t>
            </a:r>
            <a:r>
              <a:rPr lang="en-US" sz="1600" dirty="0"/>
              <a:t>: I will assume that everyone is familiar with the basic C++ datatypes, operators and loop constructs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4056-6F89-1440-A4DF-639F3827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39C1-5B98-9E49-90CD-58A793E2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Definition</a:t>
            </a:r>
            <a:r>
              <a:rPr lang="en-US" dirty="0"/>
              <a:t>: A </a:t>
            </a:r>
            <a:r>
              <a:rPr lang="en-US" b="1" dirty="0"/>
              <a:t>piece of code</a:t>
            </a:r>
            <a:r>
              <a:rPr lang="en-US" dirty="0"/>
              <a:t> that can be </a:t>
            </a:r>
            <a:r>
              <a:rPr lang="en-US" b="1" dirty="0"/>
              <a:t>called by our program</a:t>
            </a:r>
            <a:r>
              <a:rPr lang="en-US" dirty="0"/>
              <a:t>, in order to perform some action for us.</a:t>
            </a:r>
          </a:p>
          <a:p>
            <a:endParaRPr lang="en-US" dirty="0"/>
          </a:p>
          <a:p>
            <a:r>
              <a:rPr lang="en-US" b="1" dirty="0"/>
              <a:t>Function DEFINITION 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argument-name) {}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Note</a:t>
            </a:r>
            <a:r>
              <a:rPr lang="en-US" dirty="0">
                <a:cs typeface="Consolas" panose="020B0609020204030204" pitchFamily="49" charset="0"/>
              </a:rPr>
              <a:t>: A function definition is where we are implementing our function</a:t>
            </a:r>
          </a:p>
          <a:p>
            <a:pPr lvl="1"/>
            <a:r>
              <a:rPr lang="en-US" b="1" dirty="0">
                <a:cs typeface="Consolas" panose="020B0609020204030204" pitchFamily="49" charset="0"/>
              </a:rPr>
              <a:t>Simply</a:t>
            </a:r>
            <a:r>
              <a:rPr lang="en-US" dirty="0">
                <a:cs typeface="Consolas" panose="020B0609020204030204" pitchFamily="49" charset="0"/>
              </a:rPr>
              <a:t>: The function definition is where we are saying “This is the code that belongs to this function”</a:t>
            </a:r>
          </a:p>
        </p:txBody>
      </p:sp>
    </p:spTree>
    <p:extLst>
      <p:ext uri="{BB962C8B-B14F-4D97-AF65-F5344CB8AC3E}">
        <p14:creationId xmlns:p14="http://schemas.microsoft.com/office/powerpoint/2010/main" val="20311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A69-2686-A248-BD94-82BC1491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835-A1FC-F245-92A7-FC8E81C6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u="sng" dirty="0"/>
              <a:t>return type</a:t>
            </a:r>
            <a:r>
              <a:rPr lang="en-US" dirty="0"/>
              <a:t> is the type of </a:t>
            </a:r>
            <a:r>
              <a:rPr lang="en-US" u="sng" dirty="0"/>
              <a:t>data that our function will give us back</a:t>
            </a:r>
            <a:r>
              <a:rPr lang="en-US" dirty="0"/>
              <a:t> once it has finished its task</a:t>
            </a:r>
          </a:p>
          <a:p>
            <a:endParaRPr lang="en-US" dirty="0"/>
          </a:p>
          <a:p>
            <a:r>
              <a:rPr lang="en-US" b="1" u="sng" dirty="0"/>
              <a:t>Reminder</a:t>
            </a:r>
            <a:r>
              <a:rPr lang="en-US" dirty="0"/>
              <a:t>: If our </a:t>
            </a:r>
            <a:r>
              <a:rPr lang="en-US" u="sng" dirty="0"/>
              <a:t>function doesn’t need to return any values</a:t>
            </a:r>
            <a:r>
              <a:rPr lang="en-US" dirty="0"/>
              <a:t>, we can use the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key word to signify that nothing is returned</a:t>
            </a:r>
          </a:p>
        </p:txBody>
      </p:sp>
      <p:pic>
        <p:nvPicPr>
          <p:cNvPr id="5" name="Graphic 4" descr="Line arrow: Horizontal U-turn">
            <a:extLst>
              <a:ext uri="{FF2B5EF4-FFF2-40B4-BE49-F238E27FC236}">
                <a16:creationId xmlns:a16="http://schemas.microsoft.com/office/drawing/2014/main" id="{509E0C3D-366B-0F48-9E2A-D01DA512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032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BE45-722B-6840-9DAE-B60ED841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  <a:r>
              <a:rPr lang="en-US" dirty="0"/>
              <a:t>: Work out the return-type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C1ED-F365-A542-BFE7-134B57BA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187" y="2909455"/>
            <a:ext cx="4456905" cy="51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didFail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124F8-331A-1D41-97F2-BD0D45ADDF6B}"/>
              </a:ext>
            </a:extLst>
          </p:cNvPr>
          <p:cNvSpPr txBox="1">
            <a:spLocks/>
          </p:cNvSpPr>
          <p:nvPr/>
        </p:nvSpPr>
        <p:spPr>
          <a:xfrm>
            <a:off x="3411732" y="2909455"/>
            <a:ext cx="831273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-US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AC7B2C-4596-1846-BC4F-43853CE43FE0}"/>
              </a:ext>
            </a:extLst>
          </p:cNvPr>
          <p:cNvSpPr txBox="1">
            <a:spLocks/>
          </p:cNvSpPr>
          <p:nvPr/>
        </p:nvSpPr>
        <p:spPr>
          <a:xfrm>
            <a:off x="4035186" y="3552103"/>
            <a:ext cx="5472547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US" sz="1800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y) {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 + y; 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C9CACE-60A3-7A42-9FFC-7EDB5FA9B0A2}"/>
              </a:ext>
            </a:extLst>
          </p:cNvPr>
          <p:cNvSpPr txBox="1">
            <a:spLocks/>
          </p:cNvSpPr>
          <p:nvPr/>
        </p:nvSpPr>
        <p:spPr>
          <a:xfrm>
            <a:off x="3411732" y="3552102"/>
            <a:ext cx="678873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800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7ADB3-0DA8-4F4C-8321-CB62E4930626}"/>
              </a:ext>
            </a:extLst>
          </p:cNvPr>
          <p:cNvSpPr txBox="1">
            <a:spLocks/>
          </p:cNvSpPr>
          <p:nvPr/>
        </p:nvSpPr>
        <p:spPr>
          <a:xfrm>
            <a:off x="4035186" y="4194751"/>
            <a:ext cx="6220692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F2424B-BF89-D641-9069-E1F3773B782A}"/>
              </a:ext>
            </a:extLst>
          </p:cNvPr>
          <p:cNvSpPr txBox="1">
            <a:spLocks/>
          </p:cNvSpPr>
          <p:nvPr/>
        </p:nvSpPr>
        <p:spPr>
          <a:xfrm>
            <a:off x="3393617" y="4194751"/>
            <a:ext cx="849388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E8C7CD77-9EA9-E642-8838-C0A30018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341" y="900603"/>
            <a:ext cx="914400" cy="914400"/>
          </a:xfrm>
          <a:prstGeom prst="rect">
            <a:avLst/>
          </a:prstGeom>
        </p:spPr>
      </p:pic>
      <p:pic>
        <p:nvPicPr>
          <p:cNvPr id="12" name="Graphic 11" descr="Puzzle pieces">
            <a:extLst>
              <a:ext uri="{FF2B5EF4-FFF2-40B4-BE49-F238E27FC236}">
                <a16:creationId xmlns:a16="http://schemas.microsoft.com/office/drawing/2014/main" id="{B2F9949C-96E6-AB41-B71D-086E5265B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011" y="83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6518</TotalTime>
  <Words>1922</Words>
  <Application>Microsoft Macintosh PowerPoint</Application>
  <PresentationFormat>Widescreen</PresentationFormat>
  <Paragraphs>248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Tw Cen MT</vt:lpstr>
      <vt:lpstr>Circuit</vt:lpstr>
      <vt:lpstr>Advanced C++ Programming</vt:lpstr>
      <vt:lpstr>Welcome to the advanced c++ course</vt:lpstr>
      <vt:lpstr>A bit about me!</vt:lpstr>
      <vt:lpstr>A bit about you!</vt:lpstr>
      <vt:lpstr>Goals</vt:lpstr>
      <vt:lpstr>Plan for today</vt:lpstr>
      <vt:lpstr>Functions</vt:lpstr>
      <vt:lpstr>Return type</vt:lpstr>
      <vt:lpstr>Exercise: Work out the return-type</vt:lpstr>
      <vt:lpstr>Function-name</vt:lpstr>
      <vt:lpstr>Function Argument</vt:lpstr>
      <vt:lpstr>Function declaration</vt:lpstr>
      <vt:lpstr>Regarding the important note</vt:lpstr>
      <vt:lpstr>Function call</vt:lpstr>
      <vt:lpstr>Function call vs. declaration</vt:lpstr>
      <vt:lpstr>Lets Take a short break</vt:lpstr>
      <vt:lpstr>Variable scope &amp; lifetime</vt:lpstr>
      <vt:lpstr>Local Variable</vt:lpstr>
      <vt:lpstr>Example of Local variables</vt:lpstr>
      <vt:lpstr>Global variables</vt:lpstr>
      <vt:lpstr>Example of Global variables</vt:lpstr>
      <vt:lpstr>The Static keyword</vt:lpstr>
      <vt:lpstr>Sample Code</vt:lpstr>
      <vt:lpstr>WELL THAT’S not helpful.</vt:lpstr>
      <vt:lpstr>Possible solution</vt:lpstr>
      <vt:lpstr>Using static local variables</vt:lpstr>
      <vt:lpstr>What does a static local variable do?</vt:lpstr>
      <vt:lpstr>POINTERS</vt:lpstr>
      <vt:lpstr>What is a pointer?</vt:lpstr>
      <vt:lpstr>Pointer syntax</vt:lpstr>
      <vt:lpstr>What does * and &amp; mean?</vt:lpstr>
      <vt:lpstr>Pointer types</vt:lpstr>
      <vt:lpstr>Dereferencing pointers</vt:lpstr>
      <vt:lpstr>Dereferencing pointers</vt:lpstr>
      <vt:lpstr>Potential Confusion</vt:lpstr>
      <vt:lpstr>Pointer Exercise</vt:lpstr>
      <vt:lpstr>How could we make this work?</vt:lpstr>
      <vt:lpstr>VOID Pointer</vt:lpstr>
      <vt:lpstr>What is a void pointer?</vt:lpstr>
      <vt:lpstr>Cast syntax</vt:lpstr>
      <vt:lpstr>Recap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1513</cp:revision>
  <cp:lastPrinted>2019-05-31T17:42:34Z</cp:lastPrinted>
  <dcterms:created xsi:type="dcterms:W3CDTF">2019-05-30T19:29:15Z</dcterms:created>
  <dcterms:modified xsi:type="dcterms:W3CDTF">2020-06-07T12:54:45Z</dcterms:modified>
</cp:coreProperties>
</file>