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B7EE8D"/>
    <a:srgbClr val="92D050"/>
    <a:srgbClr val="A89DF8"/>
    <a:srgbClr val="FFA14F"/>
    <a:srgbClr val="FF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"/>
    <p:restoredTop sz="95745"/>
  </p:normalViewPr>
  <p:slideViewPr>
    <p:cSldViewPr snapToGrid="0" snapToObjects="1">
      <p:cViewPr varScale="1">
        <p:scale>
          <a:sx n="217" d="100"/>
          <a:sy n="217" d="100"/>
        </p:scale>
        <p:origin x="38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84AFAC8E-8448-AA4A-BA4E-1851EC51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84542" y="4108938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E50D-90D0-0041-A407-DB2BFC9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how does this relate to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C213-14D4-0E44-95B2-7BD0FD20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99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that “every process must have at least one thread”, the implication is that there can be multiple threads within one process</a:t>
            </a:r>
          </a:p>
          <a:p>
            <a:endParaRPr lang="en-US" dirty="0"/>
          </a:p>
          <a:p>
            <a:r>
              <a:rPr lang="en-US" dirty="0"/>
              <a:t>To illustrate this we can have a single process with three individual threads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AA7191-A217-114F-94E0-06D069A98B9C}"/>
              </a:ext>
            </a:extLst>
          </p:cNvPr>
          <p:cNvGrpSpPr/>
          <p:nvPr/>
        </p:nvGrpSpPr>
        <p:grpSpPr>
          <a:xfrm>
            <a:off x="4239946" y="4000375"/>
            <a:ext cx="3310284" cy="2581085"/>
            <a:chOff x="4439238" y="3267683"/>
            <a:chExt cx="3310284" cy="25810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832691-C5DA-2543-B7E2-CAE8784351E1}"/>
                </a:ext>
              </a:extLst>
            </p:cNvPr>
            <p:cNvSpPr/>
            <p:nvPr/>
          </p:nvSpPr>
          <p:spPr>
            <a:xfrm>
              <a:off x="4439238" y="3267683"/>
              <a:ext cx="3303851" cy="4553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2D5617-7A78-F349-8346-684B1D2DF0A6}"/>
                </a:ext>
              </a:extLst>
            </p:cNvPr>
            <p:cNvSpPr/>
            <p:nvPr/>
          </p:nvSpPr>
          <p:spPr>
            <a:xfrm>
              <a:off x="4474411" y="3303684"/>
              <a:ext cx="108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CC45EE-7778-F94F-8476-D2CB378F0768}"/>
                </a:ext>
              </a:extLst>
            </p:cNvPr>
            <p:cNvSpPr/>
            <p:nvPr/>
          </p:nvSpPr>
          <p:spPr>
            <a:xfrm>
              <a:off x="5554411" y="3303684"/>
              <a:ext cx="108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1B9604-F9FD-8F45-BB67-7E30DE06AC43}"/>
                </a:ext>
              </a:extLst>
            </p:cNvPr>
            <p:cNvSpPr/>
            <p:nvPr/>
          </p:nvSpPr>
          <p:spPr>
            <a:xfrm>
              <a:off x="6634411" y="3303684"/>
              <a:ext cx="108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FDE0F1-DE54-494F-8C79-F3C752122E95}"/>
                </a:ext>
              </a:extLst>
            </p:cNvPr>
            <p:cNvGrpSpPr/>
            <p:nvPr/>
          </p:nvGrpSpPr>
          <p:grpSpPr>
            <a:xfrm>
              <a:off x="4439238" y="3722994"/>
              <a:ext cx="1080000" cy="2125774"/>
              <a:chOff x="4474411" y="3663684"/>
              <a:chExt cx="1080000" cy="21257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DA9ED9-60CC-054B-A85A-9DDA48C96EB9}"/>
                  </a:ext>
                </a:extLst>
              </p:cNvPr>
              <p:cNvSpPr/>
              <p:nvPr/>
            </p:nvSpPr>
            <p:spPr>
              <a:xfrm>
                <a:off x="4474411" y="3663684"/>
                <a:ext cx="1080000" cy="21257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07882F-DAE6-C44C-8732-223A478D2EDE}"/>
                  </a:ext>
                </a:extLst>
              </p:cNvPr>
              <p:cNvSpPr/>
              <p:nvPr/>
            </p:nvSpPr>
            <p:spPr>
              <a:xfrm>
                <a:off x="4550611" y="3737321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Registers</a:t>
                </a: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7EAB4EC5-1438-EA47-A2C4-5978B8C4BD09}"/>
                  </a:ext>
                </a:extLst>
              </p:cNvPr>
              <p:cNvSpPr/>
              <p:nvPr/>
            </p:nvSpPr>
            <p:spPr>
              <a:xfrm>
                <a:off x="4858481" y="4347287"/>
                <a:ext cx="279017" cy="1402721"/>
              </a:xfrm>
              <a:custGeom>
                <a:avLst/>
                <a:gdLst>
                  <a:gd name="connsiteX0" fmla="*/ 586270 w 628094"/>
                  <a:gd name="connsiteY0" fmla="*/ 0 h 1535723"/>
                  <a:gd name="connsiteX1" fmla="*/ 116 w 628094"/>
                  <a:gd name="connsiteY1" fmla="*/ 392723 h 1535723"/>
                  <a:gd name="connsiteX2" fmla="*/ 627300 w 628094"/>
                  <a:gd name="connsiteY2" fmla="*/ 662353 h 1535723"/>
                  <a:gd name="connsiteX3" fmla="*/ 140793 w 628094"/>
                  <a:gd name="connsiteY3" fmla="*/ 1131276 h 1535723"/>
                  <a:gd name="connsiteX4" fmla="*/ 586270 w 628094"/>
                  <a:gd name="connsiteY4" fmla="*/ 1535723 h 1535723"/>
                  <a:gd name="connsiteX0" fmla="*/ 586270 w 627378"/>
                  <a:gd name="connsiteY0" fmla="*/ 0 h 1535723"/>
                  <a:gd name="connsiteX1" fmla="*/ 116 w 627378"/>
                  <a:gd name="connsiteY1" fmla="*/ 392723 h 1535723"/>
                  <a:gd name="connsiteX2" fmla="*/ 627300 w 627378"/>
                  <a:gd name="connsiteY2" fmla="*/ 662353 h 1535723"/>
                  <a:gd name="connsiteX3" fmla="*/ 47008 w 627378"/>
                  <a:gd name="connsiteY3" fmla="*/ 1119553 h 1535723"/>
                  <a:gd name="connsiteX4" fmla="*/ 586270 w 627378"/>
                  <a:gd name="connsiteY4" fmla="*/ 1535723 h 153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378" h="1535723">
                    <a:moveTo>
                      <a:pt x="586270" y="0"/>
                    </a:moveTo>
                    <a:cubicBezTo>
                      <a:pt x="289774" y="141165"/>
                      <a:pt x="-6722" y="282331"/>
                      <a:pt x="116" y="392723"/>
                    </a:cubicBezTo>
                    <a:cubicBezTo>
                      <a:pt x="6954" y="503115"/>
                      <a:pt x="619485" y="541215"/>
                      <a:pt x="627300" y="662353"/>
                    </a:cubicBezTo>
                    <a:cubicBezTo>
                      <a:pt x="635115" y="783491"/>
                      <a:pt x="53846" y="973991"/>
                      <a:pt x="47008" y="1119553"/>
                    </a:cubicBezTo>
                    <a:cubicBezTo>
                      <a:pt x="40170" y="1265115"/>
                      <a:pt x="488578" y="1451708"/>
                      <a:pt x="586270" y="1535723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154787-9BBD-0642-A34C-687952910838}"/>
                  </a:ext>
                </a:extLst>
              </p:cNvPr>
              <p:cNvSpPr/>
              <p:nvPr/>
            </p:nvSpPr>
            <p:spPr>
              <a:xfrm>
                <a:off x="4550611" y="3997439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Stack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F8DA27-E9C6-9746-AB75-DA038C1F2C89}"/>
                </a:ext>
              </a:extLst>
            </p:cNvPr>
            <p:cNvGrpSpPr/>
            <p:nvPr/>
          </p:nvGrpSpPr>
          <p:grpSpPr>
            <a:xfrm>
              <a:off x="5519237" y="3722994"/>
              <a:ext cx="1220051" cy="2125774"/>
              <a:chOff x="4474411" y="3663684"/>
              <a:chExt cx="1080000" cy="212577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E6C379-D429-A84A-8D6C-100A8AFEA418}"/>
                  </a:ext>
                </a:extLst>
              </p:cNvPr>
              <p:cNvSpPr/>
              <p:nvPr/>
            </p:nvSpPr>
            <p:spPr>
              <a:xfrm>
                <a:off x="4474411" y="3663684"/>
                <a:ext cx="1080000" cy="21257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8546097-C668-C944-A806-99A034C9262A}"/>
                  </a:ext>
                </a:extLst>
              </p:cNvPr>
              <p:cNvSpPr/>
              <p:nvPr/>
            </p:nvSpPr>
            <p:spPr>
              <a:xfrm>
                <a:off x="4550611" y="3737321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Registers</a:t>
                </a: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8641A1F-2E97-114A-9E08-05307F5B75C7}"/>
                  </a:ext>
                </a:extLst>
              </p:cNvPr>
              <p:cNvSpPr/>
              <p:nvPr/>
            </p:nvSpPr>
            <p:spPr>
              <a:xfrm>
                <a:off x="4858481" y="4347287"/>
                <a:ext cx="279017" cy="1402721"/>
              </a:xfrm>
              <a:custGeom>
                <a:avLst/>
                <a:gdLst>
                  <a:gd name="connsiteX0" fmla="*/ 586270 w 628094"/>
                  <a:gd name="connsiteY0" fmla="*/ 0 h 1535723"/>
                  <a:gd name="connsiteX1" fmla="*/ 116 w 628094"/>
                  <a:gd name="connsiteY1" fmla="*/ 392723 h 1535723"/>
                  <a:gd name="connsiteX2" fmla="*/ 627300 w 628094"/>
                  <a:gd name="connsiteY2" fmla="*/ 662353 h 1535723"/>
                  <a:gd name="connsiteX3" fmla="*/ 140793 w 628094"/>
                  <a:gd name="connsiteY3" fmla="*/ 1131276 h 1535723"/>
                  <a:gd name="connsiteX4" fmla="*/ 586270 w 628094"/>
                  <a:gd name="connsiteY4" fmla="*/ 1535723 h 1535723"/>
                  <a:gd name="connsiteX0" fmla="*/ 586270 w 627378"/>
                  <a:gd name="connsiteY0" fmla="*/ 0 h 1535723"/>
                  <a:gd name="connsiteX1" fmla="*/ 116 w 627378"/>
                  <a:gd name="connsiteY1" fmla="*/ 392723 h 1535723"/>
                  <a:gd name="connsiteX2" fmla="*/ 627300 w 627378"/>
                  <a:gd name="connsiteY2" fmla="*/ 662353 h 1535723"/>
                  <a:gd name="connsiteX3" fmla="*/ 47008 w 627378"/>
                  <a:gd name="connsiteY3" fmla="*/ 1119553 h 1535723"/>
                  <a:gd name="connsiteX4" fmla="*/ 586270 w 627378"/>
                  <a:gd name="connsiteY4" fmla="*/ 1535723 h 153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378" h="1535723">
                    <a:moveTo>
                      <a:pt x="586270" y="0"/>
                    </a:moveTo>
                    <a:cubicBezTo>
                      <a:pt x="289774" y="141165"/>
                      <a:pt x="-6722" y="282331"/>
                      <a:pt x="116" y="392723"/>
                    </a:cubicBezTo>
                    <a:cubicBezTo>
                      <a:pt x="6954" y="503115"/>
                      <a:pt x="619485" y="541215"/>
                      <a:pt x="627300" y="662353"/>
                    </a:cubicBezTo>
                    <a:cubicBezTo>
                      <a:pt x="635115" y="783491"/>
                      <a:pt x="53846" y="973991"/>
                      <a:pt x="47008" y="1119553"/>
                    </a:cubicBezTo>
                    <a:cubicBezTo>
                      <a:pt x="40170" y="1265115"/>
                      <a:pt x="488578" y="1451708"/>
                      <a:pt x="586270" y="1535723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66ECBC-87E7-4845-8382-6984D04DA076}"/>
                  </a:ext>
                </a:extLst>
              </p:cNvPr>
              <p:cNvSpPr/>
              <p:nvPr/>
            </p:nvSpPr>
            <p:spPr>
              <a:xfrm>
                <a:off x="4550611" y="3997439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Stack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76D7DE-9BA4-3346-B51C-AA9F8900277A}"/>
                </a:ext>
              </a:extLst>
            </p:cNvPr>
            <p:cNvGrpSpPr/>
            <p:nvPr/>
          </p:nvGrpSpPr>
          <p:grpSpPr>
            <a:xfrm>
              <a:off x="6669522" y="3722994"/>
              <a:ext cx="1080000" cy="2125774"/>
              <a:chOff x="4474411" y="3663684"/>
              <a:chExt cx="1080000" cy="212577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A001B46-180F-FC49-894A-897FD8268B28}"/>
                  </a:ext>
                </a:extLst>
              </p:cNvPr>
              <p:cNvSpPr/>
              <p:nvPr/>
            </p:nvSpPr>
            <p:spPr>
              <a:xfrm>
                <a:off x="4474411" y="3663684"/>
                <a:ext cx="1080000" cy="21257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9B6F5-FD86-CC41-ADDD-32485BA9685B}"/>
                  </a:ext>
                </a:extLst>
              </p:cNvPr>
              <p:cNvSpPr/>
              <p:nvPr/>
            </p:nvSpPr>
            <p:spPr>
              <a:xfrm>
                <a:off x="4550611" y="3737321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Registers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EC5CDC-36FC-4C41-85E1-627D925B8F4A}"/>
                  </a:ext>
                </a:extLst>
              </p:cNvPr>
              <p:cNvSpPr/>
              <p:nvPr/>
            </p:nvSpPr>
            <p:spPr>
              <a:xfrm>
                <a:off x="4858481" y="4347287"/>
                <a:ext cx="279017" cy="1402721"/>
              </a:xfrm>
              <a:custGeom>
                <a:avLst/>
                <a:gdLst>
                  <a:gd name="connsiteX0" fmla="*/ 586270 w 628094"/>
                  <a:gd name="connsiteY0" fmla="*/ 0 h 1535723"/>
                  <a:gd name="connsiteX1" fmla="*/ 116 w 628094"/>
                  <a:gd name="connsiteY1" fmla="*/ 392723 h 1535723"/>
                  <a:gd name="connsiteX2" fmla="*/ 627300 w 628094"/>
                  <a:gd name="connsiteY2" fmla="*/ 662353 h 1535723"/>
                  <a:gd name="connsiteX3" fmla="*/ 140793 w 628094"/>
                  <a:gd name="connsiteY3" fmla="*/ 1131276 h 1535723"/>
                  <a:gd name="connsiteX4" fmla="*/ 586270 w 628094"/>
                  <a:gd name="connsiteY4" fmla="*/ 1535723 h 1535723"/>
                  <a:gd name="connsiteX0" fmla="*/ 586270 w 627378"/>
                  <a:gd name="connsiteY0" fmla="*/ 0 h 1535723"/>
                  <a:gd name="connsiteX1" fmla="*/ 116 w 627378"/>
                  <a:gd name="connsiteY1" fmla="*/ 392723 h 1535723"/>
                  <a:gd name="connsiteX2" fmla="*/ 627300 w 627378"/>
                  <a:gd name="connsiteY2" fmla="*/ 662353 h 1535723"/>
                  <a:gd name="connsiteX3" fmla="*/ 47008 w 627378"/>
                  <a:gd name="connsiteY3" fmla="*/ 1119553 h 1535723"/>
                  <a:gd name="connsiteX4" fmla="*/ 586270 w 627378"/>
                  <a:gd name="connsiteY4" fmla="*/ 1535723 h 153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378" h="1535723">
                    <a:moveTo>
                      <a:pt x="586270" y="0"/>
                    </a:moveTo>
                    <a:cubicBezTo>
                      <a:pt x="289774" y="141165"/>
                      <a:pt x="-6722" y="282331"/>
                      <a:pt x="116" y="392723"/>
                    </a:cubicBezTo>
                    <a:cubicBezTo>
                      <a:pt x="6954" y="503115"/>
                      <a:pt x="619485" y="541215"/>
                      <a:pt x="627300" y="662353"/>
                    </a:cubicBezTo>
                    <a:cubicBezTo>
                      <a:pt x="635115" y="783491"/>
                      <a:pt x="53846" y="973991"/>
                      <a:pt x="47008" y="1119553"/>
                    </a:cubicBezTo>
                    <a:cubicBezTo>
                      <a:pt x="40170" y="1265115"/>
                      <a:pt x="488578" y="1451708"/>
                      <a:pt x="586270" y="1535723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F7AC7E-748E-434F-BB71-FA9075588DF1}"/>
                  </a:ext>
                </a:extLst>
              </p:cNvPr>
              <p:cNvSpPr/>
              <p:nvPr/>
            </p:nvSpPr>
            <p:spPr>
              <a:xfrm>
                <a:off x="4550611" y="3997439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1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9398-6C37-6C48-9D47-0F63107C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what exactly is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BD70-3D9D-3040-9844-1A8FEB28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thread</a:t>
            </a:r>
            <a:r>
              <a:rPr lang="en-US" dirty="0"/>
              <a:t> can be seen as “</a:t>
            </a:r>
            <a:r>
              <a:rPr lang="en-US" b="1" dirty="0"/>
              <a:t>a sequential strand of execution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Simply, a thread contains the instructions that the CPU will execute</a:t>
            </a:r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b="1" dirty="0"/>
              <a:t>thread</a:t>
            </a:r>
            <a:r>
              <a:rPr lang="en-US" dirty="0"/>
              <a:t> has its own </a:t>
            </a:r>
            <a:r>
              <a:rPr lang="en-US" b="1" dirty="0"/>
              <a:t>execution context</a:t>
            </a:r>
            <a:r>
              <a:rPr lang="en-US" dirty="0"/>
              <a:t> (stack, register, program counter)</a:t>
            </a:r>
          </a:p>
          <a:p>
            <a:endParaRPr lang="en-US" dirty="0"/>
          </a:p>
          <a:p>
            <a:r>
              <a:rPr lang="en-US" dirty="0"/>
              <a:t>Threads can </a:t>
            </a:r>
            <a:r>
              <a:rPr lang="en-US" b="1" dirty="0"/>
              <a:t>access all resources </a:t>
            </a:r>
            <a:r>
              <a:rPr lang="en-US" dirty="0"/>
              <a:t>of their </a:t>
            </a:r>
            <a:r>
              <a:rPr lang="en-US" b="1" dirty="0"/>
              <a:t>host process</a:t>
            </a:r>
          </a:p>
          <a:p>
            <a:pPr lvl="1"/>
            <a:r>
              <a:rPr lang="en-US" dirty="0"/>
              <a:t>Think of this like variable scoping, where every thread represents its own scope</a:t>
            </a:r>
          </a:p>
        </p:txBody>
      </p:sp>
    </p:spTree>
    <p:extLst>
      <p:ext uri="{BB962C8B-B14F-4D97-AF65-F5344CB8AC3E}">
        <p14:creationId xmlns:p14="http://schemas.microsoft.com/office/powerpoint/2010/main" val="39272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B8D5-B068-6E4F-A308-89B9A611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Lets take a 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D1D2-A8EE-D34E-802B-7C52ADF9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216641"/>
            <a:ext cx="9905999" cy="1789113"/>
          </a:xfrm>
        </p:spPr>
        <p:txBody>
          <a:bodyPr/>
          <a:lstStyle/>
          <a:p>
            <a:r>
              <a:rPr lang="en-US" dirty="0"/>
              <a:t>While you wait, attempt the following:</a:t>
            </a:r>
          </a:p>
          <a:p>
            <a:pPr lvl="1"/>
            <a:r>
              <a:rPr lang="en-US" dirty="0"/>
              <a:t>Can you explain the difference between a process and a thread?</a:t>
            </a:r>
          </a:p>
          <a:p>
            <a:pPr lvl="1"/>
            <a:r>
              <a:rPr lang="en-US" dirty="0"/>
              <a:t>Discuss why you think threads are useful?</a:t>
            </a:r>
          </a:p>
        </p:txBody>
      </p:sp>
    </p:spTree>
    <p:extLst>
      <p:ext uri="{BB962C8B-B14F-4D97-AF65-F5344CB8AC3E}">
        <p14:creationId xmlns:p14="http://schemas.microsoft.com/office/powerpoint/2010/main" val="225088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42ED-2780-194C-98AD-104AB938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Recall that processes can host multiple threads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559F-2136-4D46-9213-D43753C0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what can we do knowing that multiple threads can exist within a single process?</a:t>
            </a:r>
          </a:p>
          <a:p>
            <a:endParaRPr lang="en-US" dirty="0"/>
          </a:p>
          <a:p>
            <a:r>
              <a:rPr lang="en-US" dirty="0"/>
              <a:t>Why not delegate some of the programs work to a separate thread?</a:t>
            </a:r>
          </a:p>
          <a:p>
            <a:endParaRPr lang="en-US" dirty="0"/>
          </a:p>
          <a:p>
            <a:r>
              <a:rPr lang="en-US" dirty="0"/>
              <a:t>But why would we want to do that?</a:t>
            </a:r>
          </a:p>
          <a:p>
            <a:pPr lvl="1"/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3234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EB39-F074-1A40-8EB6-347F2B8F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Simultaneous Multithreading (SMT)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CEE6-CB52-B54D-BD93-5A90C863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76511" cy="42919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CPUs and operating systems support </a:t>
            </a:r>
            <a:r>
              <a:rPr lang="en-US" b="1" dirty="0"/>
              <a:t>concurrent thread execution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A single core can execute multiple instructions (received from individual threads) concurrently</a:t>
            </a:r>
          </a:p>
          <a:p>
            <a:pPr lvl="1"/>
            <a:endParaRPr lang="en-US" dirty="0"/>
          </a:p>
          <a:p>
            <a:r>
              <a:rPr lang="en-US" dirty="0"/>
              <a:t>Hyperthreading on Intel superscalar chips is an example of this since a single physical core appears as two individual cores to the OS</a:t>
            </a:r>
          </a:p>
          <a:p>
            <a:endParaRPr lang="en-US" dirty="0"/>
          </a:p>
          <a:p>
            <a:r>
              <a:rPr lang="en-US" dirty="0"/>
              <a:t>So what do you think this means?</a:t>
            </a:r>
          </a:p>
          <a:p>
            <a:pPr lvl="1"/>
            <a:r>
              <a:rPr lang="en-US" dirty="0"/>
              <a:t>A task performed by a process can be split into parts and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4057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08A4-0838-2D44-B4F8-E9DE701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where is threading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2D27-7A1C-1C4E-9BC0-AB81804C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47203" cy="41454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Threading is used almost everywhere where concurrency employed!</a:t>
            </a:r>
          </a:p>
          <a:p>
            <a:endParaRPr lang="en-US" b="1" dirty="0"/>
          </a:p>
          <a:p>
            <a:r>
              <a:rPr lang="en-US" b="1" dirty="0"/>
              <a:t>GPU</a:t>
            </a:r>
            <a:r>
              <a:rPr lang="en-US" dirty="0"/>
              <a:t>: GPUs are tailored towards tasks which are parallel by nature</a:t>
            </a:r>
          </a:p>
          <a:p>
            <a:pPr lvl="1"/>
            <a:r>
              <a:rPr lang="en-US" dirty="0"/>
              <a:t>Every kernel sent to a GPU is executed on a separate thread (Sobel operators, convolutions, rendering, tensor operations, etc.)</a:t>
            </a:r>
          </a:p>
          <a:p>
            <a:endParaRPr lang="en-US" dirty="0"/>
          </a:p>
          <a:p>
            <a:r>
              <a:rPr lang="en-US" dirty="0"/>
              <a:t>Desktop applications (Chrome, </a:t>
            </a:r>
            <a:r>
              <a:rPr lang="en-US" dirty="0" err="1"/>
              <a:t>Xcode</a:t>
            </a:r>
            <a:r>
              <a:rPr lang="en-US" dirty="0"/>
              <a:t>, </a:t>
            </a:r>
            <a:r>
              <a:rPr lang="en-US" dirty="0" err="1"/>
              <a:t>VMFusion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Desktop/Server Operating Systems (Daemon threads, background services)</a:t>
            </a:r>
          </a:p>
          <a:p>
            <a:endParaRPr lang="en-US" dirty="0"/>
          </a:p>
          <a:p>
            <a:r>
              <a:rPr lang="en-US" dirty="0"/>
              <a:t>Mobile Phone Operating Systems (iOS, Android)</a:t>
            </a:r>
          </a:p>
          <a:p>
            <a:endParaRPr lang="en-US" dirty="0"/>
          </a:p>
          <a:p>
            <a:r>
              <a:rPr lang="en-US" dirty="0"/>
              <a:t>The list goes on…</a:t>
            </a:r>
          </a:p>
        </p:txBody>
      </p:sp>
    </p:spTree>
    <p:extLst>
      <p:ext uri="{BB962C8B-B14F-4D97-AF65-F5344CB8AC3E}">
        <p14:creationId xmlns:p14="http://schemas.microsoft.com/office/powerpoint/2010/main" val="36185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1CA-7CE3-FC43-9250-DB544D60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Portable Operating System Interface (</a:t>
            </a:r>
            <a:r>
              <a:rPr lang="en-GB" b="1" dirty="0" err="1"/>
              <a:t>Posix</a:t>
            </a:r>
            <a:r>
              <a:rPr lang="en-GB" b="1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9EEF-E7C5-0243-BB21-F106FDE1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85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POSIX</a:t>
            </a:r>
            <a:r>
              <a:rPr lang="en-US" dirty="0"/>
              <a:t> is a </a:t>
            </a:r>
            <a:r>
              <a:rPr lang="en-US" b="1" dirty="0"/>
              <a:t>standard interface </a:t>
            </a:r>
            <a:r>
              <a:rPr lang="en-US" dirty="0"/>
              <a:t>used to make programs which use threading compatible with different Operating Systems (Unix based systems)</a:t>
            </a:r>
          </a:p>
          <a:p>
            <a:pPr lvl="1"/>
            <a:r>
              <a:rPr lang="en-US" dirty="0"/>
              <a:t>If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isn’t working on windows, use </a:t>
            </a:r>
            <a:r>
              <a:rPr lang="en-GB" dirty="0">
                <a:hlinkClick r:id="rId2"/>
              </a:rPr>
              <a:t>http://cpp.sh/</a:t>
            </a:r>
            <a:endParaRPr lang="en-GB" dirty="0"/>
          </a:p>
          <a:p>
            <a:pPr lvl="2"/>
            <a:r>
              <a:rPr lang="en-GB" dirty="0"/>
              <a:t>Use the C++11 or C++14 standard for this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Because threads are software abstractions of a single processor, its implementation can be hidden and an interface can be used to expose the relevant functionality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We will be using the POSIX interface to maintain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0337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D05A-5939-1F4B-B3A6-D0F386B9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971E-30E5-D44A-9B02-CE0CE9EF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is the time to set up your IDE if you haven’t done so already </a:t>
            </a:r>
          </a:p>
          <a:p>
            <a:endParaRPr lang="en-US" dirty="0"/>
          </a:p>
          <a:p>
            <a:r>
              <a:rPr lang="en-US" dirty="0"/>
              <a:t>If you are on Unix/Linux POSIX should be included already</a:t>
            </a:r>
          </a:p>
          <a:p>
            <a:endParaRPr lang="en-US" dirty="0"/>
          </a:p>
          <a:p>
            <a:r>
              <a:rPr lang="en-US" dirty="0"/>
              <a:t>OSX will require you to download either </a:t>
            </a:r>
            <a:r>
              <a:rPr lang="en-US" dirty="0" err="1"/>
              <a:t>Xcode</a:t>
            </a:r>
            <a:r>
              <a:rPr lang="en-US" dirty="0"/>
              <a:t> or the </a:t>
            </a:r>
            <a:r>
              <a:rPr lang="en-US" dirty="0" err="1"/>
              <a:t>gcc</a:t>
            </a:r>
            <a:r>
              <a:rPr lang="en-US" dirty="0"/>
              <a:t>/g++ compiler</a:t>
            </a:r>
          </a:p>
        </p:txBody>
      </p:sp>
    </p:spTree>
    <p:extLst>
      <p:ext uri="{BB962C8B-B14F-4D97-AF65-F5344CB8AC3E}">
        <p14:creationId xmlns:p14="http://schemas.microsoft.com/office/powerpoint/2010/main" val="175446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913-742D-A448-B531-FBBCAEC4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Posix</a:t>
            </a:r>
            <a:r>
              <a:rPr lang="en-US" b="1" dirty="0"/>
              <a:t>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807A-7A3A-C545-93EF-C86E86E7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the POSIX API we need to include the relevant library</a:t>
            </a:r>
          </a:p>
          <a:p>
            <a:pPr lvl="1"/>
            <a:r>
              <a:rPr lang="en-US" sz="1600" dirty="0">
                <a:solidFill>
                  <a:srgbClr val="FFA1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FF8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sz="1600" dirty="0">
                <a:solidFill>
                  <a:srgbClr val="FF8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There are numerous library functions and types which we will be looking at in the following sections</a:t>
            </a:r>
          </a:p>
        </p:txBody>
      </p:sp>
    </p:spTree>
    <p:extLst>
      <p:ext uri="{BB962C8B-B14F-4D97-AF65-F5344CB8AC3E}">
        <p14:creationId xmlns:p14="http://schemas.microsoft.com/office/powerpoint/2010/main" val="116808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D886-62C2-734D-915B-DC5FD81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9FC-3DAE-5445-8008-D01C6BC3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94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we can do anything, we need to create a variable which will represent the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variable is </a:t>
            </a:r>
            <a:r>
              <a:rPr lang="en-US" b="1" dirty="0"/>
              <a:t>not initialized</a:t>
            </a:r>
            <a:r>
              <a:rPr lang="en-US" dirty="0"/>
              <a:t>, its </a:t>
            </a:r>
            <a:r>
              <a:rPr lang="en-US" b="1" dirty="0"/>
              <a:t>only declared</a:t>
            </a:r>
          </a:p>
          <a:p>
            <a:endParaRPr lang="en-US" dirty="0"/>
          </a:p>
          <a:p>
            <a:r>
              <a:rPr lang="en-US" dirty="0"/>
              <a:t>Why do you think we haven’t initialized the thread variable?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0B480-CA61-DA41-8865-76F2E08C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96" y="2760785"/>
            <a:ext cx="1996343" cy="3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8BC-25F1-5443-9F99-B306CF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C9B-187A-E846-8B08-FC4A51C1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is all about threads and we will be answering the following questions:</a:t>
            </a:r>
          </a:p>
          <a:p>
            <a:pPr lvl="1"/>
            <a:r>
              <a:rPr lang="en-US" dirty="0"/>
              <a:t>What is the definition of a thread?</a:t>
            </a:r>
          </a:p>
          <a:p>
            <a:pPr lvl="1"/>
            <a:r>
              <a:rPr lang="en-US" dirty="0"/>
              <a:t>Why would we want to use threads?</a:t>
            </a:r>
          </a:p>
          <a:p>
            <a:pPr lvl="1"/>
            <a:r>
              <a:rPr lang="en-US" dirty="0"/>
              <a:t>How do we use threads in C++?</a:t>
            </a:r>
          </a:p>
          <a:p>
            <a:endParaRPr lang="en-US" dirty="0"/>
          </a:p>
          <a:p>
            <a:r>
              <a:rPr lang="en-US" dirty="0"/>
              <a:t>But first we will look at </a:t>
            </a:r>
            <a:r>
              <a:rPr lang="en-US" b="1" dirty="0"/>
              <a:t>process states and transitions</a:t>
            </a:r>
            <a:r>
              <a:rPr lang="en-US" dirty="0"/>
              <a:t> to further understand how programs work under the hood </a:t>
            </a:r>
          </a:p>
        </p:txBody>
      </p:sp>
    </p:spTree>
    <p:extLst>
      <p:ext uri="{BB962C8B-B14F-4D97-AF65-F5344CB8AC3E}">
        <p14:creationId xmlns:p14="http://schemas.microsoft.com/office/powerpoint/2010/main" val="248122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F805-D079-CF4D-A647-7D5C79F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Pthread_create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6B7B-05D0-2A44-9E2A-A7AD2C01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36359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 dedicated function which will actually create a thread in the POSIX API</a:t>
            </a:r>
          </a:p>
          <a:p>
            <a:endParaRPr lang="en-US" dirty="0"/>
          </a:p>
          <a:p>
            <a:r>
              <a:rPr lang="en-US" dirty="0"/>
              <a:t>This will actually create the thread and run it once it has been created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72141-EEFF-B249-92A5-AA0B0630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686300"/>
            <a:ext cx="7988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612-7830-9540-A54B-9E7A9D8F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Did you pay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DC5D-7654-274B-92DA-30357ADB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What should the function declaration of the </a:t>
            </a:r>
            <a:r>
              <a:rPr lang="en-US" sz="1800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look like?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This is actually a semi trick question</a:t>
            </a:r>
          </a:p>
          <a:p>
            <a:pPr lvl="1"/>
            <a:r>
              <a:rPr lang="en-US" dirty="0"/>
              <a:t>We have looked at pointers to variables but what about functions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A2522135-DB6D-324E-AA4A-89C2C01A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61" y="801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BCF7-71EE-1147-8EC1-2B8BEBA5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99A3-1785-3646-9387-0DEC6D1D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point to variables as we have seen yesterday, but who says we can’t do that with functions</a:t>
            </a:r>
          </a:p>
          <a:p>
            <a:endParaRPr lang="en-US" dirty="0"/>
          </a:p>
          <a:p>
            <a:r>
              <a:rPr lang="en-US" dirty="0"/>
              <a:t>When a function is called, its not just called out of nowhere</a:t>
            </a:r>
          </a:p>
          <a:p>
            <a:pPr lvl="1"/>
            <a:r>
              <a:rPr lang="en-US" dirty="0"/>
              <a:t>Functions are stored in memory (on the stack) which means they can be accessed</a:t>
            </a:r>
          </a:p>
          <a:p>
            <a:pPr lvl="1"/>
            <a:r>
              <a:rPr lang="en-US" dirty="0"/>
              <a:t>So if its in the memory that we can access, then we can point to it!</a:t>
            </a:r>
          </a:p>
        </p:txBody>
      </p:sp>
    </p:spTree>
    <p:extLst>
      <p:ext uri="{BB962C8B-B14F-4D97-AF65-F5344CB8AC3E}">
        <p14:creationId xmlns:p14="http://schemas.microsoft.com/office/powerpoint/2010/main" val="33870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747D-DAEC-004A-8D0F-0AAF383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pointer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259B-0951-C64A-AE04-EE976305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99178"/>
          </a:xfrm>
        </p:spPr>
        <p:txBody>
          <a:bodyPr/>
          <a:lstStyle/>
          <a:p>
            <a:r>
              <a:rPr lang="en-US" dirty="0"/>
              <a:t>Can you guess what this may look like?</a:t>
            </a:r>
          </a:p>
          <a:p>
            <a:r>
              <a:rPr lang="en-US" dirty="0"/>
              <a:t>The syntax used to declare a function pointer is as follows:</a:t>
            </a:r>
          </a:p>
          <a:p>
            <a:endParaRPr lang="en-US" dirty="0"/>
          </a:p>
          <a:p>
            <a:r>
              <a:rPr lang="en-US" dirty="0"/>
              <a:t>The initialization and application can be done as shown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37E09-1C12-B241-9877-FE4B743E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19" y="3244362"/>
            <a:ext cx="43053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CE226-5D77-A549-AE95-E6342D0F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19" y="4448665"/>
            <a:ext cx="6024685" cy="19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EA72-BEFA-034B-9C23-D7886F8B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1737-B03F-7E4F-BB38-E7A22877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87144"/>
          </a:xfrm>
        </p:spPr>
        <p:txBody>
          <a:bodyPr/>
          <a:lstStyle/>
          <a:p>
            <a:r>
              <a:rPr lang="en-US" dirty="0"/>
              <a:t>What are the function pointers for the following functions?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C7EA1-0D67-1E4F-9FE3-FDBB5601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36631"/>
            <a:ext cx="3873500" cy="118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828E9-3018-AC4F-BC66-7AE7C6AF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2936631"/>
            <a:ext cx="1969777" cy="2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AC0ED8-CBBF-EE4C-81F2-32C78DA16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12" y="3233371"/>
            <a:ext cx="26162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CF1996-7FA9-8B4D-9A3C-E619B12EF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912" y="3565283"/>
            <a:ext cx="25654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040AE3-4EA7-B94E-8D53-B8BB7E887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912" y="3911111"/>
            <a:ext cx="3484991" cy="2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F6C-DBE2-DE4D-8FBE-5420221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would we want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BA25-55A5-0041-B7E4-981D7F85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92841"/>
            <a:ext cx="9905999" cy="2598005"/>
          </a:xfrm>
        </p:spPr>
        <p:txBody>
          <a:bodyPr/>
          <a:lstStyle/>
          <a:p>
            <a:r>
              <a:rPr lang="en-US" dirty="0"/>
              <a:t>Why don’t we just call the </a:t>
            </a:r>
            <a:r>
              <a:rPr lang="en-US" sz="18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dirty="0"/>
              <a:t> method directly?</a:t>
            </a:r>
          </a:p>
          <a:p>
            <a:endParaRPr lang="en-US" dirty="0"/>
          </a:p>
          <a:p>
            <a:r>
              <a:rPr lang="en-US" dirty="0"/>
              <a:t> What if we wanted to pass a function into another function as an argument?</a:t>
            </a:r>
          </a:p>
          <a:p>
            <a:pPr lvl="1"/>
            <a:r>
              <a:rPr lang="en-US" dirty="0"/>
              <a:t>Just like the </a:t>
            </a:r>
            <a:r>
              <a:rPr lang="en-US" dirty="0" err="1">
                <a:solidFill>
                  <a:srgbClr val="92D050"/>
                </a:solidFill>
              </a:rPr>
              <a:t>pthread_create</a:t>
            </a:r>
            <a:r>
              <a:rPr lang="en-US" dirty="0"/>
              <a:t> function seems to do</a:t>
            </a:r>
          </a:p>
        </p:txBody>
      </p:sp>
    </p:spTree>
    <p:extLst>
      <p:ext uri="{BB962C8B-B14F-4D97-AF65-F5344CB8AC3E}">
        <p14:creationId xmlns:p14="http://schemas.microsoft.com/office/powerpoint/2010/main" val="529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DE77-1486-874D-82F6-091CEE4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78E7A-6029-B141-9E26-A100F977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1" y="2097088"/>
            <a:ext cx="6083300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EA30A-D5F9-0440-B626-24F52187453D}"/>
              </a:ext>
            </a:extLst>
          </p:cNvPr>
          <p:cNvSpPr txBox="1"/>
          <p:nvPr/>
        </p:nvSpPr>
        <p:spPr>
          <a:xfrm>
            <a:off x="7420216" y="2097088"/>
            <a:ext cx="42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</a:t>
            </a:r>
            <a:r>
              <a:rPr lang="en-US" sz="1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horribly_unsafe_function</a:t>
            </a:r>
            <a:r>
              <a:rPr lang="en-US" dirty="0"/>
              <a:t>” is the callback function that is given to “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dirty="0"/>
              <a:t>” such that it can be used later</a:t>
            </a:r>
          </a:p>
        </p:txBody>
      </p:sp>
    </p:spTree>
    <p:extLst>
      <p:ext uri="{BB962C8B-B14F-4D97-AF65-F5344CB8AC3E}">
        <p14:creationId xmlns:p14="http://schemas.microsoft.com/office/powerpoint/2010/main" val="2368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9250-8527-404E-B943-1BB1BA41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</a:t>
            </a:r>
            <a:r>
              <a:rPr lang="en-US" b="1" dirty="0" err="1"/>
              <a:t>pthread_create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B80-2774-9D47-8CB6-231F1AF4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96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Knowing what we just looked at, what should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function be declared as?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F2986-E75C-C44B-BA8A-8E728E67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04" y="4877165"/>
            <a:ext cx="3676773" cy="35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1F901-8DC7-0D4B-A50A-45A8BF35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73669"/>
            <a:ext cx="734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A3D6-BCDE-0F41-9A0B-5FEAC326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create &amp; run a thread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0C13E-AC38-CE45-B745-236CE8B58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811" y="1698502"/>
            <a:ext cx="6617201" cy="4444389"/>
          </a:xfrm>
        </p:spPr>
      </p:pic>
    </p:spTree>
    <p:extLst>
      <p:ext uri="{BB962C8B-B14F-4D97-AF65-F5344CB8AC3E}">
        <p14:creationId xmlns:p14="http://schemas.microsoft.com/office/powerpoint/2010/main" val="39497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7DD1-CFBF-9C44-97DD-200603D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did you notice?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386C-D977-0046-BE56-4F502AA8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that nothing printed to the screen!</a:t>
            </a:r>
          </a:p>
          <a:p>
            <a:endParaRPr lang="en-US" dirty="0"/>
          </a:p>
          <a:p>
            <a:r>
              <a:rPr lang="en-US" dirty="0"/>
              <a:t>So what happened? What did we do wrong?</a:t>
            </a:r>
          </a:p>
          <a:p>
            <a:endParaRPr lang="en-US" dirty="0"/>
          </a:p>
          <a:p>
            <a:r>
              <a:rPr lang="en-US" dirty="0"/>
              <a:t>Well we didn’t do anything wrong syntactically, but we did forget something rather important. </a:t>
            </a:r>
          </a:p>
        </p:txBody>
      </p:sp>
    </p:spTree>
    <p:extLst>
      <p:ext uri="{BB962C8B-B14F-4D97-AF65-F5344CB8AC3E}">
        <p14:creationId xmlns:p14="http://schemas.microsoft.com/office/powerpoint/2010/main" val="28576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0EEC-6949-A241-BAC2-CEA26096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 states &amp;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AD49-25C3-624C-8176-5682E53C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57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Modern computers can have a lot of programs running concurrently, hence the CPU has to manage multiple processes</a:t>
            </a:r>
          </a:p>
          <a:p>
            <a:endParaRPr lang="en-US" dirty="0"/>
          </a:p>
          <a:p>
            <a:r>
              <a:rPr lang="en-US" b="1" dirty="0"/>
              <a:t>Process</a:t>
            </a:r>
            <a:r>
              <a:rPr lang="en-US" dirty="0"/>
              <a:t>: A process is a </a:t>
            </a:r>
            <a:r>
              <a:rPr lang="en-US" b="1" dirty="0"/>
              <a:t>running instance </a:t>
            </a:r>
            <a:r>
              <a:rPr lang="en-US" dirty="0"/>
              <a:t>of a program</a:t>
            </a:r>
          </a:p>
          <a:p>
            <a:endParaRPr lang="en-US" dirty="0"/>
          </a:p>
          <a:p>
            <a:r>
              <a:rPr lang="en-US" dirty="0"/>
              <a:t> So how could we approach this?</a:t>
            </a:r>
          </a:p>
          <a:p>
            <a:pPr lvl="1"/>
            <a:r>
              <a:rPr lang="en-US" dirty="0"/>
              <a:t>We could put all processes into a queue and give them to the CPU </a:t>
            </a:r>
          </a:p>
          <a:p>
            <a:pPr lvl="1"/>
            <a:r>
              <a:rPr lang="en-US" dirty="0"/>
              <a:t>Once a process has finished the next one can be consumed</a:t>
            </a:r>
          </a:p>
          <a:p>
            <a:endParaRPr lang="en-US" dirty="0"/>
          </a:p>
          <a:p>
            <a:r>
              <a:rPr lang="en-US" dirty="0"/>
              <a:t>What issues could arise when trying to manage multiple processes using this?</a:t>
            </a:r>
          </a:p>
          <a:p>
            <a:pPr lvl="1"/>
            <a:r>
              <a:rPr lang="en-US" sz="1600" dirty="0"/>
              <a:t>One process could be hogging the CPU</a:t>
            </a:r>
          </a:p>
          <a:p>
            <a:pPr lvl="1"/>
            <a:r>
              <a:rPr lang="en-US" sz="1600" dirty="0"/>
              <a:t>Switching processes too frequently can be incredibly inefficient</a:t>
            </a:r>
          </a:p>
        </p:txBody>
      </p:sp>
    </p:spTree>
    <p:extLst>
      <p:ext uri="{BB962C8B-B14F-4D97-AF65-F5344CB8AC3E}">
        <p14:creationId xmlns:p14="http://schemas.microsoft.com/office/powerpoint/2010/main" val="32318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528F-883B-3546-B746-3B5F9859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D9ED-E266-5342-9A65-8F0D0198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process will always have as </a:t>
            </a:r>
            <a:r>
              <a:rPr lang="en-US" b="1" dirty="0"/>
              <a:t>single main thread</a:t>
            </a:r>
            <a:r>
              <a:rPr lang="en-US" dirty="0"/>
              <a:t>, despite its ability to host multiple threads</a:t>
            </a:r>
          </a:p>
          <a:p>
            <a:pPr lvl="1"/>
            <a:r>
              <a:rPr lang="en-US" dirty="0"/>
              <a:t>The nature of the program caused the main thread to terminate before the newly spawned thread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The main thread completed before the worker thread, terminating the process before the worker thread had time to print</a:t>
            </a:r>
          </a:p>
        </p:txBody>
      </p:sp>
    </p:spTree>
    <p:extLst>
      <p:ext uri="{BB962C8B-B14F-4D97-AF65-F5344CB8AC3E}">
        <p14:creationId xmlns:p14="http://schemas.microsoft.com/office/powerpoint/2010/main" val="4034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BA9A-4BD1-5E4C-8365-01DD4073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51" y="612656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Lets take a 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F4EC-9942-2E41-95A4-D6FB4EC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break, think about what could be done to resolve this issue</a:t>
            </a:r>
          </a:p>
          <a:p>
            <a:endParaRPr lang="en-US" dirty="0"/>
          </a:p>
          <a:p>
            <a:r>
              <a:rPr lang="en-US" dirty="0"/>
              <a:t>If you are not sure about anything we have talked about up until now, don’t hesitate to ask</a:t>
            </a:r>
          </a:p>
        </p:txBody>
      </p:sp>
    </p:spTree>
    <p:extLst>
      <p:ext uri="{BB962C8B-B14F-4D97-AF65-F5344CB8AC3E}">
        <p14:creationId xmlns:p14="http://schemas.microsoft.com/office/powerpoint/2010/main" val="255415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8868-3E57-CB46-B10D-578A3C74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50E6-7268-BC44-A66F-33A4E9F0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lets reiterate the problem: “The main thread finishes before the newly created thread, terminating the process before the new thread can complete”</a:t>
            </a:r>
          </a:p>
          <a:p>
            <a:endParaRPr lang="en-US" dirty="0"/>
          </a:p>
          <a:p>
            <a:r>
              <a:rPr lang="en-US" dirty="0"/>
              <a:t>So what is it that we want to do?</a:t>
            </a:r>
          </a:p>
          <a:p>
            <a:pPr lvl="1"/>
            <a:r>
              <a:rPr lang="en-US" dirty="0"/>
              <a:t>We want to force the main thread to wait until the new thread has completed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F387-5C56-3644-9205-679C4B94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Pthread_join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F985-70F2-7F4D-9B5F-831B7DB0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POSIX API provides a function that is specifically designed to resolve this issue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/>
              <a:t> method will force the calling thread to suspend until the specified thread has terminated</a:t>
            </a:r>
          </a:p>
          <a:p>
            <a:endParaRPr lang="en-US" dirty="0"/>
          </a:p>
          <a:p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_Nullable</a:t>
            </a:r>
            <a:r>
              <a:rPr lang="en-US" dirty="0"/>
              <a:t> can be set to </a:t>
            </a:r>
            <a:r>
              <a:rPr lang="en-US" sz="19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, if it isn’t then the value passed to </a:t>
            </a:r>
            <a:r>
              <a:rPr lang="en-US" sz="1900" dirty="0" err="1">
                <a:solidFill>
                  <a:srgbClr val="B7EE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dirty="0"/>
              <a:t> will be stored at the location pointed to by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_Nullable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5DD8-F875-144D-833F-D72FC6A0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28" y="2791542"/>
            <a:ext cx="5479152" cy="3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807-E222-8A42-A342-AEE342A1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how would we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C2ED-BC38-6243-B724-D7E2BD2D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691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you try to make use of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/>
              <a:t> method to prevent the main thread from terminating prematurely?</a:t>
            </a:r>
          </a:p>
          <a:p>
            <a:endParaRPr lang="en-US" dirty="0"/>
          </a:p>
          <a:p>
            <a:r>
              <a:rPr lang="en-US" dirty="0"/>
              <a:t>Lets try it ourselves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7F039-307F-6A49-AB50-522E8E9D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55" y="3941448"/>
            <a:ext cx="3986912" cy="27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C7B-BEA5-744E-8952-A74C5AC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754-DFAD-E342-8070-A463D500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uses a thread to execute some task of your choosing</a:t>
            </a:r>
          </a:p>
          <a:p>
            <a:endParaRPr lang="en-US" dirty="0"/>
          </a:p>
          <a:p>
            <a:r>
              <a:rPr lang="en-US" dirty="0"/>
              <a:t>Create a program that uses two threads to execute unique and disjoint tasks</a:t>
            </a:r>
          </a:p>
          <a:p>
            <a:endParaRPr lang="en-US" dirty="0"/>
          </a:p>
          <a:p>
            <a:r>
              <a:rPr lang="en-US" dirty="0"/>
              <a:t>Did you notice anything when running the second task?</a:t>
            </a:r>
          </a:p>
        </p:txBody>
      </p:sp>
    </p:spTree>
    <p:extLst>
      <p:ext uri="{BB962C8B-B14F-4D97-AF65-F5344CB8AC3E}">
        <p14:creationId xmlns:p14="http://schemas.microsoft.com/office/powerpoint/2010/main" val="217399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B0A1-02F7-6C41-8537-9DBF7B89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81DF-4537-EF42-A05C-8857A991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8" y="2401887"/>
            <a:ext cx="3981573" cy="10271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Tomorrow we will take a look at how to address the anomalous behavior we observed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71AF-B256-1F46-A20C-C87D3A4A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05" y="2262927"/>
            <a:ext cx="4727013" cy="43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D170-D9D7-9441-BB10-6C50E0AF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That’s all the content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FE6-33CE-C84E-9C8D-7F8BBE61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the content for today, if there is still something you find confusing, now's your chance to ask</a:t>
            </a:r>
          </a:p>
          <a:p>
            <a:endParaRPr lang="en-US" dirty="0"/>
          </a:p>
          <a:p>
            <a:r>
              <a:rPr lang="en-US" dirty="0"/>
              <a:t>Tomorrow we will be looking at mutual exclusion constructs and how we can control order of execution for threaded programs</a:t>
            </a:r>
          </a:p>
        </p:txBody>
      </p:sp>
    </p:spTree>
    <p:extLst>
      <p:ext uri="{BB962C8B-B14F-4D97-AF65-F5344CB8AC3E}">
        <p14:creationId xmlns:p14="http://schemas.microsoft.com/office/powerpoint/2010/main" val="226225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A178-E11C-104F-9599-B2413C67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2375-4716-8D4B-B270-C2E447CA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418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define a set of states through which processes can transition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come up with some clever scheduling (we won’t look at this since we aren’t doing scheduling algorithms)</a:t>
            </a:r>
          </a:p>
          <a:p>
            <a:endParaRPr lang="en-US" dirty="0"/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AD2ABD26-55C9-EE41-BF1D-145C00F38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0908" y="2157047"/>
            <a:ext cx="1189892" cy="1189892"/>
          </a:xfrm>
          <a:prstGeom prst="rect">
            <a:avLst/>
          </a:prstGeo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22E49E8C-0F4D-484E-90BA-6F9D079A0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0922" y="4481021"/>
            <a:ext cx="1600200" cy="1600200"/>
          </a:xfrm>
          <a:prstGeom prst="rect">
            <a:avLst/>
          </a:prstGeom>
        </p:spPr>
      </p:pic>
      <p:pic>
        <p:nvPicPr>
          <p:cNvPr id="9" name="Graphic 8" descr="Arrow circle">
            <a:extLst>
              <a:ext uri="{FF2B5EF4-FFF2-40B4-BE49-F238E27FC236}">
                <a16:creationId xmlns:a16="http://schemas.microsoft.com/office/drawing/2014/main" id="{3E156224-F0C1-7642-BE5B-2F19C42CF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0095" y="4970194"/>
            <a:ext cx="621854" cy="621854"/>
          </a:xfrm>
          <a:prstGeom prst="rect">
            <a:avLst/>
          </a:prstGeom>
        </p:spPr>
      </p:pic>
      <p:pic>
        <p:nvPicPr>
          <p:cNvPr id="11" name="Graphic 10" descr="Maze">
            <a:extLst>
              <a:ext uri="{FF2B5EF4-FFF2-40B4-BE49-F238E27FC236}">
                <a16:creationId xmlns:a16="http://schemas.microsoft.com/office/drawing/2014/main" id="{9F8E58BC-DAA7-084A-BD25-911AAB1E8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8840" y="4970194"/>
            <a:ext cx="462530" cy="462530"/>
          </a:xfrm>
          <a:prstGeom prst="rect">
            <a:avLst/>
          </a:prstGeom>
        </p:spPr>
      </p:pic>
      <p:pic>
        <p:nvPicPr>
          <p:cNvPr id="12" name="Graphic 11" descr="Maze">
            <a:extLst>
              <a:ext uri="{FF2B5EF4-FFF2-40B4-BE49-F238E27FC236}">
                <a16:creationId xmlns:a16="http://schemas.microsoft.com/office/drawing/2014/main" id="{588AE7DD-D198-954C-BD4A-1E8BDE21D7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8840" y="4428002"/>
            <a:ext cx="462530" cy="462530"/>
          </a:xfrm>
          <a:prstGeom prst="rect">
            <a:avLst/>
          </a:prstGeom>
        </p:spPr>
      </p:pic>
      <p:pic>
        <p:nvPicPr>
          <p:cNvPr id="13" name="Graphic 12" descr="Maze">
            <a:extLst>
              <a:ext uri="{FF2B5EF4-FFF2-40B4-BE49-F238E27FC236}">
                <a16:creationId xmlns:a16="http://schemas.microsoft.com/office/drawing/2014/main" id="{8C0DA79C-AF07-8147-AA98-0DC5FC181C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8840" y="5512386"/>
            <a:ext cx="462530" cy="462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4854A0-F2AF-4C43-A56C-D9D61CE0E9F7}"/>
              </a:ext>
            </a:extLst>
          </p:cNvPr>
          <p:cNvSpPr txBox="1"/>
          <p:nvPr/>
        </p:nvSpPr>
        <p:spPr>
          <a:xfrm>
            <a:off x="4466492" y="6482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14115 0.0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02 0.08819 L 0.14102 -0.06065 " pathEditMode="relative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185 L 0.14011 -0.06574 " pathEditMode="relative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-0.06736 L 0.28438 -0.063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-0.06065 L 0.13959 0.09074 " pathEditMode="relative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0.09074 L 0.28386 0.1641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394 L 0.13959 0.0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0.01181 L 0.28438 -0.045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3CB-972E-B744-9475-0898CC3D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states should there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4FD5-0943-3340-AAB6-FB6AB101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6144"/>
          </a:xfrm>
        </p:spPr>
        <p:txBody>
          <a:bodyPr>
            <a:normAutofit/>
          </a:bodyPr>
          <a:lstStyle/>
          <a:p>
            <a:r>
              <a:rPr lang="en-US" dirty="0"/>
              <a:t>Four states should be sufficient for this, providing all the functionality we need</a:t>
            </a:r>
          </a:p>
          <a:p>
            <a:endParaRPr lang="en-US" dirty="0"/>
          </a:p>
          <a:p>
            <a:r>
              <a:rPr lang="en-US" dirty="0"/>
              <a:t>So what are these states?</a:t>
            </a:r>
          </a:p>
          <a:p>
            <a:pPr lvl="1"/>
            <a:r>
              <a:rPr lang="en-US" b="1" dirty="0"/>
              <a:t>New</a:t>
            </a:r>
            <a:r>
              <a:rPr lang="en-US" dirty="0"/>
              <a:t>: A new process is initialized and enqueued for the CPU</a:t>
            </a:r>
          </a:p>
          <a:p>
            <a:pPr lvl="1"/>
            <a:r>
              <a:rPr lang="en-US" b="1" dirty="0"/>
              <a:t>Ready</a:t>
            </a:r>
            <a:r>
              <a:rPr lang="en-US" dirty="0"/>
              <a:t>: The process is ready to be executed</a:t>
            </a:r>
          </a:p>
          <a:p>
            <a:pPr lvl="1"/>
            <a:r>
              <a:rPr lang="en-US" b="1" dirty="0"/>
              <a:t>Running</a:t>
            </a:r>
            <a:r>
              <a:rPr lang="en-US" dirty="0"/>
              <a:t>: The process is currently executing</a:t>
            </a:r>
          </a:p>
          <a:p>
            <a:pPr lvl="1"/>
            <a:r>
              <a:rPr lang="en-US" b="1" dirty="0"/>
              <a:t>Blocked</a:t>
            </a:r>
            <a:r>
              <a:rPr lang="en-US" dirty="0"/>
              <a:t>: The process was running but has been swapped out before completing</a:t>
            </a:r>
          </a:p>
          <a:p>
            <a:pPr lvl="1"/>
            <a:r>
              <a:rPr lang="en-US" b="1" dirty="0"/>
              <a:t>Exit</a:t>
            </a:r>
            <a:r>
              <a:rPr lang="en-US" dirty="0"/>
              <a:t>: The process has finished executing</a:t>
            </a:r>
          </a:p>
        </p:txBody>
      </p:sp>
    </p:spTree>
    <p:extLst>
      <p:ext uri="{BB962C8B-B14F-4D97-AF65-F5344CB8AC3E}">
        <p14:creationId xmlns:p14="http://schemas.microsoft.com/office/powerpoint/2010/main" val="27063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C580-470D-4546-AA80-1D3B518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Transitions should there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6B9E-C4E6-1B4C-A485-2D80635F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New </a:t>
            </a:r>
            <a:r>
              <a:rPr lang="en-US" b="1" dirty="0">
                <a:sym typeface="Wingdings" pitchFamily="2" charset="2"/>
              </a:rPr>
              <a:t> Ready</a:t>
            </a:r>
            <a:r>
              <a:rPr lang="en-US" dirty="0">
                <a:sym typeface="Wingdings" pitchFamily="2" charset="2"/>
              </a:rPr>
              <a:t>: Process is committed to execution</a:t>
            </a:r>
          </a:p>
          <a:p>
            <a:r>
              <a:rPr lang="en-US" b="1" dirty="0">
                <a:sym typeface="Wingdings" pitchFamily="2" charset="2"/>
              </a:rPr>
              <a:t>Ready  Running</a:t>
            </a:r>
            <a:r>
              <a:rPr lang="en-US" dirty="0">
                <a:sym typeface="Wingdings" pitchFamily="2" charset="2"/>
              </a:rPr>
              <a:t>: Process is selected by scheduler</a:t>
            </a:r>
          </a:p>
          <a:p>
            <a:r>
              <a:rPr lang="en-US" b="1" dirty="0">
                <a:sym typeface="Wingdings" pitchFamily="2" charset="2"/>
              </a:rPr>
              <a:t>Running  Blocked</a:t>
            </a:r>
            <a:r>
              <a:rPr lang="en-US" dirty="0">
                <a:sym typeface="Wingdings" pitchFamily="2" charset="2"/>
              </a:rPr>
              <a:t>: Process is waiting for some I/O operation to finish</a:t>
            </a:r>
          </a:p>
          <a:p>
            <a:r>
              <a:rPr lang="en-US" b="1" dirty="0">
                <a:sym typeface="Wingdings" pitchFamily="2" charset="2"/>
              </a:rPr>
              <a:t>Blocked  Ready:</a:t>
            </a:r>
            <a:r>
              <a:rPr lang="en-US" dirty="0">
                <a:sym typeface="Wingdings" pitchFamily="2" charset="2"/>
              </a:rPr>
              <a:t> I/O operation has finished</a:t>
            </a:r>
          </a:p>
          <a:p>
            <a:r>
              <a:rPr lang="en-US" b="1" dirty="0">
                <a:sym typeface="Wingdings" pitchFamily="2" charset="2"/>
              </a:rPr>
              <a:t>Running  Ready</a:t>
            </a:r>
            <a:r>
              <a:rPr lang="en-US" dirty="0">
                <a:sym typeface="Wingdings" pitchFamily="2" charset="2"/>
              </a:rPr>
              <a:t>: Process is </a:t>
            </a:r>
            <a:r>
              <a:rPr lang="en-US" b="1" dirty="0">
                <a:sym typeface="Wingdings" pitchFamily="2" charset="2"/>
              </a:rPr>
              <a:t>preempted</a:t>
            </a:r>
            <a:r>
              <a:rPr lang="en-US" dirty="0">
                <a:sym typeface="Wingdings" pitchFamily="2" charset="2"/>
              </a:rPr>
              <a:t> (timer interrupt or pause)</a:t>
            </a:r>
          </a:p>
          <a:p>
            <a:r>
              <a:rPr lang="en-US" b="1" dirty="0">
                <a:sym typeface="Wingdings" pitchFamily="2" charset="2"/>
              </a:rPr>
              <a:t>Running  Exit</a:t>
            </a:r>
            <a:r>
              <a:rPr lang="en-US" dirty="0">
                <a:sym typeface="Wingdings" pitchFamily="2" charset="2"/>
              </a:rPr>
              <a:t>: Process has finished or thrown an exception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1F0C-1EFD-7A49-A9AD-684BFA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 representation of states &amp; transitions of a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012AFC-429C-A648-9190-10F626807855}"/>
              </a:ext>
            </a:extLst>
          </p:cNvPr>
          <p:cNvSpPr/>
          <p:nvPr/>
        </p:nvSpPr>
        <p:spPr>
          <a:xfrm>
            <a:off x="2595759" y="2846764"/>
            <a:ext cx="955431" cy="5158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B44D4C-09E0-A34D-985B-B7A88900521C}"/>
              </a:ext>
            </a:extLst>
          </p:cNvPr>
          <p:cNvSpPr/>
          <p:nvPr/>
        </p:nvSpPr>
        <p:spPr>
          <a:xfrm>
            <a:off x="4932826" y="3717009"/>
            <a:ext cx="1019909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E8161-A7D0-A541-A357-EF9D625ADB5F}"/>
              </a:ext>
            </a:extLst>
          </p:cNvPr>
          <p:cNvSpPr/>
          <p:nvPr/>
        </p:nvSpPr>
        <p:spPr>
          <a:xfrm>
            <a:off x="6652847" y="5316415"/>
            <a:ext cx="1019909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419F81-B43A-B842-B802-91C18980B3A6}"/>
              </a:ext>
            </a:extLst>
          </p:cNvPr>
          <p:cNvSpPr/>
          <p:nvPr/>
        </p:nvSpPr>
        <p:spPr>
          <a:xfrm>
            <a:off x="3157065" y="5316415"/>
            <a:ext cx="1085972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FAD9FB-358B-0949-8A1A-0CCBF92CB894}"/>
              </a:ext>
            </a:extLst>
          </p:cNvPr>
          <p:cNvSpPr/>
          <p:nvPr/>
        </p:nvSpPr>
        <p:spPr>
          <a:xfrm>
            <a:off x="8126917" y="3812259"/>
            <a:ext cx="1019909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39A1A5-A876-4441-8B67-9FE677DBF686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3411270" y="3287040"/>
            <a:ext cx="1521556" cy="6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1BCA9C-4EDD-C046-BB46-E680B7797621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>
            <a:off x="4243037" y="5547946"/>
            <a:ext cx="240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EE1187-B934-AC45-8420-FAD5768908AD}"/>
              </a:ext>
            </a:extLst>
          </p:cNvPr>
          <p:cNvCxnSpPr>
            <a:stCxn id="7" idx="0"/>
            <a:endCxn id="5" idx="3"/>
          </p:cNvCxnSpPr>
          <p:nvPr/>
        </p:nvCxnSpPr>
        <p:spPr>
          <a:xfrm flipV="1">
            <a:off x="3700051" y="4112257"/>
            <a:ext cx="1382137" cy="120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0D7A471-0670-7B47-8368-12EC6893528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 rot="16200000" flipH="1">
            <a:off x="5666805" y="4248825"/>
            <a:ext cx="1271972" cy="998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8FE616C-F2FB-9F48-9036-2D10181EC803}"/>
              </a:ext>
            </a:extLst>
          </p:cNvPr>
          <p:cNvCxnSpPr>
            <a:stCxn id="6" idx="0"/>
            <a:endCxn id="5" idx="6"/>
          </p:cNvCxnSpPr>
          <p:nvPr/>
        </p:nvCxnSpPr>
        <p:spPr>
          <a:xfrm rot="16200000" flipV="1">
            <a:off x="5873832" y="4027444"/>
            <a:ext cx="1367875" cy="1210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6ADF259-0965-3F40-AA78-C9B161BC67EE}"/>
              </a:ext>
            </a:extLst>
          </p:cNvPr>
          <p:cNvCxnSpPr>
            <a:stCxn id="6" idx="6"/>
            <a:endCxn id="8" idx="4"/>
          </p:cNvCxnSpPr>
          <p:nvPr/>
        </p:nvCxnSpPr>
        <p:spPr>
          <a:xfrm flipV="1">
            <a:off x="7672756" y="4275321"/>
            <a:ext cx="964116" cy="12726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Graphic 52" descr="Maze">
            <a:extLst>
              <a:ext uri="{FF2B5EF4-FFF2-40B4-BE49-F238E27FC236}">
                <a16:creationId xmlns:a16="http://schemas.microsoft.com/office/drawing/2014/main" id="{BBF44F43-5360-184F-8CAF-BC5D5E41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6962" y="2364471"/>
            <a:ext cx="473023" cy="4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9597 0.1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49 0.14051 C 0.22683 0.14768 0.25716 0.15486 0.27578 0.19676 C 0.2944 0.23865 0.30482 0.36273 0.30808 0.3916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68 0.39097 C 0.33138 0.33796 0.34896 0.28495 0.33868 0.24027 C 0.32839 0.19583 0.27461 0.13912 0.25222 0.12314 C 0.22969 0.1074 0.21133 0.14166 0.20417 0.1453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4 0.14051 C 0.2323 0.16481 0.26719 0.18912 0.28581 0.23102 C 0.30443 0.27291 0.30482 0.36458 0.30899 0.39166 " pathEditMode="relative" ptsTypes="AAA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86 0.39606 L 0.10951 0.40602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5 0.40717 C 0.09675 0.28518 0.08542 0.16319 0.10078 0.11898 C 0.11602 0.07477 0.15795 0.10833 0.19987 0.14213 " pathEditMode="relative" ptsTypes="AAA">
                                      <p:cBhvr>
                                        <p:cTn id="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96 0.13889 C 0.24075 0.14352 0.28568 0.14838 0.30964 0.18703 C 0.33359 0.22569 0.33398 0.33935 0.33919 0.3706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53 0.39259 C 0.37631 0.38889 0.40834 0.38588 0.42696 0.3456 C 0.44571 0.30602 0.45105 0.22939 0.45638 0.15324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5C0B-EBFA-6D46-BAE0-EB18638B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802C-979A-174C-80A1-0CCAAB27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24111" cy="3989995"/>
          </a:xfrm>
        </p:spPr>
        <p:txBody>
          <a:bodyPr>
            <a:normAutofit/>
          </a:bodyPr>
          <a:lstStyle/>
          <a:p>
            <a:r>
              <a:rPr lang="en-US" dirty="0"/>
              <a:t>Before we look at threads, we need to understand processes and a bit about process states</a:t>
            </a:r>
          </a:p>
          <a:p>
            <a:endParaRPr lang="en-US" dirty="0"/>
          </a:p>
          <a:p>
            <a:r>
              <a:rPr lang="en-US" dirty="0"/>
              <a:t>A process is “</a:t>
            </a:r>
            <a:r>
              <a:rPr lang="en-US" i="1" dirty="0"/>
              <a:t>a </a:t>
            </a:r>
            <a:r>
              <a:rPr lang="en-US" b="1" i="1" dirty="0"/>
              <a:t>running instance </a:t>
            </a:r>
            <a:r>
              <a:rPr lang="en-US" i="1" dirty="0"/>
              <a:t>of a </a:t>
            </a:r>
            <a:r>
              <a:rPr lang="en-US" b="1" i="1" dirty="0"/>
              <a:t>program</a:t>
            </a:r>
            <a:r>
              <a:rPr lang="en-US" b="1" dirty="0"/>
              <a:t>”</a:t>
            </a:r>
            <a:r>
              <a:rPr lang="en-US" dirty="0"/>
              <a:t> composed of two components</a:t>
            </a:r>
          </a:p>
          <a:p>
            <a:pPr lvl="1"/>
            <a:r>
              <a:rPr lang="en-US" b="1" dirty="0"/>
              <a:t>Resources</a:t>
            </a:r>
            <a:r>
              <a:rPr lang="en-US" dirty="0"/>
              <a:t>: Logical address space (program, data, stack, heap), Files and I/O</a:t>
            </a:r>
          </a:p>
          <a:p>
            <a:pPr lvl="1"/>
            <a:r>
              <a:rPr lang="en-US" b="1" dirty="0"/>
              <a:t>Execution trace:</a:t>
            </a:r>
            <a:r>
              <a:rPr lang="en-US" dirty="0"/>
              <a:t> The entity which gets executed by the computer (threads)</a:t>
            </a:r>
          </a:p>
          <a:p>
            <a:pPr lvl="1"/>
            <a:endParaRPr lang="en-US" dirty="0"/>
          </a:p>
          <a:p>
            <a:r>
              <a:rPr lang="en-US" dirty="0"/>
              <a:t>A process can </a:t>
            </a:r>
            <a:r>
              <a:rPr lang="en-US" b="1" dirty="0"/>
              <a:t>share its resources </a:t>
            </a:r>
            <a:r>
              <a:rPr lang="en-US" dirty="0"/>
              <a:t>between </a:t>
            </a:r>
            <a:r>
              <a:rPr lang="en-US" b="1" dirty="0"/>
              <a:t>multiple execution traces</a:t>
            </a:r>
          </a:p>
        </p:txBody>
      </p:sp>
    </p:spTree>
    <p:extLst>
      <p:ext uri="{BB962C8B-B14F-4D97-AF65-F5344CB8AC3E}">
        <p14:creationId xmlns:p14="http://schemas.microsoft.com/office/powerpoint/2010/main" val="291904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4857-2F3F-3E4F-861B-096E8F81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visualize what processes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BF27-E4F7-EB4B-8E8F-5AC2A1EC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892298"/>
          </a:xfrm>
        </p:spPr>
        <p:txBody>
          <a:bodyPr/>
          <a:lstStyle/>
          <a:p>
            <a:r>
              <a:rPr lang="en-US" dirty="0"/>
              <a:t>Every process must have at least one thread (main execution thread)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EBF94C-7486-EA41-9C81-73F90036DCA5}"/>
              </a:ext>
            </a:extLst>
          </p:cNvPr>
          <p:cNvGrpSpPr/>
          <p:nvPr/>
        </p:nvGrpSpPr>
        <p:grpSpPr>
          <a:xfrm>
            <a:off x="4474411" y="3267684"/>
            <a:ext cx="3240000" cy="2971798"/>
            <a:chOff x="4316897" y="3267684"/>
            <a:chExt cx="3240000" cy="29717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E4066F-1B97-8940-A0FA-56FE9F9EC1C2}"/>
                </a:ext>
              </a:extLst>
            </p:cNvPr>
            <p:cNvGrpSpPr/>
            <p:nvPr/>
          </p:nvGrpSpPr>
          <p:grpSpPr>
            <a:xfrm>
              <a:off x="4316897" y="3267684"/>
              <a:ext cx="3240000" cy="2971798"/>
              <a:chOff x="4316897" y="3267684"/>
              <a:chExt cx="3240000" cy="29717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AA2659-6789-5747-9B03-8F95EA15B931}"/>
                  </a:ext>
                </a:extLst>
              </p:cNvPr>
              <p:cNvSpPr/>
              <p:nvPr/>
            </p:nvSpPr>
            <p:spPr>
              <a:xfrm>
                <a:off x="4316897" y="3267684"/>
                <a:ext cx="3240000" cy="828000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BB6153-9034-704D-A223-74ABD929C852}"/>
                  </a:ext>
                </a:extLst>
              </p:cNvPr>
              <p:cNvSpPr/>
              <p:nvPr/>
            </p:nvSpPr>
            <p:spPr>
              <a:xfrm>
                <a:off x="4316897" y="3303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F68DD3-1C59-F742-A1CF-7B042140C81B}"/>
                  </a:ext>
                </a:extLst>
              </p:cNvPr>
              <p:cNvSpPr/>
              <p:nvPr/>
            </p:nvSpPr>
            <p:spPr>
              <a:xfrm>
                <a:off x="5396897" y="3303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951B3A-21F1-8049-A7E9-792385051DF2}"/>
                  </a:ext>
                </a:extLst>
              </p:cNvPr>
              <p:cNvSpPr/>
              <p:nvPr/>
            </p:nvSpPr>
            <p:spPr>
              <a:xfrm>
                <a:off x="6476897" y="3303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76A0FB-1F80-C646-97B0-AD3B276BD8E1}"/>
                  </a:ext>
                </a:extLst>
              </p:cNvPr>
              <p:cNvSpPr/>
              <p:nvPr/>
            </p:nvSpPr>
            <p:spPr>
              <a:xfrm>
                <a:off x="4316897" y="3735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Registers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A4C137-E100-6E49-A777-C252DC6CAF0C}"/>
                  </a:ext>
                </a:extLst>
              </p:cNvPr>
              <p:cNvSpPr/>
              <p:nvPr/>
            </p:nvSpPr>
            <p:spPr>
              <a:xfrm>
                <a:off x="6476897" y="3735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Stack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CDD117-CD79-C24A-9974-FEF2F56E5C13}"/>
                  </a:ext>
                </a:extLst>
              </p:cNvPr>
              <p:cNvSpPr/>
              <p:nvPr/>
            </p:nvSpPr>
            <p:spPr>
              <a:xfrm>
                <a:off x="4316897" y="4103899"/>
                <a:ext cx="3240000" cy="213558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54DBA6D-CEF5-CC4D-96FE-36843EF9902D}"/>
                </a:ext>
              </a:extLst>
            </p:cNvPr>
            <p:cNvSpPr/>
            <p:nvPr/>
          </p:nvSpPr>
          <p:spPr>
            <a:xfrm>
              <a:off x="5482411" y="4298320"/>
              <a:ext cx="612000" cy="1746739"/>
            </a:xfrm>
            <a:custGeom>
              <a:avLst/>
              <a:gdLst>
                <a:gd name="connsiteX0" fmla="*/ 586270 w 628094"/>
                <a:gd name="connsiteY0" fmla="*/ 0 h 1535723"/>
                <a:gd name="connsiteX1" fmla="*/ 116 w 628094"/>
                <a:gd name="connsiteY1" fmla="*/ 392723 h 1535723"/>
                <a:gd name="connsiteX2" fmla="*/ 627300 w 628094"/>
                <a:gd name="connsiteY2" fmla="*/ 662353 h 1535723"/>
                <a:gd name="connsiteX3" fmla="*/ 140793 w 628094"/>
                <a:gd name="connsiteY3" fmla="*/ 1131276 h 1535723"/>
                <a:gd name="connsiteX4" fmla="*/ 586270 w 628094"/>
                <a:gd name="connsiteY4" fmla="*/ 1535723 h 1535723"/>
                <a:gd name="connsiteX0" fmla="*/ 586270 w 627378"/>
                <a:gd name="connsiteY0" fmla="*/ 0 h 1535723"/>
                <a:gd name="connsiteX1" fmla="*/ 116 w 627378"/>
                <a:gd name="connsiteY1" fmla="*/ 392723 h 1535723"/>
                <a:gd name="connsiteX2" fmla="*/ 627300 w 627378"/>
                <a:gd name="connsiteY2" fmla="*/ 662353 h 1535723"/>
                <a:gd name="connsiteX3" fmla="*/ 47008 w 627378"/>
                <a:gd name="connsiteY3" fmla="*/ 1119553 h 1535723"/>
                <a:gd name="connsiteX4" fmla="*/ 586270 w 627378"/>
                <a:gd name="connsiteY4" fmla="*/ 1535723 h 153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378" h="1535723">
                  <a:moveTo>
                    <a:pt x="586270" y="0"/>
                  </a:moveTo>
                  <a:cubicBezTo>
                    <a:pt x="289774" y="141165"/>
                    <a:pt x="-6722" y="282331"/>
                    <a:pt x="116" y="392723"/>
                  </a:cubicBezTo>
                  <a:cubicBezTo>
                    <a:pt x="6954" y="503115"/>
                    <a:pt x="619485" y="541215"/>
                    <a:pt x="627300" y="662353"/>
                  </a:cubicBezTo>
                  <a:cubicBezTo>
                    <a:pt x="635115" y="783491"/>
                    <a:pt x="53846" y="973991"/>
                    <a:pt x="47008" y="1119553"/>
                  </a:cubicBezTo>
                  <a:cubicBezTo>
                    <a:pt x="40170" y="1265115"/>
                    <a:pt x="488578" y="1451708"/>
                    <a:pt x="586270" y="1535723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E9151E5-8E03-5641-A638-9A5D9212A1BC}"/>
              </a:ext>
            </a:extLst>
          </p:cNvPr>
          <p:cNvSpPr txBox="1"/>
          <p:nvPr/>
        </p:nvSpPr>
        <p:spPr>
          <a:xfrm>
            <a:off x="933327" y="3267684"/>
            <a:ext cx="344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threaded process, what our programs have been thus far</a:t>
            </a:r>
          </a:p>
        </p:txBody>
      </p:sp>
    </p:spTree>
    <p:extLst>
      <p:ext uri="{BB962C8B-B14F-4D97-AF65-F5344CB8AC3E}">
        <p14:creationId xmlns:p14="http://schemas.microsoft.com/office/powerpoint/2010/main" val="24951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7112</TotalTime>
  <Words>1763</Words>
  <Application>Microsoft Macintosh PowerPoint</Application>
  <PresentationFormat>Widescreen</PresentationFormat>
  <Paragraphs>230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Tw Cen MT</vt:lpstr>
      <vt:lpstr>Circuit</vt:lpstr>
      <vt:lpstr>Threading</vt:lpstr>
      <vt:lpstr>Plan for today</vt:lpstr>
      <vt:lpstr>Process states &amp; transitions</vt:lpstr>
      <vt:lpstr>So what can we do?</vt:lpstr>
      <vt:lpstr>So what states should there be?</vt:lpstr>
      <vt:lpstr>What Transitions should there be?</vt:lpstr>
      <vt:lpstr>Visual representation of states &amp; transitions of a process</vt:lpstr>
      <vt:lpstr>Processes </vt:lpstr>
      <vt:lpstr>Lets visualize what processes look like</vt:lpstr>
      <vt:lpstr>So how does this relate to threads?</vt:lpstr>
      <vt:lpstr>But what exactly is a thread?</vt:lpstr>
      <vt:lpstr> Lets take a short break</vt:lpstr>
      <vt:lpstr>Recall that processes can host multiple threads </vt:lpstr>
      <vt:lpstr>Simultaneous Multithreading (SMT)</vt:lpstr>
      <vt:lpstr>So where is threading used?</vt:lpstr>
      <vt:lpstr>Portable Operating System Interface (Posix)</vt:lpstr>
      <vt:lpstr>Lets take a break</vt:lpstr>
      <vt:lpstr>Posix threads</vt:lpstr>
      <vt:lpstr>Creating a thread</vt:lpstr>
      <vt:lpstr>Pthread_create()</vt:lpstr>
      <vt:lpstr>Did you pay attention?</vt:lpstr>
      <vt:lpstr>Function pointers</vt:lpstr>
      <vt:lpstr>Function pointer syntax</vt:lpstr>
      <vt:lpstr>Quick Exercise</vt:lpstr>
      <vt:lpstr>Why would we want this?</vt:lpstr>
      <vt:lpstr>Simple Example</vt:lpstr>
      <vt:lpstr>Back to pthread_create()</vt:lpstr>
      <vt:lpstr>Lets create &amp; run a thread</vt:lpstr>
      <vt:lpstr>What did you notice?</vt:lpstr>
      <vt:lpstr>So what happened?</vt:lpstr>
      <vt:lpstr>Lets take a short break</vt:lpstr>
      <vt:lpstr>How do we fix this?</vt:lpstr>
      <vt:lpstr>Pthread_join()</vt:lpstr>
      <vt:lpstr>So how would we use this?</vt:lpstr>
      <vt:lpstr>Exercise</vt:lpstr>
      <vt:lpstr>Question 2 Solution</vt:lpstr>
      <vt:lpstr>That’s all the content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1729</cp:revision>
  <cp:lastPrinted>2019-05-31T17:42:34Z</cp:lastPrinted>
  <dcterms:created xsi:type="dcterms:W3CDTF">2019-05-30T19:29:15Z</dcterms:created>
  <dcterms:modified xsi:type="dcterms:W3CDTF">2020-06-08T12:19:17Z</dcterms:modified>
</cp:coreProperties>
</file>