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B2"/>
    <a:srgbClr val="B7EE8D"/>
    <a:srgbClr val="92D050"/>
    <a:srgbClr val="A89DF8"/>
    <a:srgbClr val="FFA14F"/>
    <a:srgbClr val="FF8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41"/>
    <p:restoredTop sz="95767"/>
  </p:normalViewPr>
  <p:slideViewPr>
    <p:cSldViewPr snapToGrid="0" snapToObjects="1">
      <p:cViewPr>
        <p:scale>
          <a:sx n="210" d="100"/>
          <a:sy n="210" d="100"/>
        </p:scale>
        <p:origin x="367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9DA69-F5EA-454E-B1D5-FE60633EE1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86C5-443F-6F4E-A463-4C289DA0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70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17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5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5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8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3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28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23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6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Getting back the final result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Getting things with void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8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3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64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svg"/><Relationship Id="rId7" Type="http://schemas.openxmlformats.org/officeDocument/2006/relationships/image" Target="../media/image3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svg"/><Relationship Id="rId5" Type="http://schemas.openxmlformats.org/officeDocument/2006/relationships/image" Target="../media/image35.sv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3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3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4.png"/><Relationship Id="rId7" Type="http://schemas.openxmlformats.org/officeDocument/2006/relationships/image" Target="../media/image3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32.png"/><Relationship Id="rId5" Type="http://schemas.openxmlformats.org/officeDocument/2006/relationships/image" Target="../media/image34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3.svg"/><Relationship Id="rId4" Type="http://schemas.openxmlformats.org/officeDocument/2006/relationships/image" Target="../media/image25.svg"/><Relationship Id="rId9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3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Relationship Id="rId14" Type="http://schemas.openxmlformats.org/officeDocument/2006/relationships/image" Target="../media/image39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1.svg"/><Relationship Id="rId5" Type="http://schemas.openxmlformats.org/officeDocument/2006/relationships/image" Target="../media/image29.svg"/><Relationship Id="rId10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39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9.svg"/><Relationship Id="rId4" Type="http://schemas.openxmlformats.org/officeDocument/2006/relationships/image" Target="../media/image25.svg"/><Relationship Id="rId9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25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5.svg"/><Relationship Id="rId4" Type="http://schemas.openxmlformats.org/officeDocument/2006/relationships/image" Target="../media/image25.svg"/><Relationship Id="rId9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6.png"/><Relationship Id="rId5" Type="http://schemas.openxmlformats.org/officeDocument/2006/relationships/image" Target="../media/image28.png"/><Relationship Id="rId10" Type="http://schemas.openxmlformats.org/officeDocument/2006/relationships/image" Target="../media/image39.svg"/><Relationship Id="rId4" Type="http://schemas.openxmlformats.org/officeDocument/2006/relationships/image" Target="../media/image25.svg"/><Relationship Id="rId9" Type="http://schemas.openxmlformats.org/officeDocument/2006/relationships/image" Target="../media/image38.png"/><Relationship Id="rId14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0A96-DDA4-1A46-B096-3191FCD93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Multi-Threading &amp; Mutual Exclusion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E920-CA05-614C-BC7B-1D000314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509963"/>
            <a:ext cx="8791575" cy="727929"/>
          </a:xfrm>
        </p:spPr>
        <p:txBody>
          <a:bodyPr/>
          <a:lstStyle/>
          <a:p>
            <a:pPr algn="ctr"/>
            <a:r>
              <a:rPr lang="en-US" dirty="0"/>
              <a:t>By Philipp Tiso</a:t>
            </a:r>
          </a:p>
        </p:txBody>
      </p:sp>
      <p:pic>
        <p:nvPicPr>
          <p:cNvPr id="5" name="Graphic 4" descr="Network diagram">
            <a:extLst>
              <a:ext uri="{FF2B5EF4-FFF2-40B4-BE49-F238E27FC236}">
                <a16:creationId xmlns:a16="http://schemas.microsoft.com/office/drawing/2014/main" id="{84AFAC8E-8448-AA4A-BA4E-1851EC51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108330" y="4144564"/>
            <a:ext cx="1975338" cy="19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4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C6D-39A0-D44B-BB66-33838BC2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Summation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BF605-A364-9949-9C28-D38F5173F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832" y="2362304"/>
            <a:ext cx="4162314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D1212-5FC7-3640-A2C6-EDF925998098}"/>
              </a:ext>
            </a:extLst>
          </p:cNvPr>
          <p:cNvSpPr txBox="1"/>
          <p:nvPr/>
        </p:nvSpPr>
        <p:spPr>
          <a:xfrm>
            <a:off x="6798623" y="2362304"/>
            <a:ext cx="3325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Unfortunately, the function is absolutely useless in its current state!</a:t>
            </a:r>
          </a:p>
          <a:p>
            <a:endParaRPr lang="en-US" dirty="0"/>
          </a:p>
          <a:p>
            <a:r>
              <a:rPr lang="en-US" dirty="0"/>
              <a:t>It doesn’t return anything or contribute towards solving the task in any meaningful way!</a:t>
            </a:r>
          </a:p>
        </p:txBody>
      </p:sp>
    </p:spTree>
    <p:extLst>
      <p:ext uri="{BB962C8B-B14F-4D97-AF65-F5344CB8AC3E}">
        <p14:creationId xmlns:p14="http://schemas.microsoft.com/office/powerpoint/2010/main" val="93374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214D-6F84-A445-8605-DD66F40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CD3E-EBF6-BA42-A408-904760CC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all, the function doesn’t return anything</a:t>
            </a:r>
          </a:p>
          <a:p>
            <a:pPr lvl="1"/>
            <a:r>
              <a:rPr lang="en-US" dirty="0"/>
              <a:t>That’s pretty useless considering we want a result back</a:t>
            </a:r>
          </a:p>
          <a:p>
            <a:pPr lvl="1"/>
            <a:endParaRPr lang="en-US" dirty="0"/>
          </a:p>
          <a:p>
            <a:r>
              <a:rPr lang="en-US" dirty="0"/>
              <a:t>Second of all, even though we are calculating a result, its local to that function</a:t>
            </a:r>
          </a:p>
          <a:p>
            <a:pPr lvl="1"/>
            <a:r>
              <a:rPr lang="en-US" dirty="0"/>
              <a:t>So how can we fix that, without needing to worry about returning void pointers?</a:t>
            </a:r>
          </a:p>
        </p:txBody>
      </p:sp>
    </p:spTree>
    <p:extLst>
      <p:ext uri="{BB962C8B-B14F-4D97-AF65-F5344CB8AC3E}">
        <p14:creationId xmlns:p14="http://schemas.microsoft.com/office/powerpoint/2010/main" val="363281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51B6-9714-DB40-9B8A-C94A657E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Global Variable for summation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C63-6CBA-1943-9B48-07BCEA8F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515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Why not write into a global variable, that way everything in our program can access it</a:t>
            </a:r>
          </a:p>
          <a:p>
            <a:endParaRPr lang="en-US" dirty="0"/>
          </a:p>
          <a:p>
            <a:r>
              <a:rPr lang="en-US" b="1" dirty="0"/>
              <a:t>Task:</a:t>
            </a:r>
            <a:r>
              <a:rPr lang="en-US" dirty="0"/>
              <a:t> Create a global variable where the thread function can just write into it</a:t>
            </a:r>
          </a:p>
          <a:p>
            <a:pPr lvl="1"/>
            <a:r>
              <a:rPr lang="en-US" dirty="0"/>
              <a:t>This should take around 15 seconds to 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95FE2-0646-894C-B38E-5777CD57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614" y="3946864"/>
            <a:ext cx="2233593" cy="291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0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FEAE-42C5-BD4C-9132-2A0DAF7D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Now let’s actually thread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1BD8-5E07-F34E-AA99-094D1957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20451"/>
            <a:ext cx="9905999" cy="2645242"/>
          </a:xfrm>
        </p:spPr>
        <p:txBody>
          <a:bodyPr/>
          <a:lstStyle/>
          <a:p>
            <a:r>
              <a:rPr lang="en-US" dirty="0"/>
              <a:t>For the next 10 minutes, use what we talked about yesterday to:</a:t>
            </a:r>
          </a:p>
          <a:p>
            <a:pPr lvl="1"/>
            <a:r>
              <a:rPr lang="en-US" dirty="0"/>
              <a:t>Create some threads</a:t>
            </a:r>
          </a:p>
          <a:p>
            <a:pPr lvl="1"/>
            <a:r>
              <a:rPr lang="en-US" dirty="0"/>
              <a:t>Assign the appropriate function and pass in the relevant arguments</a:t>
            </a:r>
          </a:p>
          <a:p>
            <a:pPr lvl="1"/>
            <a:r>
              <a:rPr lang="en-US" dirty="0"/>
              <a:t>Prevent premature process terminations</a:t>
            </a:r>
          </a:p>
          <a:p>
            <a:pPr lvl="1"/>
            <a:r>
              <a:rPr lang="en-US" dirty="0"/>
              <a:t>And print the result</a:t>
            </a:r>
          </a:p>
        </p:txBody>
      </p:sp>
    </p:spTree>
    <p:extLst>
      <p:ext uri="{BB962C8B-B14F-4D97-AF65-F5344CB8AC3E}">
        <p14:creationId xmlns:p14="http://schemas.microsoft.com/office/powerpoint/2010/main" val="139651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352B-AEC6-2947-B33A-2BCE42EB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4677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C07C2-6361-B14F-A0D8-950748CCF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451" y="1773195"/>
            <a:ext cx="2923097" cy="5035378"/>
          </a:xfrm>
        </p:spPr>
      </p:pic>
    </p:spTree>
    <p:extLst>
      <p:ext uri="{BB962C8B-B14F-4D97-AF65-F5344CB8AC3E}">
        <p14:creationId xmlns:p14="http://schemas.microsoft.com/office/powerpoint/2010/main" val="191611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BDB-80C5-7B4C-A07C-E309D01F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did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691B-432E-4043-8175-73F4C0D6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Lets run it and see if we did this whole threading thing correctly</a:t>
            </a:r>
          </a:p>
          <a:p>
            <a:endParaRPr lang="en-US" dirty="0"/>
          </a:p>
          <a:p>
            <a:r>
              <a:rPr lang="en-US" dirty="0"/>
              <a:t>Yes it looks like it did, the sum of all values from 0 to 300 is 45150</a:t>
            </a:r>
          </a:p>
          <a:p>
            <a:endParaRPr lang="en-US" dirty="0"/>
          </a:p>
          <a:p>
            <a:r>
              <a:rPr lang="en-US" dirty="0"/>
              <a:t>So that’s pretty cool, so what if we made our array 30000 elements long?</a:t>
            </a:r>
          </a:p>
          <a:p>
            <a:pPr lvl="1"/>
            <a:r>
              <a:rPr lang="en-US" dirty="0"/>
              <a:t>The sum of all elements would be </a:t>
            </a:r>
            <a:r>
              <a:rPr lang="en-GB" b="1" dirty="0"/>
              <a:t>450015000</a:t>
            </a:r>
            <a:endParaRPr lang="en-GB" dirty="0"/>
          </a:p>
          <a:p>
            <a:pPr lvl="1"/>
            <a:endParaRPr lang="en-US" dirty="0"/>
          </a:p>
          <a:p>
            <a:r>
              <a:rPr lang="en-US" dirty="0"/>
              <a:t>Lets try that!</a:t>
            </a:r>
          </a:p>
        </p:txBody>
      </p:sp>
    </p:spTree>
    <p:extLst>
      <p:ext uri="{BB962C8B-B14F-4D97-AF65-F5344CB8AC3E}">
        <p14:creationId xmlns:p14="http://schemas.microsoft.com/office/powerpoint/2010/main" val="31981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D99C-D012-EA44-A953-DCA2B7FC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Well… That’s odd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564D-3884-8449-A800-856A8225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looks like were getting every number, except the one we want</a:t>
            </a:r>
          </a:p>
          <a:p>
            <a:endParaRPr lang="en-US" dirty="0"/>
          </a:p>
          <a:p>
            <a:r>
              <a:rPr lang="en-US" dirty="0"/>
              <a:t>So what on earth did we do wrong? Math can’t just change on the fly can it?</a:t>
            </a:r>
          </a:p>
          <a:p>
            <a:endParaRPr lang="en-US" dirty="0"/>
          </a:p>
          <a:p>
            <a:r>
              <a:rPr lang="en-US" dirty="0"/>
              <a:t>What could have happened to mess up our program that bad?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8E378130-E419-E748-BA8D-A9DA48DA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1963" y="801688"/>
            <a:ext cx="914400" cy="914400"/>
          </a:xfrm>
          <a:prstGeom prst="rect">
            <a:avLst/>
          </a:prstGeom>
        </p:spPr>
      </p:pic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2C7BE40C-82EE-FD48-8C00-41FC6347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8475" y="900603"/>
            <a:ext cx="914400" cy="914400"/>
          </a:xfrm>
          <a:prstGeom prst="rect">
            <a:avLst/>
          </a:prstGeom>
        </p:spPr>
      </p:pic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49B38E73-BC80-5A4F-80CF-6F0E8B32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9125" y="609599"/>
            <a:ext cx="914400" cy="914400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484041AC-BEDA-E94F-9489-5ABF32E9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2875" y="14967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9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E090-1C3C-7A47-B49E-C52106B9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think about 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2BE6-474D-C84D-86C2-1B3D93DDD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8772"/>
          </a:xfrm>
        </p:spPr>
        <p:txBody>
          <a:bodyPr>
            <a:normAutofit/>
          </a:bodyPr>
          <a:lstStyle/>
          <a:p>
            <a:r>
              <a:rPr lang="en-US" dirty="0"/>
              <a:t>We divided up an array into 3 parts</a:t>
            </a:r>
          </a:p>
          <a:p>
            <a:endParaRPr lang="en-US" dirty="0"/>
          </a:p>
          <a:p>
            <a:r>
              <a:rPr lang="en-US" dirty="0"/>
              <a:t>We then delegated each part to a separate thread</a:t>
            </a:r>
          </a:p>
          <a:p>
            <a:endParaRPr lang="en-US" dirty="0"/>
          </a:p>
          <a:p>
            <a:r>
              <a:rPr lang="en-US" dirty="0"/>
              <a:t>Each thread then writes into a global variable</a:t>
            </a:r>
          </a:p>
          <a:p>
            <a:endParaRPr lang="en-US" dirty="0"/>
          </a:p>
          <a:p>
            <a:r>
              <a:rPr lang="en-US" dirty="0"/>
              <a:t>Can you spot the issues?</a:t>
            </a:r>
          </a:p>
        </p:txBody>
      </p:sp>
      <p:pic>
        <p:nvPicPr>
          <p:cNvPr id="5" name="Graphic 4" descr="Right pointing backhand index">
            <a:extLst>
              <a:ext uri="{FF2B5EF4-FFF2-40B4-BE49-F238E27FC236}">
                <a16:creationId xmlns:a16="http://schemas.microsoft.com/office/drawing/2014/main" id="{D930C2F6-2A60-1442-9D55-D5ABC464E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625617">
            <a:off x="6270645" y="4944281"/>
            <a:ext cx="914400" cy="914400"/>
          </a:xfrm>
          <a:prstGeom prst="rect">
            <a:avLst/>
          </a:prstGeom>
        </p:spPr>
      </p:pic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8910D7BB-11A5-A749-8F7D-0CD1662B8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06311">
            <a:off x="4779202" y="4919961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3452A6-3945-ED46-901D-94AD8649BED3}"/>
              </a:ext>
            </a:extLst>
          </p:cNvPr>
          <p:cNvSpPr/>
          <p:nvPr/>
        </p:nvSpPr>
        <p:spPr>
          <a:xfrm>
            <a:off x="5144060" y="4967548"/>
            <a:ext cx="2013762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ight pointing backhand index">
            <a:extLst>
              <a:ext uri="{FF2B5EF4-FFF2-40B4-BE49-F238E27FC236}">
                <a16:creationId xmlns:a16="http://schemas.microsoft.com/office/drawing/2014/main" id="{B02DED16-863A-C842-901D-31D7F436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64369">
            <a:off x="5638980" y="2841492"/>
            <a:ext cx="845925" cy="845925"/>
          </a:xfrm>
          <a:prstGeom prst="rect">
            <a:avLst/>
          </a:prstGeom>
        </p:spPr>
      </p:pic>
      <p:pic>
        <p:nvPicPr>
          <p:cNvPr id="10" name="Graphic 9" descr="Right pointing backhand index">
            <a:extLst>
              <a:ext uri="{FF2B5EF4-FFF2-40B4-BE49-F238E27FC236}">
                <a16:creationId xmlns:a16="http://schemas.microsoft.com/office/drawing/2014/main" id="{B01DB681-ECC5-4B43-ACE9-482F9977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623163">
            <a:off x="6882874" y="2664991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F2B986-8605-A94F-9937-04198E1DA321}"/>
              </a:ext>
            </a:extLst>
          </p:cNvPr>
          <p:cNvSpPr/>
          <p:nvPr/>
        </p:nvSpPr>
        <p:spPr>
          <a:xfrm>
            <a:off x="5768601" y="3802515"/>
            <a:ext cx="2013762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0048-E5B4-C44C-B972-9101AE34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on earth is this an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ACD4-5418-584E-9CFF-0B093BBD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has to do with the fact that we are creating race conditions</a:t>
            </a:r>
          </a:p>
          <a:p>
            <a:pPr lvl="1"/>
            <a:r>
              <a:rPr lang="en-US" dirty="0"/>
              <a:t>The result will vary depending on who gets there first</a:t>
            </a:r>
          </a:p>
          <a:p>
            <a:pPr lvl="1"/>
            <a:endParaRPr lang="en-US" dirty="0"/>
          </a:p>
          <a:p>
            <a:r>
              <a:rPr lang="en-US" dirty="0"/>
              <a:t>But why is that the case, the threads are just adding to the register so what's the big deal?</a:t>
            </a:r>
          </a:p>
          <a:p>
            <a:endParaRPr lang="en-US" dirty="0"/>
          </a:p>
          <a:p>
            <a:r>
              <a:rPr lang="en-US" dirty="0"/>
              <a:t>Lets just visualize what is actually going on</a:t>
            </a:r>
          </a:p>
        </p:txBody>
      </p:sp>
    </p:spTree>
    <p:extLst>
      <p:ext uri="{BB962C8B-B14F-4D97-AF65-F5344CB8AC3E}">
        <p14:creationId xmlns:p14="http://schemas.microsoft.com/office/powerpoint/2010/main" val="1596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7DB3-7848-D246-9696-49646834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Adding to an existing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26EF-B627-CB40-B41E-D63DB13B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do something like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+= 1</a:t>
            </a:r>
            <a:r>
              <a:rPr lang="en-US" dirty="0"/>
              <a:t>, we are doing the following:</a:t>
            </a:r>
          </a:p>
          <a:p>
            <a:pPr lvl="1"/>
            <a:r>
              <a:rPr lang="en-US" b="1" dirty="0"/>
              <a:t>Copy </a:t>
            </a:r>
            <a:r>
              <a:rPr lang="en-US" dirty="0"/>
              <a:t>the </a:t>
            </a:r>
            <a:r>
              <a:rPr lang="en-US" b="1" dirty="0"/>
              <a:t>current value </a:t>
            </a:r>
            <a:r>
              <a:rPr lang="en-US" dirty="0"/>
              <a:t>stored at the </a:t>
            </a:r>
            <a:r>
              <a:rPr lang="en-US" b="1" dirty="0"/>
              <a:t>address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lvl="1"/>
            <a:r>
              <a:rPr lang="en-US" b="1" dirty="0"/>
              <a:t>Add 1</a:t>
            </a:r>
            <a:r>
              <a:rPr lang="en-US" dirty="0"/>
              <a:t> to the </a:t>
            </a:r>
            <a:r>
              <a:rPr lang="en-US" b="1" dirty="0"/>
              <a:t>value copied </a:t>
            </a:r>
            <a:r>
              <a:rPr lang="en-US" dirty="0"/>
              <a:t>from the address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b="1" dirty="0"/>
              <a:t>Write the result </a:t>
            </a:r>
            <a:r>
              <a:rPr lang="en-US" dirty="0"/>
              <a:t>back </a:t>
            </a:r>
            <a:r>
              <a:rPr lang="en-US" b="1" dirty="0"/>
              <a:t>into </a:t>
            </a:r>
            <a:r>
              <a:rPr lang="en-US" dirty="0"/>
              <a:t>the </a:t>
            </a:r>
            <a:r>
              <a:rPr lang="en-US" b="1" dirty="0"/>
              <a:t>address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+= 1</a:t>
            </a:r>
            <a:r>
              <a:rPr lang="en-US" dirty="0"/>
              <a:t> is the same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a + 1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1887-1256-5547-91CC-7CEA377D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Recap from yesterday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A9BE-AF1E-3243-AE07-C29C7F56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POSIX functions and types for threading</a:t>
            </a: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Pthred_join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cs typeface="Consolas" panose="020B0609020204030204" pitchFamily="49" charset="0"/>
              </a:rPr>
              <a:t>Process:</a:t>
            </a:r>
            <a:r>
              <a:rPr lang="en-US" dirty="0">
                <a:cs typeface="Consolas" panose="020B0609020204030204" pitchFamily="49" charset="0"/>
              </a:rPr>
              <a:t> A running instance of a program 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>
                <a:cs typeface="Consolas" panose="020B0609020204030204" pitchFamily="49" charset="0"/>
              </a:rPr>
              <a:t>Thread</a:t>
            </a:r>
            <a:r>
              <a:rPr lang="en-US" dirty="0">
                <a:cs typeface="Consolas" panose="020B0609020204030204" pitchFamily="49" charset="0"/>
              </a:rPr>
              <a:t>: The component of a process which dictates the sequence and instructions executed on the CPU </a:t>
            </a:r>
          </a:p>
        </p:txBody>
      </p:sp>
    </p:spTree>
    <p:extLst>
      <p:ext uri="{BB962C8B-B14F-4D97-AF65-F5344CB8AC3E}">
        <p14:creationId xmlns:p14="http://schemas.microsoft.com/office/powerpoint/2010/main" val="198455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F610-2BDF-8F42-8FBF-C8F9EBCC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happens when a thread is context switched?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770B-8274-AD4C-905B-AE4C5320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627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Context Switch</a:t>
            </a:r>
            <a:r>
              <a:rPr lang="en-US" dirty="0"/>
              <a:t>: The CPU has decided that the thread has had its turn and switches it for another one</a:t>
            </a:r>
          </a:p>
          <a:p>
            <a:endParaRPr lang="en-US" dirty="0"/>
          </a:p>
          <a:p>
            <a:r>
              <a:rPr lang="en-US" dirty="0"/>
              <a:t>Lets just run through the operations together assuming that there are just two threads</a:t>
            </a:r>
          </a:p>
          <a:p>
            <a:endParaRPr lang="en-US" dirty="0"/>
          </a:p>
          <a:p>
            <a:r>
              <a:rPr lang="en-US" dirty="0"/>
              <a:t>Thread 1 will be adding [1,2,3]</a:t>
            </a:r>
          </a:p>
          <a:p>
            <a:r>
              <a:rPr lang="en-US" dirty="0"/>
              <a:t>Thread 2 will be adding [4,5]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8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starts summing all values from 1 to 5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004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adds 1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97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adds 1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769AE3-BD91-9D43-A823-460C3D7C919E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</p:spTree>
    <p:extLst>
      <p:ext uri="{BB962C8B-B14F-4D97-AF65-F5344CB8AC3E}">
        <p14:creationId xmlns:p14="http://schemas.microsoft.com/office/powerpoint/2010/main" val="386475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781 -0.0002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81 -0.00023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adds 1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6097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adds 2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10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E55FAA5E-CAC5-3E4B-B676-E52850DCF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8" name="Graphic 7" descr="Low temperature">
            <a:extLst>
              <a:ext uri="{FF2B5EF4-FFF2-40B4-BE49-F238E27FC236}">
                <a16:creationId xmlns:a16="http://schemas.microsoft.com/office/drawing/2014/main" id="{85DB1176-4F31-464F-A4CB-E588E28E9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0542" y="2346748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3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3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continues (add 4)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40" y="4839505"/>
            <a:ext cx="4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239 0.0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39 0.07963 L -0.51445 0.075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adds 4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T2R = G + 4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39" y="4839505"/>
            <a:ext cx="15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+4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D681A-A910-A849-9896-E0BBFCEF1551}"/>
              </a:ext>
            </a:extLst>
          </p:cNvPr>
          <p:cNvSpPr/>
          <p:nvPr/>
        </p:nvSpPr>
        <p:spPr>
          <a:xfrm>
            <a:off x="2827777" y="4772290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4EDA7D-E28E-C346-A6C4-409EC978CCD3}"/>
              </a:ext>
            </a:extLst>
          </p:cNvPr>
          <p:cNvSpPr/>
          <p:nvPr/>
        </p:nvSpPr>
        <p:spPr>
          <a:xfrm>
            <a:off x="1914197" y="4778426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8C494F58-AA08-FB41-9D86-6752BD0A4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2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adds 4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</p:spTree>
    <p:extLst>
      <p:ext uri="{BB962C8B-B14F-4D97-AF65-F5344CB8AC3E}">
        <p14:creationId xmlns:p14="http://schemas.microsoft.com/office/powerpoint/2010/main" val="192862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31355 0.005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55 0.00579 L 0.58672 -0.0738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59" y="-39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58BC-25F1-5443-9F99-B306CF92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1C9B-187A-E846-8B08-FC4A51C1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033111" cy="4473698"/>
          </a:xfrm>
        </p:spPr>
        <p:txBody>
          <a:bodyPr/>
          <a:lstStyle/>
          <a:p>
            <a:r>
              <a:rPr lang="en-US" dirty="0"/>
              <a:t>Parallelizing sequential programs</a:t>
            </a:r>
          </a:p>
          <a:p>
            <a:pPr lvl="1"/>
            <a:r>
              <a:rPr lang="en-US" sz="1400" dirty="0"/>
              <a:t>How do we take a sequential program and parallelize it?</a:t>
            </a:r>
          </a:p>
          <a:p>
            <a:endParaRPr lang="en-US" dirty="0"/>
          </a:p>
          <a:p>
            <a:r>
              <a:rPr lang="en-US" dirty="0"/>
              <a:t>Mutual Exclusion constructs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Writing parallel programs </a:t>
            </a:r>
          </a:p>
          <a:p>
            <a:pPr lvl="1"/>
            <a:r>
              <a:rPr lang="en-US" sz="1400" dirty="0"/>
              <a:t>How do we use threads to work on a single task?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AE70E140-B9B0-F24D-AA93-86C941EB8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502779" y="2637694"/>
            <a:ext cx="914400" cy="914400"/>
          </a:xfrm>
          <a:prstGeom prst="rect">
            <a:avLst/>
          </a:prstGeom>
        </p:spPr>
      </p:pic>
      <p:pic>
        <p:nvPicPr>
          <p:cNvPr id="7" name="Graphic 6" descr="Workflow RTL">
            <a:extLst>
              <a:ext uri="{FF2B5EF4-FFF2-40B4-BE49-F238E27FC236}">
                <a16:creationId xmlns:a16="http://schemas.microsoft.com/office/drawing/2014/main" id="{95660A79-1027-4340-8BB5-09F8521FF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0123" y="2397368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3AA0D6-624B-634C-8EE0-1B22A594EBCF}"/>
              </a:ext>
            </a:extLst>
          </p:cNvPr>
          <p:cNvSpPr/>
          <p:nvPr/>
        </p:nvSpPr>
        <p:spPr>
          <a:xfrm>
            <a:off x="4770559" y="3546233"/>
            <a:ext cx="2080846" cy="113488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vron arrows">
            <a:extLst>
              <a:ext uri="{FF2B5EF4-FFF2-40B4-BE49-F238E27FC236}">
                <a16:creationId xmlns:a16="http://schemas.microsoft.com/office/drawing/2014/main" id="{0AE1874A-47AF-C34D-9118-508D4F5DE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1779" y="2904394"/>
            <a:ext cx="381000" cy="381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3FCD612-99D5-3745-A4C6-50087E232F42}"/>
              </a:ext>
            </a:extLst>
          </p:cNvPr>
          <p:cNvSpPr/>
          <p:nvPr/>
        </p:nvSpPr>
        <p:spPr>
          <a:xfrm>
            <a:off x="4995119" y="3755555"/>
            <a:ext cx="720979" cy="716235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AF53A0-CF21-0640-A1DD-3F5EB1E1C437}"/>
              </a:ext>
            </a:extLst>
          </p:cNvPr>
          <p:cNvSpPr/>
          <p:nvPr/>
        </p:nvSpPr>
        <p:spPr>
          <a:xfrm>
            <a:off x="5940657" y="3770101"/>
            <a:ext cx="720979" cy="716235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B8AF3A-34A7-5649-9566-A5387FA8DA34}"/>
                  </a:ext>
                </a:extLst>
              </p:cNvPr>
              <p:cNvSpPr txBox="1"/>
              <p:nvPr/>
            </p:nvSpPr>
            <p:spPr>
              <a:xfrm>
                <a:off x="6909641" y="3940301"/>
                <a:ext cx="425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B8AF3A-34A7-5649-9566-A5387FA8D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41" y="3940301"/>
                <a:ext cx="4259179" cy="276999"/>
              </a:xfrm>
              <a:prstGeom prst="rect">
                <a:avLst/>
              </a:prstGeom>
              <a:blipFill>
                <a:blip r:embed="rId8"/>
                <a:stretch>
                  <a:fillRect l="-1786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0D1D88-98FF-3C47-ADA1-522F7C2F5F47}"/>
                  </a:ext>
                </a:extLst>
              </p:cNvPr>
              <p:cNvSpPr txBox="1"/>
              <p:nvPr/>
            </p:nvSpPr>
            <p:spPr>
              <a:xfrm>
                <a:off x="5249489" y="3940300"/>
                <a:ext cx="212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0D1D88-98FF-3C47-ADA1-522F7C2F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489" y="3940300"/>
                <a:ext cx="212238" cy="276999"/>
              </a:xfrm>
              <a:prstGeom prst="rect">
                <a:avLst/>
              </a:prstGeom>
              <a:blipFill>
                <a:blip r:embed="rId9"/>
                <a:stretch>
                  <a:fillRect l="-16667" r="-1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CAD418-1117-2A44-9CC4-3D970E31F1D5}"/>
                  </a:ext>
                </a:extLst>
              </p:cNvPr>
              <p:cNvSpPr txBox="1"/>
              <p:nvPr/>
            </p:nvSpPr>
            <p:spPr>
              <a:xfrm>
                <a:off x="6195027" y="3975172"/>
                <a:ext cx="222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CAD418-1117-2A44-9CC4-3D970E31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027" y="3975172"/>
                <a:ext cx="222625" cy="276999"/>
              </a:xfrm>
              <a:prstGeom prst="rect">
                <a:avLst/>
              </a:prstGeom>
              <a:blipFill>
                <a:blip r:embed="rId10"/>
                <a:stretch>
                  <a:fillRect l="-16667" r="-1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229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24" name="Graphic 23" descr="Warning">
            <a:extLst>
              <a:ext uri="{FF2B5EF4-FFF2-40B4-BE49-F238E27FC236}">
                <a16:creationId xmlns:a16="http://schemas.microsoft.com/office/drawing/2014/main" id="{75FED2A1-BB4C-B343-9F81-1F08BD21E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8D45E080-A451-884C-A264-841DD92DE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8686" y="4618320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023 L -0.00091 -0.33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continues (finish adding 2)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5140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AD6C7104-7C16-9443-8667-9B276479C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4974" y="4917544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67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77 2.59259E-6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12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10B2-2488-FD4B-A2F6-17A5A7F3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HAHA! There we go! That’s the issue!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CF02-D40B-8643-B558-87F6ACAC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Did you see what just happened with G’s register? </a:t>
            </a:r>
          </a:p>
          <a:p>
            <a:endParaRPr lang="en-US" dirty="0"/>
          </a:p>
          <a:p>
            <a:r>
              <a:rPr lang="en-US" dirty="0"/>
              <a:t>The value that </a:t>
            </a:r>
            <a:r>
              <a:rPr lang="en-US" b="1" dirty="0"/>
              <a:t>Thread 1</a:t>
            </a:r>
            <a:r>
              <a:rPr lang="en-US" dirty="0"/>
              <a:t> calculated was </a:t>
            </a:r>
            <a:r>
              <a:rPr lang="en-US" b="1" u="sng" dirty="0"/>
              <a:t>outdated</a:t>
            </a:r>
            <a:r>
              <a:rPr lang="en-US" dirty="0"/>
              <a:t>, but it </a:t>
            </a:r>
            <a:r>
              <a:rPr lang="en-US" b="1" dirty="0"/>
              <a:t>still wrote it into G</a:t>
            </a:r>
          </a:p>
          <a:p>
            <a:pPr lvl="1"/>
            <a:r>
              <a:rPr lang="en-US" b="1" dirty="0"/>
              <a:t>Thread 1</a:t>
            </a:r>
            <a:r>
              <a:rPr lang="en-US" dirty="0"/>
              <a:t> </a:t>
            </a:r>
            <a:r>
              <a:rPr lang="en-US" b="1" dirty="0"/>
              <a:t>assumed </a:t>
            </a:r>
            <a:r>
              <a:rPr lang="en-US" dirty="0"/>
              <a:t>that </a:t>
            </a:r>
            <a:r>
              <a:rPr lang="en-US" b="1" dirty="0"/>
              <a:t>G</a:t>
            </a:r>
            <a:r>
              <a:rPr lang="en-US" dirty="0"/>
              <a:t> was </a:t>
            </a:r>
            <a:r>
              <a:rPr lang="en-US" b="1" dirty="0"/>
              <a:t>not augmented</a:t>
            </a:r>
            <a:r>
              <a:rPr lang="en-US" dirty="0"/>
              <a:t> when it added its result</a:t>
            </a:r>
          </a:p>
          <a:p>
            <a:pPr lvl="1"/>
            <a:r>
              <a:rPr lang="en-US" dirty="0"/>
              <a:t>But </a:t>
            </a:r>
            <a:r>
              <a:rPr lang="en-US" b="1" dirty="0"/>
              <a:t>G was augmented</a:t>
            </a:r>
            <a:r>
              <a:rPr lang="en-US" dirty="0"/>
              <a:t> since Thread 2 wrote its result into G</a:t>
            </a:r>
          </a:p>
          <a:p>
            <a:endParaRPr lang="en-US" dirty="0"/>
          </a:p>
          <a:p>
            <a:r>
              <a:rPr lang="en-US" dirty="0"/>
              <a:t>Consequently Thread 1 was overwriting the work done by Thread 2</a:t>
            </a:r>
          </a:p>
        </p:txBody>
      </p:sp>
      <p:pic>
        <p:nvPicPr>
          <p:cNvPr id="5" name="Graphic 4" descr="Lightbulb and gear">
            <a:extLst>
              <a:ext uri="{FF2B5EF4-FFF2-40B4-BE49-F238E27FC236}">
                <a16:creationId xmlns:a16="http://schemas.microsoft.com/office/drawing/2014/main" id="{40A504CC-E957-0740-B3F3-C3F84B13A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4941" y="900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390A-D95D-DC4F-8BE4-94775EB1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didn’t this happen the first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6B5A-2227-9F46-8A35-D575F8E7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Yeah, why didn’t it happen when we had the array at size 300?</a:t>
            </a:r>
          </a:p>
          <a:p>
            <a:pPr lvl="1"/>
            <a:r>
              <a:rPr lang="en-US" dirty="0"/>
              <a:t>Any ideas why that could be?</a:t>
            </a:r>
          </a:p>
          <a:p>
            <a:pPr lvl="1"/>
            <a:endParaRPr lang="en-US" dirty="0"/>
          </a:p>
          <a:p>
            <a:r>
              <a:rPr lang="en-US" dirty="0"/>
              <a:t>There’s a very simple answer to that: “</a:t>
            </a:r>
            <a:r>
              <a:rPr lang="en-US" b="1" dirty="0"/>
              <a:t>Thread 1 was too fast</a:t>
            </a:r>
            <a:r>
              <a:rPr lang="en-US" dirty="0"/>
              <a:t>. It was so fast that the CPU had no reason to switch it out for Thread 2”</a:t>
            </a:r>
          </a:p>
          <a:p>
            <a:endParaRPr lang="en-US" dirty="0"/>
          </a:p>
          <a:p>
            <a:r>
              <a:rPr lang="en-US" dirty="0"/>
              <a:t>This only became an issue when </a:t>
            </a:r>
            <a:r>
              <a:rPr lang="en-US" b="1" dirty="0"/>
              <a:t>Thread 1 reached the end of its allocated time </a:t>
            </a:r>
            <a:r>
              <a:rPr lang="en-US" dirty="0"/>
              <a:t>and was forcefully removed by the CPU before it finished writing its result</a:t>
            </a:r>
          </a:p>
        </p:txBody>
      </p:sp>
    </p:spTree>
    <p:extLst>
      <p:ext uri="{BB962C8B-B14F-4D97-AF65-F5344CB8AC3E}">
        <p14:creationId xmlns:p14="http://schemas.microsoft.com/office/powerpoint/2010/main" val="9760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553A-56FC-2549-BC36-D6C794F1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that’s a bit of an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F01E-D6B2-B246-AF03-B5124A03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work with small data sets its all well and good, but why use a computer then?</a:t>
            </a:r>
          </a:p>
          <a:p>
            <a:endParaRPr lang="en-US" dirty="0"/>
          </a:p>
          <a:p>
            <a:r>
              <a:rPr lang="en-US" dirty="0"/>
              <a:t>We need to find a way to prevent this from happening, we cant just overwrite things randomly</a:t>
            </a:r>
          </a:p>
          <a:p>
            <a:endParaRPr lang="en-US" dirty="0"/>
          </a:p>
          <a:p>
            <a:r>
              <a:rPr lang="en-US" dirty="0"/>
              <a:t>So we will take a look at that after the break</a:t>
            </a:r>
          </a:p>
        </p:txBody>
      </p:sp>
    </p:spTree>
    <p:extLst>
      <p:ext uri="{BB962C8B-B14F-4D97-AF65-F5344CB8AC3E}">
        <p14:creationId xmlns:p14="http://schemas.microsoft.com/office/powerpoint/2010/main" val="7319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3817-D002-854C-89C6-6BE7BDF3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9AA0-A0C6-404E-B8BD-3210916B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were having issues with threads overwriting variables</a:t>
            </a:r>
          </a:p>
          <a:p>
            <a:endParaRPr lang="en-US" dirty="0"/>
          </a:p>
          <a:p>
            <a:r>
              <a:rPr lang="en-US" b="1" dirty="0"/>
              <a:t>Mutual exclusion</a:t>
            </a:r>
            <a:r>
              <a:rPr lang="en-US" dirty="0"/>
              <a:t> aims to protect </a:t>
            </a:r>
            <a:r>
              <a:rPr lang="en-US" b="1" dirty="0"/>
              <a:t>critical sections</a:t>
            </a:r>
            <a:r>
              <a:rPr lang="en-US" dirty="0"/>
              <a:t> while they are in use</a:t>
            </a:r>
          </a:p>
          <a:p>
            <a:pPr lvl="1"/>
            <a:r>
              <a:rPr lang="en-US" b="1" dirty="0"/>
              <a:t>Critical Section</a:t>
            </a:r>
            <a:r>
              <a:rPr lang="en-US" dirty="0"/>
              <a:t>: A section of a program which aught to be executed atomically </a:t>
            </a:r>
          </a:p>
          <a:p>
            <a:endParaRPr lang="en-US" dirty="0"/>
          </a:p>
          <a:p>
            <a:r>
              <a:rPr lang="en-US" dirty="0"/>
              <a:t>So lets look at how we can think of this in a simple way</a:t>
            </a:r>
          </a:p>
        </p:txBody>
      </p:sp>
    </p:spTree>
    <p:extLst>
      <p:ext uri="{BB962C8B-B14F-4D97-AF65-F5344CB8AC3E}">
        <p14:creationId xmlns:p14="http://schemas.microsoft.com/office/powerpoint/2010/main" val="228078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01E1-09F9-CA4D-9897-311113AA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The Mutex, Nothing more than a lock</a:t>
            </a:r>
          </a:p>
        </p:txBody>
      </p:sp>
      <p:pic>
        <p:nvPicPr>
          <p:cNvPr id="7" name="Graphic 6" descr="Unlock">
            <a:extLst>
              <a:ext uri="{FF2B5EF4-FFF2-40B4-BE49-F238E27FC236}">
                <a16:creationId xmlns:a16="http://schemas.microsoft.com/office/drawing/2014/main" id="{299913CC-844D-4F4F-86DA-6FDA9D1DD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861" y="777847"/>
            <a:ext cx="914400" cy="91440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21240B-BE9B-FF4C-A4CB-500324C7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1806"/>
            <a:ext cx="9905999" cy="373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Mutex</a:t>
            </a:r>
            <a:r>
              <a:rPr lang="en-US" dirty="0"/>
              <a:t> is the </a:t>
            </a:r>
            <a:r>
              <a:rPr lang="en-US" b="1" dirty="0"/>
              <a:t>construct</a:t>
            </a:r>
            <a:r>
              <a:rPr lang="en-US" dirty="0"/>
              <a:t> which we will use to </a:t>
            </a:r>
            <a:r>
              <a:rPr lang="en-US" b="1" dirty="0"/>
              <a:t>enforce mutual exclusion</a:t>
            </a:r>
          </a:p>
          <a:p>
            <a:endParaRPr lang="en-US" dirty="0"/>
          </a:p>
          <a:p>
            <a:r>
              <a:rPr lang="en-US" dirty="0"/>
              <a:t>Mutual Exclusion basically says: “I’m going to </a:t>
            </a:r>
            <a:r>
              <a:rPr lang="en-US" b="1" dirty="0"/>
              <a:t>put a </a:t>
            </a:r>
            <a:r>
              <a:rPr lang="en-US" b="1" u="sng" dirty="0"/>
              <a:t>lock around something</a:t>
            </a:r>
            <a:r>
              <a:rPr lang="en-US" dirty="0"/>
              <a:t>, such that </a:t>
            </a:r>
            <a:r>
              <a:rPr lang="en-US" b="1" dirty="0"/>
              <a:t>no two things have simultaneous access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So lets think about where we should put these locks to eliminate out threading 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50A6-EA82-4547-8F1A-10571965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do we want to 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C4F6-8BAB-0C46-B960-3D4BFB62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pretty self explanatory (the variable that causing issues)</a:t>
            </a:r>
          </a:p>
          <a:p>
            <a:pPr lvl="1"/>
            <a:r>
              <a:rPr lang="en-US" dirty="0"/>
              <a:t>Any guesses of what it is?</a:t>
            </a:r>
          </a:p>
          <a:p>
            <a:pPr lvl="1"/>
            <a:endParaRPr lang="en-US" dirty="0"/>
          </a:p>
          <a:p>
            <a:r>
              <a:rPr lang="en-US" dirty="0"/>
              <a:t>We want to </a:t>
            </a:r>
            <a:r>
              <a:rPr lang="en-US" b="1" dirty="0"/>
              <a:t>prevent</a:t>
            </a:r>
            <a:r>
              <a:rPr lang="en-US" dirty="0"/>
              <a:t> both threads from </a:t>
            </a:r>
            <a:r>
              <a:rPr lang="en-US" b="1" dirty="0"/>
              <a:t>accessing</a:t>
            </a:r>
            <a:r>
              <a:rPr lang="en-US" dirty="0"/>
              <a:t> the </a:t>
            </a:r>
            <a:r>
              <a:rPr lang="en-US" b="1" dirty="0"/>
              <a:t>global variable </a:t>
            </a:r>
            <a:r>
              <a:rPr lang="en-US" dirty="0"/>
              <a:t>before they have completed their critical sections</a:t>
            </a:r>
          </a:p>
          <a:p>
            <a:endParaRPr lang="en-US" dirty="0"/>
          </a:p>
          <a:p>
            <a:r>
              <a:rPr lang="en-US" dirty="0"/>
              <a:t>So lets look back at our simulation and see how it would play out with </a:t>
            </a:r>
            <a:r>
              <a:rPr lang="en-US" i="1" dirty="0"/>
              <a:t>locks</a:t>
            </a:r>
          </a:p>
        </p:txBody>
      </p:sp>
    </p:spTree>
    <p:extLst>
      <p:ext uri="{BB962C8B-B14F-4D97-AF65-F5344CB8AC3E}">
        <p14:creationId xmlns:p14="http://schemas.microsoft.com/office/powerpoint/2010/main" val="31046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starts (Lock Access to G)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ck">
            <a:extLst>
              <a:ext uri="{FF2B5EF4-FFF2-40B4-BE49-F238E27FC236}">
                <a16:creationId xmlns:a16="http://schemas.microsoft.com/office/drawing/2014/main" id="{1A4A1F82-75AC-CE43-BF00-191B2E63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2880" y="2788767"/>
            <a:ext cx="914400" cy="914400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B85335B8-FB68-7143-A939-B43B60094A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7" name="Graphic 26" descr="Unlock">
            <a:extLst>
              <a:ext uri="{FF2B5EF4-FFF2-40B4-BE49-F238E27FC236}">
                <a16:creationId xmlns:a16="http://schemas.microsoft.com/office/drawing/2014/main" id="{B2E26F69-0338-CE47-89BD-B9B26A4CC2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62880" y="2762906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4CC3B28B-7BCD-1742-BBC3-07794AA2F4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8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adds 1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603D2471-7B51-8F47-9028-59F4F5F42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15590575-08F2-0949-A7E0-26463E9D45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2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C822-95DC-1443-8397-E4880465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Sequential Programs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F09F-2D46-1B48-8ABE-BEFDAA37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sequential program is one which executes every block of code in a defined sequence </a:t>
            </a:r>
          </a:p>
          <a:p>
            <a:endParaRPr lang="en-US" dirty="0"/>
          </a:p>
          <a:p>
            <a:r>
              <a:rPr lang="en-US" dirty="0"/>
              <a:t>Not all sequential programs can be parallelized</a:t>
            </a:r>
          </a:p>
          <a:p>
            <a:endParaRPr lang="en-US" dirty="0"/>
          </a:p>
          <a:p>
            <a:r>
              <a:rPr lang="en-US" dirty="0"/>
              <a:t>Lets look at a program which can be easily </a:t>
            </a:r>
            <a:r>
              <a:rPr lang="en-US" dirty="0" err="1"/>
              <a:t>parallized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6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adds 1 and unlocks G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769AE3-BD91-9D43-A823-460C3D7C919E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pic>
        <p:nvPicPr>
          <p:cNvPr id="31" name="Graphic 30" descr="Lock">
            <a:extLst>
              <a:ext uri="{FF2B5EF4-FFF2-40B4-BE49-F238E27FC236}">
                <a16:creationId xmlns:a16="http://schemas.microsoft.com/office/drawing/2014/main" id="{53771A61-CDD0-6E4F-9F33-2F91F87ED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32" name="Graphic 31" descr="Key">
            <a:extLst>
              <a:ext uri="{FF2B5EF4-FFF2-40B4-BE49-F238E27FC236}">
                <a16:creationId xmlns:a16="http://schemas.microsoft.com/office/drawing/2014/main" id="{F027D1DB-9CBA-1F45-B835-FEC4F645E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3" name="Graphic 32" descr="Key">
            <a:extLst>
              <a:ext uri="{FF2B5EF4-FFF2-40B4-BE49-F238E27FC236}">
                <a16:creationId xmlns:a16="http://schemas.microsoft.com/office/drawing/2014/main" id="{95142D24-83CE-F744-895C-37CB878F54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4" name="Graphic 33" descr="Unlock">
            <a:extLst>
              <a:ext uri="{FF2B5EF4-FFF2-40B4-BE49-F238E27FC236}">
                <a16:creationId xmlns:a16="http://schemas.microsoft.com/office/drawing/2014/main" id="{9DB3A68F-3AF9-874E-BFBD-E57D628D54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2880" y="2786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5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781 -0.0002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81 -0.00023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adds 2 (lock G again)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33" name="Graphic 32" descr="Lock">
            <a:extLst>
              <a:ext uri="{FF2B5EF4-FFF2-40B4-BE49-F238E27FC236}">
                <a16:creationId xmlns:a16="http://schemas.microsoft.com/office/drawing/2014/main" id="{F3F3BE30-8B28-F34B-9FFD-F5EB4EFCE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2880" y="2788767"/>
            <a:ext cx="914400" cy="914400"/>
          </a:xfrm>
          <a:prstGeom prst="rect">
            <a:avLst/>
          </a:prstGeom>
        </p:spPr>
      </p:pic>
      <p:pic>
        <p:nvPicPr>
          <p:cNvPr id="34" name="Graphic 33" descr="Key">
            <a:extLst>
              <a:ext uri="{FF2B5EF4-FFF2-40B4-BE49-F238E27FC236}">
                <a16:creationId xmlns:a16="http://schemas.microsoft.com/office/drawing/2014/main" id="{D8ADEB84-01C8-FE40-9FDE-98B52702C9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5" name="Graphic 34" descr="Unlock">
            <a:extLst>
              <a:ext uri="{FF2B5EF4-FFF2-40B4-BE49-F238E27FC236}">
                <a16:creationId xmlns:a16="http://schemas.microsoft.com/office/drawing/2014/main" id="{ED3D558A-0127-974B-91DA-D57C27E230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2880" y="2762906"/>
            <a:ext cx="914400" cy="914400"/>
          </a:xfrm>
          <a:prstGeom prst="rect">
            <a:avLst/>
          </a:prstGeom>
        </p:spPr>
      </p:pic>
      <p:pic>
        <p:nvPicPr>
          <p:cNvPr id="36" name="Graphic 35" descr="Key">
            <a:extLst>
              <a:ext uri="{FF2B5EF4-FFF2-40B4-BE49-F238E27FC236}">
                <a16:creationId xmlns:a16="http://schemas.microsoft.com/office/drawing/2014/main" id="{F4F5C52F-1689-354D-81AD-6D9799D4A3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adds 2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5" name="Graphic 24" descr="Key">
            <a:extLst>
              <a:ext uri="{FF2B5EF4-FFF2-40B4-BE49-F238E27FC236}">
                <a16:creationId xmlns:a16="http://schemas.microsoft.com/office/drawing/2014/main" id="{75E2BDB8-AA60-8A46-9B20-D46883DD2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7" name="Graphic 26" descr="Unlock">
            <a:extLst>
              <a:ext uri="{FF2B5EF4-FFF2-40B4-BE49-F238E27FC236}">
                <a16:creationId xmlns:a16="http://schemas.microsoft.com/office/drawing/2014/main" id="{AA4F28B8-0319-7A4F-AA91-D6C78361F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2880" y="27629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9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E55FAA5E-CAC5-3E4B-B676-E52850DCF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8" name="Graphic 7" descr="Low temperature">
            <a:extLst>
              <a:ext uri="{FF2B5EF4-FFF2-40B4-BE49-F238E27FC236}">
                <a16:creationId xmlns:a16="http://schemas.microsoft.com/office/drawing/2014/main" id="{85DB1176-4F31-464F-A4CB-E588E28E93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0542" y="2346748"/>
            <a:ext cx="734858" cy="734858"/>
          </a:xfrm>
          <a:prstGeom prst="rect">
            <a:avLst/>
          </a:prstGeom>
        </p:spPr>
      </p:pic>
      <p:pic>
        <p:nvPicPr>
          <p:cNvPr id="24" name="Graphic 23" descr="Key">
            <a:extLst>
              <a:ext uri="{FF2B5EF4-FFF2-40B4-BE49-F238E27FC236}">
                <a16:creationId xmlns:a16="http://schemas.microsoft.com/office/drawing/2014/main" id="{947B19EB-47F8-234A-A2A1-9C16D2DD93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6" name="Graphic 25" descr="Unlock">
            <a:extLst>
              <a:ext uri="{FF2B5EF4-FFF2-40B4-BE49-F238E27FC236}">
                <a16:creationId xmlns:a16="http://schemas.microsoft.com/office/drawing/2014/main" id="{6C0F538B-C329-9546-9241-F8CDAC02F3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2880" y="2762906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8B4E689C-A8BB-0F4A-BDC0-0079F19C7A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9" name="Graphic 28" descr="Lock">
            <a:extLst>
              <a:ext uri="{FF2B5EF4-FFF2-40B4-BE49-F238E27FC236}">
                <a16:creationId xmlns:a16="http://schemas.microsoft.com/office/drawing/2014/main" id="{56D0B9C0-1F74-4248-ABCB-39D2147BC0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35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continues (add 4)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40" y="4839505"/>
            <a:ext cx="4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5DC9920A-1940-624A-9E37-3A82CA229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B9B43829-F2CE-2340-9EFB-A3A8E121A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9" name="Graphic 28" descr="No sign">
            <a:extLst>
              <a:ext uri="{FF2B5EF4-FFF2-40B4-BE49-F238E27FC236}">
                <a16:creationId xmlns:a16="http://schemas.microsoft.com/office/drawing/2014/main" id="{C4F13F2F-5FA3-1E40-9520-C42EADD0F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915" y="4588962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AAD3BB3-A2CE-6047-B3A0-86749368F269}"/>
              </a:ext>
            </a:extLst>
          </p:cNvPr>
          <p:cNvSpPr txBox="1"/>
          <p:nvPr/>
        </p:nvSpPr>
        <p:spPr>
          <a:xfrm>
            <a:off x="6593834" y="5144570"/>
            <a:ext cx="368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 can’t access G since G is currently locked by Thread 1</a:t>
            </a:r>
          </a:p>
        </p:txBody>
      </p:sp>
    </p:spTree>
    <p:extLst>
      <p:ext uri="{BB962C8B-B14F-4D97-AF65-F5344CB8AC3E}">
        <p14:creationId xmlns:p14="http://schemas.microsoft.com/office/powerpoint/2010/main" val="37956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239 0.0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adds 4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4EDA7D-E28E-C346-A6C4-409EC978CCD3}"/>
              </a:ext>
            </a:extLst>
          </p:cNvPr>
          <p:cNvSpPr/>
          <p:nvPr/>
        </p:nvSpPr>
        <p:spPr>
          <a:xfrm>
            <a:off x="1914197" y="4778426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8C494F58-AA08-FB41-9D86-6752BD0A4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9" name="Graphic 28" descr="Lock">
            <a:extLst>
              <a:ext uri="{FF2B5EF4-FFF2-40B4-BE49-F238E27FC236}">
                <a16:creationId xmlns:a16="http://schemas.microsoft.com/office/drawing/2014/main" id="{1757E7F9-A581-B943-A405-FA9B62222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30" name="Graphic 29" descr="Key">
            <a:extLst>
              <a:ext uri="{FF2B5EF4-FFF2-40B4-BE49-F238E27FC236}">
                <a16:creationId xmlns:a16="http://schemas.microsoft.com/office/drawing/2014/main" id="{85F4C476-2480-FC47-9E19-FF82BAE45E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3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adds 4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36CA00BC-1BB5-6642-A5F5-7B4F947C8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4FD272AF-A549-6346-A386-AD337F2211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4B668-6565-D743-B916-8B07C865F2E1}"/>
              </a:ext>
            </a:extLst>
          </p:cNvPr>
          <p:cNvSpPr txBox="1"/>
          <p:nvPr/>
        </p:nvSpPr>
        <p:spPr>
          <a:xfrm>
            <a:off x="5316463" y="5682218"/>
            <a:ext cx="493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Thread 2 can’t do anything, it just sits and waits for a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3840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2" animBg="1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24" name="Graphic 23" descr="Warning">
            <a:extLst>
              <a:ext uri="{FF2B5EF4-FFF2-40B4-BE49-F238E27FC236}">
                <a16:creationId xmlns:a16="http://schemas.microsoft.com/office/drawing/2014/main" id="{75FED2A1-BB4C-B343-9F81-1F08BD21E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8D45E080-A451-884C-A264-841DD92DE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8686" y="4618320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7963270D-6866-264F-B0F4-EB65B63E0E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A1A3B50F-DDD0-EF4E-8E87-F1E0BB5AB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023 L -0.00091 -0.33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finishes adding 2 &amp; unlocks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5140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AD6C7104-7C16-9443-8667-9B276479C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4974" y="4917544"/>
            <a:ext cx="734858" cy="734858"/>
          </a:xfrm>
          <a:prstGeom prst="rect">
            <a:avLst/>
          </a:prstGeom>
        </p:spPr>
      </p:pic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818C8196-E26C-D445-9000-811DA8D596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5" name="Graphic 24" descr="Key">
            <a:extLst>
              <a:ext uri="{FF2B5EF4-FFF2-40B4-BE49-F238E27FC236}">
                <a16:creationId xmlns:a16="http://schemas.microsoft.com/office/drawing/2014/main" id="{DA68E19E-3E73-6649-8F37-3A98EEE40B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7" name="Graphic 26" descr="Key">
            <a:extLst>
              <a:ext uri="{FF2B5EF4-FFF2-40B4-BE49-F238E27FC236}">
                <a16:creationId xmlns:a16="http://schemas.microsoft.com/office/drawing/2014/main" id="{9DAE7FC7-E309-F148-BE5A-8CDBEC385E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8" name="Graphic 27" descr="Unlock">
            <a:extLst>
              <a:ext uri="{FF2B5EF4-FFF2-40B4-BE49-F238E27FC236}">
                <a16:creationId xmlns:a16="http://schemas.microsoft.com/office/drawing/2014/main" id="{FD3FA5C3-1487-3A46-AB4F-392A5827BA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62880" y="2786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67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77 2.59259E-6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12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E17A-EEC9-D04C-84A1-C363C5E6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Sequential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94E37-DA50-8547-B481-564F4F094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498" y="2097088"/>
            <a:ext cx="6059827" cy="4270065"/>
          </a:xfrm>
        </p:spPr>
      </p:pic>
    </p:spTree>
    <p:extLst>
      <p:ext uri="{BB962C8B-B14F-4D97-AF65-F5344CB8AC3E}">
        <p14:creationId xmlns:p14="http://schemas.microsoft.com/office/powerpoint/2010/main" val="135662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FCF9-DF7D-804A-8161-A08EEAE2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can we parallelize?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1F10-2F12-3846-9B82-5CAE6290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array initialization can’t </a:t>
            </a:r>
            <a:r>
              <a:rPr lang="en-US" dirty="0"/>
              <a:t>be parallelized since this must be completed before any other calculations can be done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summation can be parallelized</a:t>
            </a:r>
          </a:p>
          <a:p>
            <a:pPr lvl="1"/>
            <a:r>
              <a:rPr lang="en-US" dirty="0"/>
              <a:t>But we must </a:t>
            </a:r>
            <a:r>
              <a:rPr lang="en-US" b="1" dirty="0"/>
              <a:t>split the array</a:t>
            </a:r>
            <a:r>
              <a:rPr lang="en-US" dirty="0"/>
              <a:t> and delegate different parts to worker threads</a:t>
            </a:r>
          </a:p>
          <a:p>
            <a:pPr lvl="1"/>
            <a:endParaRPr lang="en-US" dirty="0"/>
          </a:p>
          <a:p>
            <a:r>
              <a:rPr lang="en-US" dirty="0"/>
              <a:t>So lets look at the summation and how we can parallelize it</a:t>
            </a:r>
          </a:p>
        </p:txBody>
      </p:sp>
    </p:spTree>
    <p:extLst>
      <p:ext uri="{BB962C8B-B14F-4D97-AF65-F5344CB8AC3E}">
        <p14:creationId xmlns:p14="http://schemas.microsoft.com/office/powerpoint/2010/main" val="359041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B681-158A-AB4F-B584-B1EE9FF0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Splitting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5FAF-306E-E049-9427-21FE3F04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Lucky for us the array is </a:t>
            </a:r>
            <a:r>
              <a:rPr lang="en-US" b="1" dirty="0"/>
              <a:t>easily divisible</a:t>
            </a:r>
            <a:r>
              <a:rPr lang="en-US" dirty="0"/>
              <a:t> into </a:t>
            </a:r>
            <a:r>
              <a:rPr lang="en-US" b="1" dirty="0"/>
              <a:t>even parts</a:t>
            </a:r>
          </a:p>
          <a:p>
            <a:endParaRPr lang="en-US" dirty="0"/>
          </a:p>
          <a:p>
            <a:r>
              <a:rPr lang="en-US" dirty="0"/>
              <a:t>Have a go at splitting the array appropriately for the next 5 mins</a:t>
            </a:r>
          </a:p>
          <a:p>
            <a:endParaRPr lang="en-US" dirty="0"/>
          </a:p>
          <a:p>
            <a:r>
              <a:rPr lang="en-US" dirty="0"/>
              <a:t>How many threads should we use once we have split the array?</a:t>
            </a:r>
          </a:p>
        </p:txBody>
      </p:sp>
    </p:spTree>
    <p:extLst>
      <p:ext uri="{BB962C8B-B14F-4D97-AF65-F5344CB8AC3E}">
        <p14:creationId xmlns:p14="http://schemas.microsoft.com/office/powerpoint/2010/main" val="7543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8125-B685-4F4E-80FE-AF83D991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Splitting the array (simple Solution)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679EC-B1C6-424D-9379-E8D06012B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333" y="2249488"/>
            <a:ext cx="3646159" cy="3541712"/>
          </a:xfrm>
        </p:spPr>
      </p:pic>
    </p:spTree>
    <p:extLst>
      <p:ext uri="{BB962C8B-B14F-4D97-AF65-F5344CB8AC3E}">
        <p14:creationId xmlns:p14="http://schemas.microsoft.com/office/powerpoint/2010/main" val="302635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2805-7880-C641-AE4A-6861D04C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456E-0F63-1345-921B-C998E622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split the array, try defining a threading method which will replicate what the sequential program did</a:t>
            </a:r>
          </a:p>
          <a:p>
            <a:pPr lvl="1"/>
            <a:r>
              <a:rPr lang="en-US" dirty="0"/>
              <a:t>This should take no more than 10 mins</a:t>
            </a:r>
          </a:p>
          <a:p>
            <a:endParaRPr lang="en-US" dirty="0"/>
          </a:p>
          <a:p>
            <a:r>
              <a:rPr lang="en-US" dirty="0"/>
              <a:t>What are some challenges you have encountered?</a:t>
            </a:r>
          </a:p>
        </p:txBody>
      </p:sp>
    </p:spTree>
    <p:extLst>
      <p:ext uri="{BB962C8B-B14F-4D97-AF65-F5344CB8AC3E}">
        <p14:creationId xmlns:p14="http://schemas.microsoft.com/office/powerpoint/2010/main" val="151165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{78AF8639-8BEC-F245-9F58-05DD78555C98}tf10001079</Template>
  <TotalTime>9345</TotalTime>
  <Words>2521</Words>
  <Application>Microsoft Macintosh PowerPoint</Application>
  <PresentationFormat>Widescreen</PresentationFormat>
  <Paragraphs>488</Paragraphs>
  <Slides>48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 Math</vt:lpstr>
      <vt:lpstr>Consolas</vt:lpstr>
      <vt:lpstr>Tw Cen MT</vt:lpstr>
      <vt:lpstr>Circuit</vt:lpstr>
      <vt:lpstr>Multi-Threading &amp; Mutual Exclusion</vt:lpstr>
      <vt:lpstr>Recap from yesterday</vt:lpstr>
      <vt:lpstr>Objectives for today</vt:lpstr>
      <vt:lpstr>Sequential Programs </vt:lpstr>
      <vt:lpstr>Simple Sequential program</vt:lpstr>
      <vt:lpstr>So what can we parallelize? </vt:lpstr>
      <vt:lpstr>Splitting the array</vt:lpstr>
      <vt:lpstr>Splitting the array (simple Solution)</vt:lpstr>
      <vt:lpstr>Worker Function</vt:lpstr>
      <vt:lpstr>Basic Summation implementation</vt:lpstr>
      <vt:lpstr>So what’s the problem?</vt:lpstr>
      <vt:lpstr>Global Variable for summation Result</vt:lpstr>
      <vt:lpstr>Now let’s actually thread the program</vt:lpstr>
      <vt:lpstr>Solution</vt:lpstr>
      <vt:lpstr>So did it work?</vt:lpstr>
      <vt:lpstr>Well… That’s odd</vt:lpstr>
      <vt:lpstr>Lets think about what we did</vt:lpstr>
      <vt:lpstr>But why on earth is this an issue?</vt:lpstr>
      <vt:lpstr>Adding to an existing variable</vt:lpstr>
      <vt:lpstr>So what happens when a thread is context switched?</vt:lpstr>
      <vt:lpstr>Thread 1 starts summing all values from 1 to 5</vt:lpstr>
      <vt:lpstr>Thread 1 adds 1</vt:lpstr>
      <vt:lpstr>Thread 1 adds 1</vt:lpstr>
      <vt:lpstr>Thread 1 adds 1</vt:lpstr>
      <vt:lpstr>Thread 1 adds 2</vt:lpstr>
      <vt:lpstr>Thread 1 Is Context switched!</vt:lpstr>
      <vt:lpstr>Thread 2 continues (add 4)</vt:lpstr>
      <vt:lpstr>Thread 2 adds 4</vt:lpstr>
      <vt:lpstr>Thread 2 adds 4</vt:lpstr>
      <vt:lpstr>Thread 2 is context switched!</vt:lpstr>
      <vt:lpstr>Thread 1 continues (finish adding 2)</vt:lpstr>
      <vt:lpstr>HAHA! There we go! That’s the issue!</vt:lpstr>
      <vt:lpstr>But why didn’t this happen the first time?</vt:lpstr>
      <vt:lpstr>So that’s a bit of an issue</vt:lpstr>
      <vt:lpstr>Mutual Exclusion</vt:lpstr>
      <vt:lpstr>The Mutex, Nothing more than a lock</vt:lpstr>
      <vt:lpstr>What do we want to lock?</vt:lpstr>
      <vt:lpstr>Thread 1 starts (Lock Access to G)</vt:lpstr>
      <vt:lpstr>Thread 1 adds 1</vt:lpstr>
      <vt:lpstr>Thread 1 adds 1 and unlocks G</vt:lpstr>
      <vt:lpstr>Thread 1 adds 2 (lock G again)</vt:lpstr>
      <vt:lpstr>Thread 1 adds 2</vt:lpstr>
      <vt:lpstr>Thread 1 Is Context switched!</vt:lpstr>
      <vt:lpstr>Thread 2 continues (add 4)</vt:lpstr>
      <vt:lpstr>Thread 2 adds 4</vt:lpstr>
      <vt:lpstr>Thread 2 adds 4</vt:lpstr>
      <vt:lpstr>Thread 2 is context switched!</vt:lpstr>
      <vt:lpstr>Thread 1 finishes adding 2 &amp; unlocks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2124</cp:revision>
  <cp:lastPrinted>2019-05-31T17:42:34Z</cp:lastPrinted>
  <dcterms:created xsi:type="dcterms:W3CDTF">2019-05-30T19:29:15Z</dcterms:created>
  <dcterms:modified xsi:type="dcterms:W3CDTF">2020-06-10T17:34:01Z</dcterms:modified>
</cp:coreProperties>
</file>