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39B"/>
    <a:srgbClr val="FF79B2"/>
    <a:srgbClr val="B7EE8D"/>
    <a:srgbClr val="92D050"/>
    <a:srgbClr val="A89DF8"/>
    <a:srgbClr val="FFA14F"/>
    <a:srgbClr val="FF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9"/>
    <p:restoredTop sz="95767"/>
  </p:normalViewPr>
  <p:slideViewPr>
    <p:cSldViewPr snapToGrid="0" snapToObjects="1">
      <p:cViewPr varScale="1">
        <p:scale>
          <a:sx n="214" d="100"/>
          <a:sy n="214" d="100"/>
        </p:scale>
        <p:origin x="39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DA69-F5EA-454E-B1D5-FE60633EE1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86C5-443F-6F4E-A463-4C289DA0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0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5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5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8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3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3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back the final result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things with void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5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6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svg"/><Relationship Id="rId7" Type="http://schemas.openxmlformats.org/officeDocument/2006/relationships/image" Target="../media/image3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svg"/><Relationship Id="rId5" Type="http://schemas.openxmlformats.org/officeDocument/2006/relationships/image" Target="../media/image35.sv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5.svg"/><Relationship Id="rId4" Type="http://schemas.openxmlformats.org/officeDocument/2006/relationships/image" Target="../media/image25.svg"/><Relationship Id="rId9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29.sv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42.png"/><Relationship Id="rId5" Type="http://schemas.openxmlformats.org/officeDocument/2006/relationships/image" Target="../media/image28.png"/><Relationship Id="rId10" Type="http://schemas.openxmlformats.org/officeDocument/2006/relationships/image" Target="../media/image39.svg"/><Relationship Id="rId4" Type="http://schemas.openxmlformats.org/officeDocument/2006/relationships/image" Target="../media/image25.svg"/><Relationship Id="rId9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5.svg"/><Relationship Id="rId4" Type="http://schemas.openxmlformats.org/officeDocument/2006/relationships/image" Target="../media/image25.svg"/><Relationship Id="rId9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3.sv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5" Type="http://schemas.openxmlformats.org/officeDocument/2006/relationships/image" Target="../media/image29.sv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45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45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Multi-Threading &amp; Mutual Exclusion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  <p:pic>
        <p:nvPicPr>
          <p:cNvPr id="5" name="Graphic 4" descr="Network diagram">
            <a:extLst>
              <a:ext uri="{FF2B5EF4-FFF2-40B4-BE49-F238E27FC236}">
                <a16:creationId xmlns:a16="http://schemas.microsoft.com/office/drawing/2014/main" id="{84AFAC8E-8448-AA4A-BA4E-1851EC51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108330" y="4144564"/>
            <a:ext cx="1975338" cy="1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6D-39A0-D44B-BB66-33838BC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Summation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BF605-A364-9949-9C28-D38F5173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32" y="2362304"/>
            <a:ext cx="4162314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D1212-5FC7-3640-A2C6-EDF925998098}"/>
              </a:ext>
            </a:extLst>
          </p:cNvPr>
          <p:cNvSpPr txBox="1"/>
          <p:nvPr/>
        </p:nvSpPr>
        <p:spPr>
          <a:xfrm>
            <a:off x="6798623" y="2362304"/>
            <a:ext cx="332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the function is absolutely useless in its current state!</a:t>
            </a:r>
          </a:p>
          <a:p>
            <a:endParaRPr lang="en-US" dirty="0"/>
          </a:p>
          <a:p>
            <a:r>
              <a:rPr lang="en-US" dirty="0"/>
              <a:t>It doesn’t return anything or contribute towards solving the task in any meaningful way!</a:t>
            </a:r>
          </a:p>
        </p:txBody>
      </p:sp>
    </p:spTree>
    <p:extLst>
      <p:ext uri="{BB962C8B-B14F-4D97-AF65-F5344CB8AC3E}">
        <p14:creationId xmlns:p14="http://schemas.microsoft.com/office/powerpoint/2010/main" val="9337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214D-6F84-A445-8605-DD66F40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CD3E-EBF6-BA42-A408-904760CC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the function doesn’t return anything</a:t>
            </a:r>
          </a:p>
          <a:p>
            <a:pPr lvl="1"/>
            <a:r>
              <a:rPr lang="en-US" dirty="0"/>
              <a:t>That’s pretty useless considering we want a result back</a:t>
            </a:r>
          </a:p>
          <a:p>
            <a:pPr lvl="1"/>
            <a:endParaRPr lang="en-US" dirty="0"/>
          </a:p>
          <a:p>
            <a:r>
              <a:rPr lang="en-US" dirty="0"/>
              <a:t>Second of all, even though we are calculating a result, its local to that function</a:t>
            </a:r>
          </a:p>
          <a:p>
            <a:pPr lvl="1"/>
            <a:r>
              <a:rPr lang="en-US" dirty="0"/>
              <a:t>So how can we fix that, without needing to worry about returning void pointers?</a:t>
            </a:r>
          </a:p>
        </p:txBody>
      </p:sp>
    </p:spTree>
    <p:extLst>
      <p:ext uri="{BB962C8B-B14F-4D97-AF65-F5344CB8AC3E}">
        <p14:creationId xmlns:p14="http://schemas.microsoft.com/office/powerpoint/2010/main" val="36328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51B6-9714-DB40-9B8A-C94A657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Global Variable for summation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C63-6CBA-1943-9B48-07BCEA8F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51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Why not write into a global variable, that way everything in our program can access it</a:t>
            </a:r>
          </a:p>
          <a:p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Create a global variable where the thread function can just write into it</a:t>
            </a:r>
          </a:p>
          <a:p>
            <a:pPr lvl="1"/>
            <a:r>
              <a:rPr lang="en-US" dirty="0"/>
              <a:t>This should take around 15 seconds to 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95FE2-0646-894C-B38E-5777CD57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14" y="3946864"/>
            <a:ext cx="2233593" cy="29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EAE-42C5-BD4C-9132-2A0DAF7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Now let’s actually thread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BD8-5E07-F34E-AA99-094D1957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20451"/>
            <a:ext cx="9905999" cy="2645242"/>
          </a:xfrm>
        </p:spPr>
        <p:txBody>
          <a:bodyPr/>
          <a:lstStyle/>
          <a:p>
            <a:r>
              <a:rPr lang="en-US" dirty="0"/>
              <a:t>For the next 10 minutes, use what we talked about yesterday to:</a:t>
            </a:r>
          </a:p>
          <a:p>
            <a:pPr lvl="1"/>
            <a:r>
              <a:rPr lang="en-US" dirty="0"/>
              <a:t>Create some threads</a:t>
            </a:r>
          </a:p>
          <a:p>
            <a:pPr lvl="1"/>
            <a:r>
              <a:rPr lang="en-US" dirty="0"/>
              <a:t>Assign the appropriate function and pass in the relevant arguments</a:t>
            </a:r>
          </a:p>
          <a:p>
            <a:pPr lvl="1"/>
            <a:r>
              <a:rPr lang="en-US" dirty="0"/>
              <a:t>Prevent premature process terminations</a:t>
            </a:r>
          </a:p>
          <a:p>
            <a:pPr lvl="1"/>
            <a:r>
              <a:rPr lang="en-US" dirty="0"/>
              <a:t>And print the result</a:t>
            </a:r>
          </a:p>
        </p:txBody>
      </p:sp>
    </p:spTree>
    <p:extLst>
      <p:ext uri="{BB962C8B-B14F-4D97-AF65-F5344CB8AC3E}">
        <p14:creationId xmlns:p14="http://schemas.microsoft.com/office/powerpoint/2010/main" val="139651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352B-AEC6-2947-B33A-2BCE42EB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4677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C07C2-6361-B14F-A0D8-950748CCF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451" y="1773195"/>
            <a:ext cx="2923097" cy="5035378"/>
          </a:xfrm>
        </p:spPr>
      </p:pic>
    </p:spTree>
    <p:extLst>
      <p:ext uri="{BB962C8B-B14F-4D97-AF65-F5344CB8AC3E}">
        <p14:creationId xmlns:p14="http://schemas.microsoft.com/office/powerpoint/2010/main" val="19161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BDB-80C5-7B4C-A07C-E309D01F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did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691B-432E-4043-8175-73F4C0D6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Lets run it and see if we did this whole threading thing correctly</a:t>
            </a:r>
          </a:p>
          <a:p>
            <a:endParaRPr lang="en-US" dirty="0"/>
          </a:p>
          <a:p>
            <a:r>
              <a:rPr lang="en-US" dirty="0"/>
              <a:t>Yes it looks like it did, the sum of all values from 0 to 300 is 45150</a:t>
            </a:r>
          </a:p>
          <a:p>
            <a:endParaRPr lang="en-US" dirty="0"/>
          </a:p>
          <a:p>
            <a:r>
              <a:rPr lang="en-US" dirty="0"/>
              <a:t>So that’s pretty cool, so what if we made our array 30000 elements long?</a:t>
            </a:r>
          </a:p>
          <a:p>
            <a:pPr lvl="1"/>
            <a:r>
              <a:rPr lang="en-US" dirty="0"/>
              <a:t>The sum of all elements would be </a:t>
            </a:r>
            <a:r>
              <a:rPr lang="en-GB" b="1" dirty="0"/>
              <a:t>450015000</a:t>
            </a:r>
            <a:endParaRPr lang="en-GB" dirty="0"/>
          </a:p>
          <a:p>
            <a:pPr lvl="1"/>
            <a:endParaRPr lang="en-US" dirty="0"/>
          </a:p>
          <a:p>
            <a:r>
              <a:rPr lang="en-US" dirty="0"/>
              <a:t>Lets try that!</a:t>
            </a:r>
          </a:p>
        </p:txBody>
      </p:sp>
    </p:spTree>
    <p:extLst>
      <p:ext uri="{BB962C8B-B14F-4D97-AF65-F5344CB8AC3E}">
        <p14:creationId xmlns:p14="http://schemas.microsoft.com/office/powerpoint/2010/main" val="31981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D99C-D012-EA44-A953-DCA2B7FC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Well… That’s 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564D-3884-8449-A800-856A8225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 were getting every number, except the one we want</a:t>
            </a:r>
          </a:p>
          <a:p>
            <a:endParaRPr lang="en-US" dirty="0"/>
          </a:p>
          <a:p>
            <a:r>
              <a:rPr lang="en-US" dirty="0"/>
              <a:t>So what on earth did we do wrong? Math can’t just change on the fly can it?</a:t>
            </a:r>
          </a:p>
          <a:p>
            <a:endParaRPr lang="en-US" dirty="0"/>
          </a:p>
          <a:p>
            <a:r>
              <a:rPr lang="en-US" dirty="0"/>
              <a:t>What could have happened to mess up our program that bad?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8E378130-E419-E748-BA8D-A9DA48DA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963" y="801688"/>
            <a:ext cx="914400" cy="914400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2C7BE40C-82EE-FD48-8C00-41FC6347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475" y="900603"/>
            <a:ext cx="914400" cy="914400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49B38E73-BC80-5A4F-80CF-6F0E8B32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125" y="609599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484041AC-BEDA-E94F-9489-5ABF32E9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2875" y="1496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E090-1C3C-7A47-B49E-C52106B9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think about 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2BE6-474D-C84D-86C2-1B3D93DD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8772"/>
          </a:xfrm>
        </p:spPr>
        <p:txBody>
          <a:bodyPr>
            <a:normAutofit/>
          </a:bodyPr>
          <a:lstStyle/>
          <a:p>
            <a:r>
              <a:rPr lang="en-US" dirty="0"/>
              <a:t>We divided up an array into 3 parts</a:t>
            </a:r>
          </a:p>
          <a:p>
            <a:endParaRPr lang="en-US" dirty="0"/>
          </a:p>
          <a:p>
            <a:r>
              <a:rPr lang="en-US" dirty="0"/>
              <a:t>We then delegated each part to a separate thread</a:t>
            </a:r>
          </a:p>
          <a:p>
            <a:endParaRPr lang="en-US" dirty="0"/>
          </a:p>
          <a:p>
            <a:r>
              <a:rPr lang="en-US" dirty="0"/>
              <a:t>Each thread then writes into a global variable</a:t>
            </a:r>
          </a:p>
          <a:p>
            <a:endParaRPr lang="en-US" dirty="0"/>
          </a:p>
          <a:p>
            <a:r>
              <a:rPr lang="en-US" dirty="0"/>
              <a:t>Can you spot the issues?</a:t>
            </a:r>
          </a:p>
        </p:txBody>
      </p:sp>
      <p:pic>
        <p:nvPicPr>
          <p:cNvPr id="5" name="Graphic 4" descr="Right pointing backhand index">
            <a:extLst>
              <a:ext uri="{FF2B5EF4-FFF2-40B4-BE49-F238E27FC236}">
                <a16:creationId xmlns:a16="http://schemas.microsoft.com/office/drawing/2014/main" id="{D930C2F6-2A60-1442-9D55-D5ABC464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625617">
            <a:off x="6270645" y="4944281"/>
            <a:ext cx="914400" cy="914400"/>
          </a:xfrm>
          <a:prstGeom prst="rect">
            <a:avLst/>
          </a:prstGeom>
        </p:spPr>
      </p:pic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8910D7BB-11A5-A749-8F7D-0CD1662B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06311">
            <a:off x="4779202" y="4919961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3452A6-3945-ED46-901D-94AD8649BED3}"/>
              </a:ext>
            </a:extLst>
          </p:cNvPr>
          <p:cNvSpPr/>
          <p:nvPr/>
        </p:nvSpPr>
        <p:spPr>
          <a:xfrm>
            <a:off x="5144060" y="4967548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B02DED16-863A-C842-901D-31D7F436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4369">
            <a:off x="5638980" y="2841492"/>
            <a:ext cx="845925" cy="845925"/>
          </a:xfrm>
          <a:prstGeom prst="rect">
            <a:avLst/>
          </a:prstGeom>
        </p:spPr>
      </p:pic>
      <p:pic>
        <p:nvPicPr>
          <p:cNvPr id="10" name="Graphic 9" descr="Right pointing backhand index">
            <a:extLst>
              <a:ext uri="{FF2B5EF4-FFF2-40B4-BE49-F238E27FC236}">
                <a16:creationId xmlns:a16="http://schemas.microsoft.com/office/drawing/2014/main" id="{B01DB681-ECC5-4B43-ACE9-482F9977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623163">
            <a:off x="6882874" y="266499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F2B986-8605-A94F-9937-04198E1DA321}"/>
              </a:ext>
            </a:extLst>
          </p:cNvPr>
          <p:cNvSpPr/>
          <p:nvPr/>
        </p:nvSpPr>
        <p:spPr>
          <a:xfrm>
            <a:off x="5768601" y="3802515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0048-E5B4-C44C-B972-9101AE3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on earth is this an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ACD4-5418-584E-9CFF-0B093BBD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to do with the fact that we are creating race conditions</a:t>
            </a:r>
          </a:p>
          <a:p>
            <a:pPr lvl="1"/>
            <a:r>
              <a:rPr lang="en-US" dirty="0"/>
              <a:t>The result will vary depending on who gets there first</a:t>
            </a:r>
          </a:p>
          <a:p>
            <a:pPr lvl="1"/>
            <a:endParaRPr lang="en-US" dirty="0"/>
          </a:p>
          <a:p>
            <a:r>
              <a:rPr lang="en-US" dirty="0"/>
              <a:t>But why is that the case, the threads are just adding to the register so what's the big deal?</a:t>
            </a:r>
          </a:p>
          <a:p>
            <a:endParaRPr lang="en-US" dirty="0"/>
          </a:p>
          <a:p>
            <a:r>
              <a:rPr lang="en-US" dirty="0"/>
              <a:t>Lets just visualize what is actually going on</a:t>
            </a:r>
          </a:p>
        </p:txBody>
      </p:sp>
    </p:spTree>
    <p:extLst>
      <p:ext uri="{BB962C8B-B14F-4D97-AF65-F5344CB8AC3E}">
        <p14:creationId xmlns:p14="http://schemas.microsoft.com/office/powerpoint/2010/main" val="1596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7DB3-7848-D246-9696-49646834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to an existing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26EF-B627-CB40-B41E-D63DB13B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do something like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, we are doing the following:</a:t>
            </a:r>
          </a:p>
          <a:p>
            <a:pPr lvl="1"/>
            <a:r>
              <a:rPr lang="en-US" b="1" dirty="0"/>
              <a:t>Copy </a:t>
            </a:r>
            <a:r>
              <a:rPr lang="en-US" dirty="0"/>
              <a:t>the </a:t>
            </a:r>
            <a:r>
              <a:rPr lang="en-US" b="1" dirty="0"/>
              <a:t>current value </a:t>
            </a:r>
            <a:r>
              <a:rPr lang="en-US" dirty="0"/>
              <a:t>stored at 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b="1" dirty="0"/>
              <a:t>Add 1</a:t>
            </a:r>
            <a:r>
              <a:rPr lang="en-US" dirty="0"/>
              <a:t> to the </a:t>
            </a:r>
            <a:r>
              <a:rPr lang="en-US" b="1" dirty="0"/>
              <a:t>value copied </a:t>
            </a:r>
            <a:r>
              <a:rPr lang="en-US" dirty="0"/>
              <a:t>from the address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Write the result </a:t>
            </a:r>
            <a:r>
              <a:rPr lang="en-US" dirty="0"/>
              <a:t>back </a:t>
            </a:r>
            <a:r>
              <a:rPr lang="en-US" b="1" dirty="0"/>
              <a:t>into </a:t>
            </a:r>
            <a:r>
              <a:rPr lang="en-US" dirty="0"/>
              <a:t>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 is the same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a + 1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1887-1256-5547-91CC-7CEA377D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Recap from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A9BE-AF1E-3243-AE07-C29C7F56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POSIX functions and types for threading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Pthred_join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Process:</a:t>
            </a:r>
            <a:r>
              <a:rPr lang="en-US" dirty="0">
                <a:cs typeface="Consolas" panose="020B0609020204030204" pitchFamily="49" charset="0"/>
              </a:rPr>
              <a:t> A running instance of a program 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Thread</a:t>
            </a:r>
            <a:r>
              <a:rPr lang="en-US" dirty="0">
                <a:cs typeface="Consolas" panose="020B0609020204030204" pitchFamily="49" charset="0"/>
              </a:rPr>
              <a:t>: The component of a process which dictates the sequence and instructions executed on the CPU </a:t>
            </a:r>
          </a:p>
        </p:txBody>
      </p:sp>
    </p:spTree>
    <p:extLst>
      <p:ext uri="{BB962C8B-B14F-4D97-AF65-F5344CB8AC3E}">
        <p14:creationId xmlns:p14="http://schemas.microsoft.com/office/powerpoint/2010/main" val="198455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F610-2BDF-8F42-8FBF-C8F9EBCC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happens when a thread is context switched?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770B-8274-AD4C-905B-AE4C5320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27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Context Switch</a:t>
            </a:r>
            <a:r>
              <a:rPr lang="en-US" dirty="0"/>
              <a:t>: The CPU has decided that the thread has had its turn and switches it for another one</a:t>
            </a:r>
          </a:p>
          <a:p>
            <a:endParaRPr lang="en-US" dirty="0"/>
          </a:p>
          <a:p>
            <a:r>
              <a:rPr lang="en-US" dirty="0"/>
              <a:t>Lets just run through the operations together assuming that there are just two threads</a:t>
            </a:r>
          </a:p>
          <a:p>
            <a:endParaRPr lang="en-US" dirty="0"/>
          </a:p>
          <a:p>
            <a:r>
              <a:rPr lang="en-US" dirty="0"/>
              <a:t>Thread 1 will be adding [1,2,3]</a:t>
            </a:r>
          </a:p>
          <a:p>
            <a:r>
              <a:rPr lang="en-US" dirty="0"/>
              <a:t>Thread 2 will be adding [4,5]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starts summing all values from 1 to 5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004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97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</p:spTree>
    <p:extLst>
      <p:ext uri="{BB962C8B-B14F-4D97-AF65-F5344CB8AC3E}">
        <p14:creationId xmlns:p14="http://schemas.microsoft.com/office/powerpoint/2010/main" val="38647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097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10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39 0.07963 L -0.51445 0.075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adds 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T2R = G + 4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5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D681A-A910-A849-9896-E0BBFCEF1551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adds 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</p:spTree>
    <p:extLst>
      <p:ext uri="{BB962C8B-B14F-4D97-AF65-F5344CB8AC3E}">
        <p14:creationId xmlns:p14="http://schemas.microsoft.com/office/powerpoint/2010/main" val="1928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31355 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55 0.00579 L 0.58672 -0.0738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-39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58BC-25F1-5443-9F99-B306CF9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1C9B-187A-E846-8B08-FC4A51C1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33111" cy="4473698"/>
          </a:xfrm>
        </p:spPr>
        <p:txBody>
          <a:bodyPr/>
          <a:lstStyle/>
          <a:p>
            <a:r>
              <a:rPr lang="en-US" dirty="0"/>
              <a:t>Parallelizing sequential programs</a:t>
            </a:r>
          </a:p>
          <a:p>
            <a:pPr lvl="1"/>
            <a:r>
              <a:rPr lang="en-US" sz="1400" dirty="0"/>
              <a:t>How do we take a sequential program and parallelize it?</a:t>
            </a:r>
          </a:p>
          <a:p>
            <a:endParaRPr lang="en-US" dirty="0"/>
          </a:p>
          <a:p>
            <a:r>
              <a:rPr lang="en-US" dirty="0"/>
              <a:t>Mutual Exclusion constructs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parallel programs </a:t>
            </a:r>
          </a:p>
          <a:p>
            <a:pPr lvl="1"/>
            <a:r>
              <a:rPr lang="en-US" sz="1400" dirty="0"/>
              <a:t>How do we use threads to work on a single task?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AE70E140-B9B0-F24D-AA93-86C941EB8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02779" y="2637694"/>
            <a:ext cx="914400" cy="914400"/>
          </a:xfrm>
          <a:prstGeom prst="rect">
            <a:avLst/>
          </a:prstGeom>
        </p:spPr>
      </p:pic>
      <p:pic>
        <p:nvPicPr>
          <p:cNvPr id="7" name="Graphic 6" descr="Workflow RTL">
            <a:extLst>
              <a:ext uri="{FF2B5EF4-FFF2-40B4-BE49-F238E27FC236}">
                <a16:creationId xmlns:a16="http://schemas.microsoft.com/office/drawing/2014/main" id="{95660A79-1027-4340-8BB5-09F8521F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0123" y="239736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AA0D6-624B-634C-8EE0-1B22A594EBCF}"/>
              </a:ext>
            </a:extLst>
          </p:cNvPr>
          <p:cNvSpPr/>
          <p:nvPr/>
        </p:nvSpPr>
        <p:spPr>
          <a:xfrm>
            <a:off x="4770559" y="3546233"/>
            <a:ext cx="2080846" cy="113488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0AE1874A-47AF-C34D-9118-508D4F5DE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1779" y="2904394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3FCD612-99D5-3745-A4C6-50087E232F42}"/>
              </a:ext>
            </a:extLst>
          </p:cNvPr>
          <p:cNvSpPr/>
          <p:nvPr/>
        </p:nvSpPr>
        <p:spPr>
          <a:xfrm>
            <a:off x="4995119" y="3755555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AF53A0-CF21-0640-A1DD-3F5EB1E1C437}"/>
              </a:ext>
            </a:extLst>
          </p:cNvPr>
          <p:cNvSpPr/>
          <p:nvPr/>
        </p:nvSpPr>
        <p:spPr>
          <a:xfrm>
            <a:off x="5940657" y="3770101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/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blipFill>
                <a:blip r:embed="rId8"/>
                <a:stretch>
                  <a:fillRect l="-1786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/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/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2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continues (finish adding 2)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10B2-2488-FD4B-A2F6-17A5A7F3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HAHA! There we go! That’s the issue!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CF02-D40B-8643-B558-87F6ACAC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Did you see what just happened with G’s register? </a:t>
            </a:r>
          </a:p>
          <a:p>
            <a:endParaRPr lang="en-US" dirty="0"/>
          </a:p>
          <a:p>
            <a:r>
              <a:rPr lang="en-US" dirty="0"/>
              <a:t>The value that </a:t>
            </a:r>
            <a:r>
              <a:rPr lang="en-US" b="1" dirty="0"/>
              <a:t>Thread 1</a:t>
            </a:r>
            <a:r>
              <a:rPr lang="en-US" dirty="0"/>
              <a:t> calculated was </a:t>
            </a:r>
            <a:r>
              <a:rPr lang="en-US" b="1" u="sng" dirty="0"/>
              <a:t>outdated</a:t>
            </a:r>
            <a:r>
              <a:rPr lang="en-US" dirty="0"/>
              <a:t>, but it </a:t>
            </a:r>
            <a:r>
              <a:rPr lang="en-US" b="1" dirty="0"/>
              <a:t>still wrote it into G</a:t>
            </a:r>
          </a:p>
          <a:p>
            <a:pPr lvl="1"/>
            <a:r>
              <a:rPr lang="en-US" b="1" dirty="0"/>
              <a:t>Thread 1</a:t>
            </a:r>
            <a:r>
              <a:rPr lang="en-US" dirty="0"/>
              <a:t> </a:t>
            </a:r>
            <a:r>
              <a:rPr lang="en-US" b="1" dirty="0"/>
              <a:t>assumed </a:t>
            </a:r>
            <a:r>
              <a:rPr lang="en-US" dirty="0"/>
              <a:t>that </a:t>
            </a:r>
            <a:r>
              <a:rPr lang="en-US" b="1" dirty="0"/>
              <a:t>G</a:t>
            </a:r>
            <a:r>
              <a:rPr lang="en-US" dirty="0"/>
              <a:t> was </a:t>
            </a:r>
            <a:r>
              <a:rPr lang="en-US" b="1" dirty="0"/>
              <a:t>not augmented</a:t>
            </a:r>
            <a:r>
              <a:rPr lang="en-US" dirty="0"/>
              <a:t> when it added its result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G was augmented</a:t>
            </a:r>
            <a:r>
              <a:rPr lang="en-US" dirty="0"/>
              <a:t> since Thread 2 wrote its result into G</a:t>
            </a:r>
          </a:p>
          <a:p>
            <a:endParaRPr lang="en-US" dirty="0"/>
          </a:p>
          <a:p>
            <a:r>
              <a:rPr lang="en-US" dirty="0"/>
              <a:t>Consequently Thread 1 was overwriting the work done by Thread 2</a:t>
            </a: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40A504CC-E957-0740-B3F3-C3F84B13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4941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390A-D95D-DC4F-8BE4-94775EB1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didn’t this happen the first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6B5A-2227-9F46-8A35-D575F8E7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Yeah, why didn’t it happen when we had the array at size 300?</a:t>
            </a:r>
          </a:p>
          <a:p>
            <a:pPr lvl="1"/>
            <a:r>
              <a:rPr lang="en-US" dirty="0"/>
              <a:t>Any ideas why that could be?</a:t>
            </a:r>
          </a:p>
          <a:p>
            <a:pPr lvl="1"/>
            <a:endParaRPr lang="en-US" dirty="0"/>
          </a:p>
          <a:p>
            <a:r>
              <a:rPr lang="en-US" dirty="0"/>
              <a:t>There’s a very simple answer to that: “</a:t>
            </a:r>
            <a:r>
              <a:rPr lang="en-US" b="1" dirty="0"/>
              <a:t>Thread 1 was too fast</a:t>
            </a:r>
            <a:r>
              <a:rPr lang="en-US" dirty="0"/>
              <a:t>. It was so fast that the CPU had no reason to switch it out for Thread 2”</a:t>
            </a:r>
          </a:p>
          <a:p>
            <a:endParaRPr lang="en-US" dirty="0"/>
          </a:p>
          <a:p>
            <a:r>
              <a:rPr lang="en-US" dirty="0"/>
              <a:t>This only became an issue when </a:t>
            </a:r>
            <a:r>
              <a:rPr lang="en-US" b="1" dirty="0"/>
              <a:t>Thread 1 reached the end of its allocated time </a:t>
            </a:r>
            <a:r>
              <a:rPr lang="en-US" dirty="0"/>
              <a:t>and was forcefully removed by the CPU before it finished writing its result</a:t>
            </a:r>
          </a:p>
        </p:txBody>
      </p:sp>
    </p:spTree>
    <p:extLst>
      <p:ext uri="{BB962C8B-B14F-4D97-AF65-F5344CB8AC3E}">
        <p14:creationId xmlns:p14="http://schemas.microsoft.com/office/powerpoint/2010/main" val="9760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553A-56FC-2549-BC36-D6C794F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that’s a bit of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F01E-D6B2-B246-AF03-B5124A03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work with small data sets its all well and good, but why use a computer then?</a:t>
            </a:r>
          </a:p>
          <a:p>
            <a:endParaRPr lang="en-US" dirty="0"/>
          </a:p>
          <a:p>
            <a:r>
              <a:rPr lang="en-US" dirty="0"/>
              <a:t>We need to find a way to prevent this from happening, we cant just overwrite things randomly</a:t>
            </a:r>
          </a:p>
          <a:p>
            <a:endParaRPr lang="en-US" dirty="0"/>
          </a:p>
          <a:p>
            <a:r>
              <a:rPr lang="en-US" dirty="0"/>
              <a:t>So we will take a look at that after the break</a:t>
            </a:r>
          </a:p>
        </p:txBody>
      </p:sp>
    </p:spTree>
    <p:extLst>
      <p:ext uri="{BB962C8B-B14F-4D97-AF65-F5344CB8AC3E}">
        <p14:creationId xmlns:p14="http://schemas.microsoft.com/office/powerpoint/2010/main" val="7319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3817-D002-854C-89C6-6BE7BDF3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9AA0-A0C6-404E-B8BD-3210916B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were having issues with threads overwriting variables</a:t>
            </a:r>
          </a:p>
          <a:p>
            <a:endParaRPr lang="en-US" dirty="0"/>
          </a:p>
          <a:p>
            <a:r>
              <a:rPr lang="en-US" b="1" dirty="0"/>
              <a:t>Mutual exclusion</a:t>
            </a:r>
            <a:r>
              <a:rPr lang="en-US" dirty="0"/>
              <a:t> aims to protect </a:t>
            </a:r>
            <a:r>
              <a:rPr lang="en-US" b="1" dirty="0"/>
              <a:t>critical sections</a:t>
            </a:r>
            <a:r>
              <a:rPr lang="en-US" dirty="0"/>
              <a:t> while they are in use</a:t>
            </a:r>
          </a:p>
          <a:p>
            <a:pPr lvl="1"/>
            <a:r>
              <a:rPr lang="en-US" b="1" dirty="0"/>
              <a:t>Critical Section</a:t>
            </a:r>
            <a:r>
              <a:rPr lang="en-US" dirty="0"/>
              <a:t>: A section of a program which aught to be executed atomically </a:t>
            </a:r>
          </a:p>
          <a:p>
            <a:endParaRPr lang="en-US" dirty="0"/>
          </a:p>
          <a:p>
            <a:r>
              <a:rPr lang="en-US" dirty="0"/>
              <a:t>So lets look at how we can think of this in a simple way</a:t>
            </a:r>
          </a:p>
        </p:txBody>
      </p:sp>
    </p:spTree>
    <p:extLst>
      <p:ext uri="{BB962C8B-B14F-4D97-AF65-F5344CB8AC3E}">
        <p14:creationId xmlns:p14="http://schemas.microsoft.com/office/powerpoint/2010/main" val="22807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01E1-09F9-CA4D-9897-311113A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The Mutex, Nothing more than a lock</a:t>
            </a:r>
          </a:p>
        </p:txBody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299913CC-844D-4F4F-86DA-6FDA9D1D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861" y="777847"/>
            <a:ext cx="914400" cy="9144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1240B-BE9B-FF4C-A4CB-500324C7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1806"/>
            <a:ext cx="9905999" cy="373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Mutex</a:t>
            </a:r>
            <a:r>
              <a:rPr lang="en-US" dirty="0"/>
              <a:t> is the </a:t>
            </a:r>
            <a:r>
              <a:rPr lang="en-US" b="1" dirty="0"/>
              <a:t>construct</a:t>
            </a:r>
            <a:r>
              <a:rPr lang="en-US" dirty="0"/>
              <a:t> which we will use to </a:t>
            </a:r>
            <a:r>
              <a:rPr lang="en-US" b="1" dirty="0"/>
              <a:t>enforce mutual exclusion</a:t>
            </a:r>
          </a:p>
          <a:p>
            <a:endParaRPr lang="en-US" dirty="0"/>
          </a:p>
          <a:p>
            <a:r>
              <a:rPr lang="en-US" dirty="0"/>
              <a:t>Mutual Exclusion basically says: “I’m going to </a:t>
            </a:r>
            <a:r>
              <a:rPr lang="en-US" b="1" dirty="0"/>
              <a:t>put a </a:t>
            </a:r>
            <a:r>
              <a:rPr lang="en-US" b="1" u="sng" dirty="0"/>
              <a:t>lock around something</a:t>
            </a:r>
            <a:r>
              <a:rPr lang="en-US" dirty="0"/>
              <a:t>, such that </a:t>
            </a:r>
            <a:r>
              <a:rPr lang="en-US" b="1" dirty="0"/>
              <a:t>no two things have simultaneous access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So lets think about where we should put these locks to eliminate out threading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50A6-EA82-4547-8F1A-10571965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 we want to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C4F6-8BAB-0C46-B960-3D4BFB62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pretty self explanatory (the variable that causing issues)</a:t>
            </a:r>
          </a:p>
          <a:p>
            <a:pPr lvl="1"/>
            <a:r>
              <a:rPr lang="en-US" dirty="0"/>
              <a:t>Any guesses of what it is?</a:t>
            </a:r>
          </a:p>
          <a:p>
            <a:pPr lvl="1"/>
            <a:endParaRPr lang="en-US" dirty="0"/>
          </a:p>
          <a:p>
            <a:r>
              <a:rPr lang="en-US" dirty="0"/>
              <a:t>We want to </a:t>
            </a:r>
            <a:r>
              <a:rPr lang="en-US" b="1" dirty="0"/>
              <a:t>prevent</a:t>
            </a:r>
            <a:r>
              <a:rPr lang="en-US" dirty="0"/>
              <a:t> both threads from </a:t>
            </a:r>
            <a:r>
              <a:rPr lang="en-US" b="1" dirty="0"/>
              <a:t>accessing</a:t>
            </a:r>
            <a:r>
              <a:rPr lang="en-US" dirty="0"/>
              <a:t> the </a:t>
            </a:r>
            <a:r>
              <a:rPr lang="en-US" b="1" dirty="0"/>
              <a:t>global variable </a:t>
            </a:r>
            <a:r>
              <a:rPr lang="en-US" dirty="0"/>
              <a:t>before they have completed their critical sections</a:t>
            </a:r>
          </a:p>
          <a:p>
            <a:endParaRPr lang="en-US" dirty="0"/>
          </a:p>
          <a:p>
            <a:r>
              <a:rPr lang="en-US" dirty="0"/>
              <a:t>So lets look back at our simulation and see how it would play out with </a:t>
            </a:r>
            <a:r>
              <a:rPr lang="en-US" i="1" dirty="0"/>
              <a:t>locks</a:t>
            </a:r>
          </a:p>
        </p:txBody>
      </p:sp>
    </p:spTree>
    <p:extLst>
      <p:ext uri="{BB962C8B-B14F-4D97-AF65-F5344CB8AC3E}">
        <p14:creationId xmlns:p14="http://schemas.microsoft.com/office/powerpoint/2010/main" val="31046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starts (Lock Access to G)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1A4A1F82-75AC-CE43-BF00-191B2E63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B85335B8-FB68-7143-A939-B43B60094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7" name="Graphic 26" descr="Unlock">
            <a:extLst>
              <a:ext uri="{FF2B5EF4-FFF2-40B4-BE49-F238E27FC236}">
                <a16:creationId xmlns:a16="http://schemas.microsoft.com/office/drawing/2014/main" id="{B2E26F69-0338-CE47-89BD-B9B26A4CC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4CC3B28B-7BCD-1742-BBC3-07794AA2F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603D2471-7B51-8F47-9028-59F4F5F42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15590575-08F2-0949-A7E0-26463E9D4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822-95DC-1443-8397-E4880465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Sequential Programs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F09F-2D46-1B48-8ABE-BEFDAA37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program is one which executes every block of code in a defined sequence </a:t>
            </a:r>
          </a:p>
          <a:p>
            <a:endParaRPr lang="en-US" dirty="0"/>
          </a:p>
          <a:p>
            <a:r>
              <a:rPr lang="en-US" dirty="0"/>
              <a:t>Not all sequential programs can be parallelized</a:t>
            </a:r>
          </a:p>
          <a:p>
            <a:endParaRPr lang="en-US" dirty="0"/>
          </a:p>
          <a:p>
            <a:r>
              <a:rPr lang="en-US" dirty="0"/>
              <a:t>Lets look at a program which can be easily </a:t>
            </a:r>
            <a:r>
              <a:rPr lang="en-US" dirty="0" err="1"/>
              <a:t>parallized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6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 and unlocks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53771A61-CDD0-6E4F-9F33-2F91F87ED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F027D1DB-9CBA-1F45-B835-FEC4F645E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3" name="Graphic 32" descr="Key">
            <a:extLst>
              <a:ext uri="{FF2B5EF4-FFF2-40B4-BE49-F238E27FC236}">
                <a16:creationId xmlns:a16="http://schemas.microsoft.com/office/drawing/2014/main" id="{95142D24-83CE-F744-895C-37CB878F54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4" name="Graphic 33" descr="Unlock">
            <a:extLst>
              <a:ext uri="{FF2B5EF4-FFF2-40B4-BE49-F238E27FC236}">
                <a16:creationId xmlns:a16="http://schemas.microsoft.com/office/drawing/2014/main" id="{9DB3A68F-3AF9-874E-BFBD-E57D628D54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2 (lock G again)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3" name="Graphic 32" descr="Lock">
            <a:extLst>
              <a:ext uri="{FF2B5EF4-FFF2-40B4-BE49-F238E27FC236}">
                <a16:creationId xmlns:a16="http://schemas.microsoft.com/office/drawing/2014/main" id="{F3F3BE30-8B28-F34B-9FFD-F5EB4EFCE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34" name="Graphic 33" descr="Key">
            <a:extLst>
              <a:ext uri="{FF2B5EF4-FFF2-40B4-BE49-F238E27FC236}">
                <a16:creationId xmlns:a16="http://schemas.microsoft.com/office/drawing/2014/main" id="{D8ADEB84-01C8-FE40-9FDE-98B52702C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5" name="Graphic 34" descr="Unlock">
            <a:extLst>
              <a:ext uri="{FF2B5EF4-FFF2-40B4-BE49-F238E27FC236}">
                <a16:creationId xmlns:a16="http://schemas.microsoft.com/office/drawing/2014/main" id="{ED3D558A-0127-974B-91DA-D57C27E230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36" name="Graphic 35" descr="Key">
            <a:extLst>
              <a:ext uri="{FF2B5EF4-FFF2-40B4-BE49-F238E27FC236}">
                <a16:creationId xmlns:a16="http://schemas.microsoft.com/office/drawing/2014/main" id="{F4F5C52F-1689-354D-81AD-6D9799D4A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8" name="Graphic 27" descr="Lock">
            <a:extLst>
              <a:ext uri="{FF2B5EF4-FFF2-40B4-BE49-F238E27FC236}">
                <a16:creationId xmlns:a16="http://schemas.microsoft.com/office/drawing/2014/main" id="{BD4A91AA-FC63-7A45-BE46-8DAFE39D9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9" name="Graphic 28" descr="Key">
            <a:extLst>
              <a:ext uri="{FF2B5EF4-FFF2-40B4-BE49-F238E27FC236}">
                <a16:creationId xmlns:a16="http://schemas.microsoft.com/office/drawing/2014/main" id="{04E3289B-F8A7-1E42-901D-BD377991E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2A403724-A8AA-7F4B-A68E-9953D2CEE3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1" name="Graphic 30" descr="Key">
            <a:extLst>
              <a:ext uri="{FF2B5EF4-FFF2-40B4-BE49-F238E27FC236}">
                <a16:creationId xmlns:a16="http://schemas.microsoft.com/office/drawing/2014/main" id="{5A1291CD-1921-624E-BB01-9C3D0F7574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9" name="Graphic 28" descr="No sign">
            <a:extLst>
              <a:ext uri="{FF2B5EF4-FFF2-40B4-BE49-F238E27FC236}">
                <a16:creationId xmlns:a16="http://schemas.microsoft.com/office/drawing/2014/main" id="{C4F13F2F-5FA3-1E40-9520-C42EADD0F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915" y="4588962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AD3BB3-A2CE-6047-B3A0-86749368F269}"/>
              </a:ext>
            </a:extLst>
          </p:cNvPr>
          <p:cNvSpPr txBox="1"/>
          <p:nvPr/>
        </p:nvSpPr>
        <p:spPr>
          <a:xfrm>
            <a:off x="6593834" y="5144570"/>
            <a:ext cx="368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 can’t access G since G is currently locked by Thread 1</a:t>
            </a:r>
          </a:p>
        </p:txBody>
      </p:sp>
    </p:spTree>
    <p:extLst>
      <p:ext uri="{BB962C8B-B14F-4D97-AF65-F5344CB8AC3E}">
        <p14:creationId xmlns:p14="http://schemas.microsoft.com/office/powerpoint/2010/main" val="37956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busy waiting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1757E7F9-A581-B943-A405-FA9B62222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0" name="Graphic 29" descr="Key">
            <a:extLst>
              <a:ext uri="{FF2B5EF4-FFF2-40B4-BE49-F238E27FC236}">
                <a16:creationId xmlns:a16="http://schemas.microsoft.com/office/drawing/2014/main" id="{85F4C476-2480-FC47-9E19-FF82BAE45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E4F04C-123C-7B4D-874C-76E41CEBCC69}"/>
              </a:ext>
            </a:extLst>
          </p:cNvPr>
          <p:cNvSpPr txBox="1"/>
          <p:nvPr/>
        </p:nvSpPr>
        <p:spPr>
          <a:xfrm>
            <a:off x="6633378" y="4857031"/>
            <a:ext cx="49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Thread 2 can’t do anything, it just sits and waits for a context switch</a:t>
            </a:r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93F7FE1E-E68F-8B49-8039-64D6857F46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38915" y="4588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7963270D-6866-264F-B0F4-EB65B63E0E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A1A3B50F-DDD0-EF4E-8E87-F1E0BB5AB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finishes adding 2 &amp; unlocks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  <p:pic>
        <p:nvPicPr>
          <p:cNvPr id="27" name="Graphic 26" descr="Key">
            <a:extLst>
              <a:ext uri="{FF2B5EF4-FFF2-40B4-BE49-F238E27FC236}">
                <a16:creationId xmlns:a16="http://schemas.microsoft.com/office/drawing/2014/main" id="{9DAE7FC7-E309-F148-BE5A-8CDBEC385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0052" y="1955066"/>
            <a:ext cx="914400" cy="914400"/>
          </a:xfrm>
          <a:prstGeom prst="rect">
            <a:avLst/>
          </a:prstGeom>
        </p:spPr>
      </p:pic>
      <p:pic>
        <p:nvPicPr>
          <p:cNvPr id="28" name="Graphic 27" descr="Unlock">
            <a:extLst>
              <a:ext uri="{FF2B5EF4-FFF2-40B4-BE49-F238E27FC236}">
                <a16:creationId xmlns:a16="http://schemas.microsoft.com/office/drawing/2014/main" id="{FD3FA5C3-1487-3A46-AB4F-392A5827B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3160" y="2786983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A9C783-39D4-C049-B10E-4944577CF1BD}"/>
              </a:ext>
            </a:extLst>
          </p:cNvPr>
          <p:cNvSpPr txBox="1"/>
          <p:nvPr/>
        </p:nvSpPr>
        <p:spPr>
          <a:xfrm>
            <a:off x="5316463" y="5682218"/>
            <a:ext cx="49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Thread 2 can’t do anything, it just sits and waits for a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730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76A9E738-96CC-0D4A-832F-6CB365C38A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516FCEB5-0BAF-A14C-8DA0-005BA15AD4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600258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386019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311575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8640EFA9-97F0-7A44-B931-E44EC1D01D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1" name="Graphic 30" descr="Unlock">
            <a:extLst>
              <a:ext uri="{FF2B5EF4-FFF2-40B4-BE49-F238E27FC236}">
                <a16:creationId xmlns:a16="http://schemas.microsoft.com/office/drawing/2014/main" id="{EB9E35C2-3C10-774D-B6F6-FB5FF24F9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39 0.07963 L -0.50156 0.07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17A-EEC9-D04C-84A1-C363C5E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Sequential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94E37-DA50-8547-B481-564F4F09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498" y="2097088"/>
            <a:ext cx="6059827" cy="4270065"/>
          </a:xfrm>
        </p:spPr>
      </p:pic>
    </p:spTree>
    <p:extLst>
      <p:ext uri="{BB962C8B-B14F-4D97-AF65-F5344CB8AC3E}">
        <p14:creationId xmlns:p14="http://schemas.microsoft.com/office/powerpoint/2010/main" val="13566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600258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386019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311575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T2R = G + 4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8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EEF2D-C3EF-564B-9462-8AF08D87DB24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A51D3-AC98-FF45-83D2-DB6472EBC210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780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600258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386019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311575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8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EEF2D-C3EF-564B-9462-8AF08D87DB24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A51D3-AC98-FF45-83D2-DB6472EBC210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5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DE58-109B-8244-8D5D-9BEEBBA6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Enough of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2294-AB14-E544-9578-805513EC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you are starting to see the picture, we could keep going but lets actually try it ourselves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 implementing this is incredibly easy using POSIX</a:t>
            </a:r>
          </a:p>
        </p:txBody>
      </p:sp>
    </p:spTree>
    <p:extLst>
      <p:ext uri="{BB962C8B-B14F-4D97-AF65-F5344CB8AC3E}">
        <p14:creationId xmlns:p14="http://schemas.microsoft.com/office/powerpoint/2010/main" val="31512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842D-D574-E64E-944F-F66D4D63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B2D8-6D4F-9B44-AB3B-B5FBFB77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52298"/>
          </a:xfrm>
        </p:spPr>
        <p:txBody>
          <a:bodyPr>
            <a:noAutofit/>
          </a:bodyPr>
          <a:lstStyle/>
          <a:p>
            <a:r>
              <a:rPr lang="en-US" sz="1400" dirty="0"/>
              <a:t>The POSIX API includes a type called </a:t>
            </a:r>
            <a:r>
              <a:rPr lang="en-US" sz="1400" b="1" dirty="0"/>
              <a:t>MUTEX</a:t>
            </a:r>
            <a:r>
              <a:rPr lang="en-US" sz="1400" dirty="0"/>
              <a:t>, which will be our lock</a:t>
            </a:r>
          </a:p>
          <a:p>
            <a:endParaRPr lang="en-US" sz="1400" dirty="0"/>
          </a:p>
          <a:p>
            <a:r>
              <a:rPr lang="en-US" sz="1400" dirty="0"/>
              <a:t>The actual type is just </a:t>
            </a:r>
            <a:r>
              <a:rPr lang="en-US" sz="14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 </a:t>
            </a:r>
            <a:r>
              <a:rPr lang="en-US" sz="1400" dirty="0">
                <a:cs typeface="Consolas" panose="020B0609020204030204" pitchFamily="49" charset="0"/>
              </a:rPr>
              <a:t>which can be invoked via POSIX 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400" dirty="0"/>
              <a:t> type has 2 member functions</a:t>
            </a:r>
          </a:p>
          <a:p>
            <a:pPr lvl="1"/>
            <a:r>
              <a:rPr lang="en-US" sz="12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</a:t>
            </a:r>
            <a:r>
              <a:rPr lang="en-US" sz="1200" dirty="0"/>
              <a:t>()</a:t>
            </a:r>
            <a:endParaRPr lang="en-US" sz="1400" dirty="0"/>
          </a:p>
          <a:p>
            <a:r>
              <a:rPr lang="en-US" sz="1400" b="1" dirty="0"/>
              <a:t>Note:</a:t>
            </a:r>
            <a:r>
              <a:rPr lang="en-US" sz="1400" dirty="0"/>
              <a:t> Calling member function can be done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063BF-2736-4640-BEE2-F0B4540F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042" y="3042755"/>
            <a:ext cx="1074769" cy="33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1A0B8-4448-EB4D-B5ED-D7A37209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420" y="5736652"/>
            <a:ext cx="1138769" cy="320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E83BB-995E-304C-A368-D23578383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420" y="6195682"/>
            <a:ext cx="1225907" cy="3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A383-84C6-DB4E-B643-FC1CCE15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Lock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0B43-2775-E042-AD55-2D90C836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67944"/>
            <a:ext cx="9905999" cy="2108757"/>
          </a:xfrm>
        </p:spPr>
        <p:txBody>
          <a:bodyPr/>
          <a:lstStyle/>
          <a:p>
            <a:r>
              <a:rPr lang="en-US" dirty="0"/>
              <a:t>Use the next 5 minutes to make your code </a:t>
            </a:r>
            <a:r>
              <a:rPr lang="en-US" dirty="0" err="1"/>
              <a:t>threadsafe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can be done by literally adding 3 lines of code</a:t>
            </a:r>
          </a:p>
        </p:txBody>
      </p:sp>
    </p:spTree>
    <p:extLst>
      <p:ext uri="{BB962C8B-B14F-4D97-AF65-F5344CB8AC3E}">
        <p14:creationId xmlns:p14="http://schemas.microsoft.com/office/powerpoint/2010/main" val="2945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AB33-7FED-3B45-8CFB-2B871696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343"/>
            <a:ext cx="9905998" cy="782770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C642-CD40-CB43-9985-90BA878C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738" y="1514244"/>
            <a:ext cx="6724261" cy="1359585"/>
          </a:xfrm>
        </p:spPr>
        <p:txBody>
          <a:bodyPr>
            <a:normAutofit/>
          </a:bodyPr>
          <a:lstStyle/>
          <a:p>
            <a:r>
              <a:rPr lang="en-US" sz="2000" dirty="0"/>
              <a:t>There is something that is pretty annoying about this solution</a:t>
            </a:r>
          </a:p>
          <a:p>
            <a:pPr lvl="1"/>
            <a:r>
              <a:rPr lang="en-US" sz="1600" dirty="0"/>
              <a:t>What do you think it 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357A8-D5F6-E045-9FD7-A8319A125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6" y="1119742"/>
            <a:ext cx="2867892" cy="547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14FFD-5ABD-E348-BD1F-25C662803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818" y="3398960"/>
            <a:ext cx="4864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986-6AE4-914A-9BC1-3860B2FB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279"/>
          </a:xfrm>
        </p:spPr>
        <p:txBody>
          <a:bodyPr/>
          <a:lstStyle/>
          <a:p>
            <a:pPr algn="ctr"/>
            <a:r>
              <a:rPr lang="en-US" b="1" dirty="0"/>
              <a:t>Why is that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A4A4-2F31-F549-9F3A-2BCB141F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3165"/>
            <a:ext cx="9905999" cy="4246317"/>
          </a:xfrm>
        </p:spPr>
        <p:txBody>
          <a:bodyPr>
            <a:noAutofit/>
          </a:bodyPr>
          <a:lstStyle/>
          <a:p>
            <a:r>
              <a:rPr lang="en-US" sz="1600" dirty="0"/>
              <a:t>Its not wrong is it? Its doing exactly what we want, so why is it such a big deal?</a:t>
            </a:r>
          </a:p>
          <a:p>
            <a:endParaRPr lang="en-US" sz="1600" dirty="0"/>
          </a:p>
          <a:p>
            <a:r>
              <a:rPr lang="en-US" sz="1600" dirty="0"/>
              <a:t>Have you check how many times the mutex is locked and unlocked?</a:t>
            </a:r>
          </a:p>
          <a:p>
            <a:pPr lvl="1"/>
            <a:r>
              <a:rPr lang="en-US" sz="1400" dirty="0"/>
              <a:t>The member functions of this mutex are collectively invoked 60 thousand times</a:t>
            </a:r>
          </a:p>
          <a:p>
            <a:pPr lvl="1"/>
            <a:endParaRPr lang="en-US" sz="1400" dirty="0"/>
          </a:p>
          <a:p>
            <a:r>
              <a:rPr lang="en-US" sz="1600" dirty="0"/>
              <a:t>That means that the </a:t>
            </a:r>
            <a:r>
              <a:rPr lang="en-US" sz="1600" b="1" dirty="0"/>
              <a:t>CPU</a:t>
            </a:r>
            <a:r>
              <a:rPr lang="en-US" sz="1600" dirty="0"/>
              <a:t> is </a:t>
            </a:r>
            <a:r>
              <a:rPr lang="en-US" sz="1600" b="1" dirty="0"/>
              <a:t>accessing</a:t>
            </a:r>
            <a:r>
              <a:rPr lang="en-US" sz="1600" dirty="0"/>
              <a:t> and manipulating the </a:t>
            </a:r>
            <a:r>
              <a:rPr lang="en-US" sz="1600" b="1" dirty="0"/>
              <a:t>memory</a:t>
            </a:r>
            <a:r>
              <a:rPr lang="en-US" sz="1600" dirty="0"/>
              <a:t> an </a:t>
            </a:r>
            <a:r>
              <a:rPr lang="en-US" sz="1600" b="1" dirty="0"/>
              <a:t>extra 60 thousand times</a:t>
            </a:r>
          </a:p>
          <a:p>
            <a:pPr lvl="1"/>
            <a:r>
              <a:rPr lang="en-US" sz="1400" dirty="0"/>
              <a:t>That’s twice what the program does WITHOUT the mutex</a:t>
            </a:r>
          </a:p>
          <a:p>
            <a:pPr lvl="1"/>
            <a:r>
              <a:rPr lang="en-US" sz="1400" dirty="0"/>
              <a:t>And all of that takes time, so we’ve basically slowed down our program </a:t>
            </a:r>
          </a:p>
          <a:p>
            <a:pPr lvl="1"/>
            <a:endParaRPr lang="en-US" sz="1400" dirty="0"/>
          </a:p>
          <a:p>
            <a:r>
              <a:rPr lang="en-US" sz="1600" dirty="0"/>
              <a:t>Would you believe me if I told you that the same thing can be done while only calling the lock and unlock</a:t>
            </a:r>
            <a:r>
              <a:rPr lang="en-US" sz="1600" b="1" dirty="0"/>
              <a:t> function 6 times collectively?</a:t>
            </a:r>
          </a:p>
          <a:p>
            <a:endParaRPr lang="en-US" sz="1600" dirty="0"/>
          </a:p>
          <a:p>
            <a:r>
              <a:rPr lang="en-US" sz="1600" dirty="0"/>
              <a:t>Try and figure out how this can be done for the next 10 minutes</a:t>
            </a:r>
          </a:p>
        </p:txBody>
      </p:sp>
    </p:spTree>
    <p:extLst>
      <p:ext uri="{BB962C8B-B14F-4D97-AF65-F5344CB8AC3E}">
        <p14:creationId xmlns:p14="http://schemas.microsoft.com/office/powerpoint/2010/main" val="1318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6C0-9B51-0942-BD88-58422AE2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9342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C243-4619-624B-80A7-5C81C85B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3539"/>
            <a:ext cx="9905999" cy="17940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Locality is the key, instead of just accessing the global variable all the time, a </a:t>
            </a:r>
            <a:r>
              <a:rPr lang="en-US" b="1" dirty="0"/>
              <a:t>local variable </a:t>
            </a:r>
            <a:r>
              <a:rPr lang="en-US" dirty="0"/>
              <a:t>can be used to </a:t>
            </a:r>
            <a:r>
              <a:rPr lang="en-US" b="1" dirty="0"/>
              <a:t>accumulate all the values</a:t>
            </a:r>
          </a:p>
          <a:p>
            <a:endParaRPr lang="en-US" dirty="0"/>
          </a:p>
          <a:p>
            <a:r>
              <a:rPr lang="en-US" dirty="0"/>
              <a:t>Once the summation is complete, the </a:t>
            </a:r>
            <a:r>
              <a:rPr lang="en-US" b="1" dirty="0"/>
              <a:t>local result</a:t>
            </a:r>
            <a:r>
              <a:rPr lang="en-US" dirty="0"/>
              <a:t> can be </a:t>
            </a:r>
            <a:r>
              <a:rPr lang="en-US" b="1" dirty="0"/>
              <a:t>added to</a:t>
            </a:r>
            <a:r>
              <a:rPr lang="en-US" dirty="0"/>
              <a:t> the </a:t>
            </a:r>
            <a:r>
              <a:rPr lang="en-US" b="1" dirty="0"/>
              <a:t>global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33629-D0D4-9047-B4DA-704CA955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67" y="3701940"/>
            <a:ext cx="3831666" cy="29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CF9-DF7D-804A-8161-A08EEAE2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can we parallelize?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1F10-2F12-3846-9B82-5CAE6290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array initialization can’t </a:t>
            </a:r>
            <a:r>
              <a:rPr lang="en-US" dirty="0"/>
              <a:t>be parallelized since this must be completed before any other calculations can be done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summation can be parallelized</a:t>
            </a:r>
          </a:p>
          <a:p>
            <a:pPr lvl="1"/>
            <a:r>
              <a:rPr lang="en-US" dirty="0"/>
              <a:t>But we must </a:t>
            </a:r>
            <a:r>
              <a:rPr lang="en-US" b="1" dirty="0"/>
              <a:t>split the array</a:t>
            </a:r>
            <a:r>
              <a:rPr lang="en-US" dirty="0"/>
              <a:t> and delegate different parts to worker threads</a:t>
            </a:r>
          </a:p>
          <a:p>
            <a:pPr lvl="1"/>
            <a:endParaRPr lang="en-US" dirty="0"/>
          </a:p>
          <a:p>
            <a:r>
              <a:rPr lang="en-US" dirty="0"/>
              <a:t>So lets look at the summation and how we can parallelize it</a:t>
            </a:r>
          </a:p>
        </p:txBody>
      </p:sp>
    </p:spTree>
    <p:extLst>
      <p:ext uri="{BB962C8B-B14F-4D97-AF65-F5344CB8AC3E}">
        <p14:creationId xmlns:p14="http://schemas.microsoft.com/office/powerpoint/2010/main" val="35904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681-158A-AB4F-B584-B1EE9FF0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5FAF-306E-E049-9427-21FE3F04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Lucky for us the array is </a:t>
            </a:r>
            <a:r>
              <a:rPr lang="en-US" b="1" dirty="0"/>
              <a:t>easily divisible</a:t>
            </a:r>
            <a:r>
              <a:rPr lang="en-US" dirty="0"/>
              <a:t> into </a:t>
            </a:r>
            <a:r>
              <a:rPr lang="en-US" b="1" dirty="0"/>
              <a:t>even parts</a:t>
            </a:r>
          </a:p>
          <a:p>
            <a:endParaRPr lang="en-US" dirty="0"/>
          </a:p>
          <a:p>
            <a:r>
              <a:rPr lang="en-US" dirty="0"/>
              <a:t>Have a go at splitting the array appropriately for the next 5 mins</a:t>
            </a:r>
          </a:p>
          <a:p>
            <a:endParaRPr lang="en-US" dirty="0"/>
          </a:p>
          <a:p>
            <a:r>
              <a:rPr lang="en-US" dirty="0"/>
              <a:t>How many threads should we use once we have split the array?</a:t>
            </a:r>
          </a:p>
        </p:txBody>
      </p:sp>
    </p:spTree>
    <p:extLst>
      <p:ext uri="{BB962C8B-B14F-4D97-AF65-F5344CB8AC3E}">
        <p14:creationId xmlns:p14="http://schemas.microsoft.com/office/powerpoint/2010/main" val="7543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125-B685-4F4E-80FE-AF83D99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 (simple Solution)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679EC-B1C6-424D-9379-E8D06012B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333" y="2249488"/>
            <a:ext cx="3646159" cy="3541712"/>
          </a:xfrm>
        </p:spPr>
      </p:pic>
    </p:spTree>
    <p:extLst>
      <p:ext uri="{BB962C8B-B14F-4D97-AF65-F5344CB8AC3E}">
        <p14:creationId xmlns:p14="http://schemas.microsoft.com/office/powerpoint/2010/main" val="30263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2805-7880-C641-AE4A-6861D04C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456E-0F63-1345-921B-C998E622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split the array, try defining a threading method which will replicate what the sequential program did</a:t>
            </a:r>
          </a:p>
          <a:p>
            <a:pPr lvl="1"/>
            <a:r>
              <a:rPr lang="en-US" dirty="0"/>
              <a:t>This should take no more than 10 mins</a:t>
            </a:r>
          </a:p>
          <a:p>
            <a:endParaRPr lang="en-US" dirty="0"/>
          </a:p>
          <a:p>
            <a:r>
              <a:rPr lang="en-US" dirty="0"/>
              <a:t>What are some challenges you have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116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{78AF8639-8BEC-F245-9F58-05DD78555C98}tf10001079</Template>
  <TotalTime>9399</TotalTime>
  <Words>3013</Words>
  <Application>Microsoft Macintosh PowerPoint</Application>
  <PresentationFormat>Widescreen</PresentationFormat>
  <Paragraphs>571</Paragraphs>
  <Slides>57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Consolas</vt:lpstr>
      <vt:lpstr>Tw Cen MT</vt:lpstr>
      <vt:lpstr>Circuit</vt:lpstr>
      <vt:lpstr>Multi-Threading &amp; Mutual Exclusion</vt:lpstr>
      <vt:lpstr>Recap from yesterday</vt:lpstr>
      <vt:lpstr>Objectives for today</vt:lpstr>
      <vt:lpstr>Sequential Programs </vt:lpstr>
      <vt:lpstr>Simple Sequential program</vt:lpstr>
      <vt:lpstr>So what can we parallelize? </vt:lpstr>
      <vt:lpstr>Splitting the array</vt:lpstr>
      <vt:lpstr>Splitting the array (simple Solution)</vt:lpstr>
      <vt:lpstr>Worker Function</vt:lpstr>
      <vt:lpstr>Basic Summation implementation</vt:lpstr>
      <vt:lpstr>So what’s the problem?</vt:lpstr>
      <vt:lpstr>Global Variable for summation Result</vt:lpstr>
      <vt:lpstr>Now let’s actually thread the program</vt:lpstr>
      <vt:lpstr>Solution</vt:lpstr>
      <vt:lpstr>So did it work?</vt:lpstr>
      <vt:lpstr>Well… That’s odd</vt:lpstr>
      <vt:lpstr>Lets think about what we did</vt:lpstr>
      <vt:lpstr>But why on earth is this an issue?</vt:lpstr>
      <vt:lpstr>Adding to an existing variable</vt:lpstr>
      <vt:lpstr>So what happens when a thread is context switched?</vt:lpstr>
      <vt:lpstr>Thread 1 starts summing all values from 1 to 5</vt:lpstr>
      <vt:lpstr>Thread 1 adds 1</vt:lpstr>
      <vt:lpstr>Thread 1 adds 1</vt:lpstr>
      <vt:lpstr>Thread 1 adds 1</vt:lpstr>
      <vt:lpstr>Thread 1 adds 2</vt:lpstr>
      <vt:lpstr>Thread 1 Is Context switched!</vt:lpstr>
      <vt:lpstr>Thread 2 continues (add 4)</vt:lpstr>
      <vt:lpstr>Thread 2 adds 4</vt:lpstr>
      <vt:lpstr>Thread 2 adds 4</vt:lpstr>
      <vt:lpstr>Thread 2 is context switched!</vt:lpstr>
      <vt:lpstr>Thread 1 continues (finish adding 2)</vt:lpstr>
      <vt:lpstr>HAHA! There we go! That’s the issue!</vt:lpstr>
      <vt:lpstr>But why didn’t this happen the first time?</vt:lpstr>
      <vt:lpstr>So that’s a bit of an issue</vt:lpstr>
      <vt:lpstr>Mutual Exclusion</vt:lpstr>
      <vt:lpstr>The Mutex, Nothing more than a lock</vt:lpstr>
      <vt:lpstr>What do we want to lock?</vt:lpstr>
      <vt:lpstr>Thread 1 starts (Lock Access to G)</vt:lpstr>
      <vt:lpstr>Thread 1 adds 1</vt:lpstr>
      <vt:lpstr>Thread 1 adds 1 and unlocks G</vt:lpstr>
      <vt:lpstr>Thread 1 adds 2 (lock G again)</vt:lpstr>
      <vt:lpstr>Thread 1 adds 2</vt:lpstr>
      <vt:lpstr>Thread 1 Is Context switched!</vt:lpstr>
      <vt:lpstr>Thread 2 continues (add 4)</vt:lpstr>
      <vt:lpstr>Thread 2 is busy waiting</vt:lpstr>
      <vt:lpstr>Thread 2 is context switched!</vt:lpstr>
      <vt:lpstr>Thread 1 finishes adding 2 &amp; unlocks</vt:lpstr>
      <vt:lpstr>Thread 1 Is Context switched!</vt:lpstr>
      <vt:lpstr>Thread 2 continues (add 4)</vt:lpstr>
      <vt:lpstr>Thread 2 continues (add 4)</vt:lpstr>
      <vt:lpstr>Thread 2 continues (add 4)</vt:lpstr>
      <vt:lpstr>Enough of that</vt:lpstr>
      <vt:lpstr>MUTEX</vt:lpstr>
      <vt:lpstr>Lock it down</vt:lpstr>
      <vt:lpstr>Solution</vt:lpstr>
      <vt:lpstr>Why is that so bad?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2199</cp:revision>
  <cp:lastPrinted>2019-05-31T17:42:34Z</cp:lastPrinted>
  <dcterms:created xsi:type="dcterms:W3CDTF">2019-05-30T19:29:15Z</dcterms:created>
  <dcterms:modified xsi:type="dcterms:W3CDTF">2020-06-10T18:29:29Z</dcterms:modified>
</cp:coreProperties>
</file>