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304" r:id="rId16"/>
    <p:sldId id="303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3B1"/>
    <a:srgbClr val="F78D20"/>
    <a:srgbClr val="67C4B4"/>
    <a:srgbClr val="A4D12B"/>
    <a:srgbClr val="948D25"/>
    <a:srgbClr val="9752CA"/>
    <a:srgbClr val="B0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FFA9-B217-4A9A-8055-7D20B7E81163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864B-799A-413D-86D2-48D23AF3D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0864B-799A-413D-86D2-48D23AF3D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1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75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8000"/>
                    </a14:imgEffect>
                    <a14:imgEffect>
                      <a14:brightnessContrast bright="-5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54C8-B63C-497C-AFD3-4B5BA7B32230}" type="datetimeFigureOut">
              <a:rPr lang="en-US" smtClean="0"/>
              <a:t>18/04/2020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9CBE-F8C2-495C-B480-8FBB2512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l.it/" TargetMode="External"/><Relationship Id="rId5" Type="http://schemas.openxmlformats.org/officeDocument/2006/relationships/hyperlink" Target="https://www.kissclipart.com/python-programming-logo-clipart-python-programming-ufxms6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CE4-6816-4864-9382-9DF8C026F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C42C-1287-4F5C-A84F-2A7D182A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</a:t>
            </a:r>
            <a:r>
              <a:rPr lang="en-US" dirty="0" err="1"/>
              <a:t>tiso</a:t>
            </a:r>
            <a:endParaRPr lang="en-US" dirty="0"/>
          </a:p>
        </p:txBody>
      </p:sp>
      <p:pic>
        <p:nvPicPr>
          <p:cNvPr id="1030" name="Picture 6" descr="Python Logo clipart - Blue, Yellow, Text, transparent clip art">
            <a:extLst>
              <a:ext uri="{FF2B5EF4-FFF2-40B4-BE49-F238E27FC236}">
                <a16:creationId xmlns:a16="http://schemas.microsoft.com/office/drawing/2014/main" id="{FEEB78C9-FA74-4C9C-A930-22CAC9D3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333" y1="61061" x2="50333" y2="61061"/>
                        <a14:foregroundMark x1="39000" y1="53485" x2="60000" y2="51515"/>
                        <a14:foregroundMark x1="60444" y1="50909" x2="71111" y2="34394"/>
                        <a14:foregroundMark x1="75556" y1="50000" x2="51889" y2="62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43" y="3602038"/>
            <a:ext cx="2460930" cy="18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E6D4B-9886-4698-A34A-B4B494E1DA14}"/>
              </a:ext>
            </a:extLst>
          </p:cNvPr>
          <p:cNvSpPr txBox="1"/>
          <p:nvPr/>
        </p:nvSpPr>
        <p:spPr>
          <a:xfrm>
            <a:off x="1783118" y="6592542"/>
            <a:ext cx="678238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Python Logo: </a:t>
            </a:r>
            <a:r>
              <a:rPr lang="en-US" sz="1050" dirty="0">
                <a:hlinkClick r:id="rId5"/>
              </a:rPr>
              <a:t>https://www.kissclipart.com/python-programming-logo-clipart-python-programming-ufxms6/</a:t>
            </a:r>
            <a:endParaRPr lang="en-US" sz="105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FFA20-CF88-4A8A-835A-B5BD11D31CCB}"/>
              </a:ext>
            </a:extLst>
          </p:cNvPr>
          <p:cNvSpPr txBox="1"/>
          <p:nvPr/>
        </p:nvSpPr>
        <p:spPr>
          <a:xfrm>
            <a:off x="2556588" y="5630299"/>
            <a:ext cx="525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</a:t>
            </a:r>
            <a:r>
              <a:rPr lang="en-US" i="1" dirty="0">
                <a:hlinkClick r:id="rId6"/>
              </a:rPr>
              <a:t>repl.it</a:t>
            </a:r>
            <a:r>
              <a:rPr lang="en-US" dirty="0"/>
              <a:t> as our IDE, hence you may want to create an account (use your google account).</a:t>
            </a:r>
          </a:p>
        </p:txBody>
      </p:sp>
    </p:spTree>
    <p:extLst>
      <p:ext uri="{BB962C8B-B14F-4D97-AF65-F5344CB8AC3E}">
        <p14:creationId xmlns:p14="http://schemas.microsoft.com/office/powerpoint/2010/main" val="377959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03625-B13D-4086-8ECB-2EB6C78B2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2777258" y="4764832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07828" y="5316152"/>
            <a:ext cx="595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are calling a function defined above. </a:t>
            </a:r>
          </a:p>
          <a:p>
            <a:endParaRPr lang="en-US" dirty="0"/>
          </a:p>
          <a:p>
            <a:r>
              <a:rPr lang="en-US" dirty="0"/>
              <a:t>We pass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 as the input to the function </a:t>
            </a:r>
            <a:r>
              <a:rPr lang="en-US" dirty="0" err="1">
                <a:solidFill>
                  <a:srgbClr val="A4D12B"/>
                </a:solidFill>
                <a:latin typeface="Consolas" panose="020B0609020204030204" pitchFamily="49" charset="0"/>
              </a:rPr>
              <a:t>my_function</a:t>
            </a:r>
            <a:endParaRPr lang="en-US" dirty="0">
              <a:solidFill>
                <a:srgbClr val="A4D12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D14B7-D4D6-492F-98B8-4EE4F69E6681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AF41D-FD5B-4243-8463-FDBAA3956E8D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252616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893870-DAC5-48DA-ABCE-BC10E5807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1962384" y="2369975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83951" y="5309932"/>
            <a:ext cx="595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where we called the function from</a:t>
            </a:r>
          </a:p>
          <a:p>
            <a:endParaRPr lang="en-US" dirty="0"/>
          </a:p>
          <a:p>
            <a:r>
              <a:rPr lang="en-US" dirty="0"/>
              <a:t>What do you think the value of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arg1</a:t>
            </a:r>
            <a:r>
              <a:rPr lang="en-US" dirty="0"/>
              <a:t> is?</a:t>
            </a:r>
          </a:p>
          <a:p>
            <a:r>
              <a:rPr lang="en-US" dirty="0"/>
              <a:t>	</a:t>
            </a:r>
            <a:r>
              <a:rPr lang="en-US" b="1" dirty="0"/>
              <a:t>Hint</a:t>
            </a:r>
            <a:r>
              <a:rPr lang="en-US" dirty="0"/>
              <a:t>: We passed it in in the previous step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864018-6CCB-4679-AA6B-3C59A3F0A182}"/>
              </a:ext>
            </a:extLst>
          </p:cNvPr>
          <p:cNvSpPr/>
          <p:nvPr/>
        </p:nvSpPr>
        <p:spPr>
          <a:xfrm>
            <a:off x="2705567" y="4761722"/>
            <a:ext cx="721567" cy="36233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2DAE70-07BA-49C6-B6C9-200861DC1C10}"/>
              </a:ext>
            </a:extLst>
          </p:cNvPr>
          <p:cNvSpPr/>
          <p:nvPr/>
        </p:nvSpPr>
        <p:spPr>
          <a:xfrm>
            <a:off x="6913673" y="5399314"/>
            <a:ext cx="351763" cy="22393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28DD3-F4D9-4472-8B08-CD572A40A976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50D20-2A7D-427F-9CD8-D0A377E05570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2EC03-87D5-4A45-A61D-4DD45E569238}"/>
              </a:ext>
            </a:extLst>
          </p:cNvPr>
          <p:cNvSpPr/>
          <p:nvPr/>
        </p:nvSpPr>
        <p:spPr>
          <a:xfrm>
            <a:off x="8098971" y="3073691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58D7B-9C67-4B00-92EA-1F43FAD93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1984000" y="2674775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1782150" y="5234327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where we called the function from</a:t>
            </a:r>
          </a:p>
          <a:p>
            <a:endParaRPr lang="en-US" dirty="0"/>
          </a:p>
          <a:p>
            <a:r>
              <a:rPr lang="en-US" dirty="0"/>
              <a:t>Print the value that was passed to the function (</a:t>
            </a:r>
            <a:r>
              <a:rPr lang="en-US" dirty="0">
                <a:solidFill>
                  <a:srgbClr val="8663B1"/>
                </a:solidFill>
              </a:rPr>
              <a:t>4</a:t>
            </a:r>
            <a:r>
              <a:rPr lang="en-US" dirty="0"/>
              <a:t>) to the screen</a:t>
            </a:r>
          </a:p>
          <a:p>
            <a:endParaRPr lang="en-US" dirty="0"/>
          </a:p>
          <a:p>
            <a:r>
              <a:rPr lang="en-US" dirty="0"/>
              <a:t>Now the function done with its code (notice the indentation), so we return back to where we called it from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864018-6CCB-4679-AA6B-3C59A3F0A182}"/>
              </a:ext>
            </a:extLst>
          </p:cNvPr>
          <p:cNvSpPr/>
          <p:nvPr/>
        </p:nvSpPr>
        <p:spPr>
          <a:xfrm>
            <a:off x="2705567" y="4761722"/>
            <a:ext cx="721567" cy="36233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2DAE70-07BA-49C6-B6C9-200861DC1C10}"/>
              </a:ext>
            </a:extLst>
          </p:cNvPr>
          <p:cNvSpPr/>
          <p:nvPr/>
        </p:nvSpPr>
        <p:spPr>
          <a:xfrm>
            <a:off x="6005493" y="5337110"/>
            <a:ext cx="351763" cy="22393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03F7D-FE0F-49A2-A1F3-D28ED197783C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26DDE-3689-4DB8-B0D9-51C607C0598D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82340-786E-4633-9225-FDAD2407425C}"/>
              </a:ext>
            </a:extLst>
          </p:cNvPr>
          <p:cNvSpPr/>
          <p:nvPr/>
        </p:nvSpPr>
        <p:spPr>
          <a:xfrm>
            <a:off x="8098971" y="3073691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41E3E7-5F3C-45AB-A86E-DDDC3C571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2736669" y="4752391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83951" y="5234327"/>
            <a:ext cx="74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all the operations in the main have executed, the program 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83FF3-CA64-4C09-96CE-9E01027717D7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9E1FE-3691-4546-8E89-F043ABFD7D58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237448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E89-C247-434A-9675-D1B5E52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C754-98C9-40D9-BA93-ABE9909E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210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is a </a:t>
            </a:r>
            <a:r>
              <a:rPr lang="en-US" b="1" dirty="0" err="1">
                <a:solidFill>
                  <a:srgbClr val="92D050"/>
                </a:solidFill>
              </a:rPr>
              <a:t>typeless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A variable can dynamically change its type, 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-&gt;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-&gt; 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have collections of individual values, we call these collections lists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3.14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‘This is a string’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Notice that we can have a range of types within a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Lets look at what this looks like in  practice and have a go ourselves</a:t>
            </a:r>
          </a:p>
        </p:txBody>
      </p:sp>
    </p:spTree>
    <p:extLst>
      <p:ext uri="{BB962C8B-B14F-4D97-AF65-F5344CB8AC3E}">
        <p14:creationId xmlns:p14="http://schemas.microsoft.com/office/powerpoint/2010/main" val="217510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2337-5B6C-48BE-86E1-5230333C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List/Array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C2BF4-CA08-47CD-9B1D-A1CA7A775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77186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Arrays can be accessed by using the </a:t>
                </a:r>
                <a:r>
                  <a:rPr lang="en-US" sz="2300" dirty="0">
                    <a:latin typeface="Consolas" panose="020B0609020204030204" pitchFamily="49" charset="0"/>
                  </a:rPr>
                  <a:t>[]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index from 0, so the first element is at </a:t>
                </a:r>
                <a:r>
                  <a:rPr lang="en-US" sz="2300" dirty="0">
                    <a:latin typeface="Consolas" panose="020B0609020204030204" pitchFamily="49" charset="0"/>
                  </a:rPr>
                  <a:t>array[</a:t>
                </a:r>
                <a:r>
                  <a:rPr lang="en-US" sz="2300" dirty="0">
                    <a:solidFill>
                      <a:srgbClr val="8663B1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2300" dirty="0">
                    <a:latin typeface="Consolas" panose="020B0609020204030204" pitchFamily="49" charset="0"/>
                  </a:rPr>
                  <a:t>]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/>
                  <a:t>We can get the last element with reverse indexing, </a:t>
                </a:r>
                <a:r>
                  <a:rPr lang="en-US" dirty="0">
                    <a:latin typeface="Consolas" panose="020B0609020204030204" pitchFamily="49" charset="0"/>
                  </a:rPr>
                  <a:t>array[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dirty="0">
                    <a:solidFill>
                      <a:srgbClr val="8663B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Array accessing can be denoted as: </a:t>
                </a:r>
                <a:r>
                  <a:rPr lang="en-US" sz="2200" dirty="0">
                    <a:latin typeface="Consolas" panose="020B0609020204030204" pitchFamily="49" charset="0"/>
                  </a:rPr>
                  <a:t>array[</a:t>
                </a:r>
                <a:r>
                  <a:rPr lang="en-US" sz="2200" dirty="0" err="1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start</a:t>
                </a:r>
                <a:r>
                  <a:rPr lang="en-US" sz="2200" dirty="0" err="1">
                    <a:latin typeface="Consolas" panose="020B0609020204030204" pitchFamily="49" charset="0"/>
                  </a:rPr>
                  <a:t>:</a:t>
                </a:r>
                <a:r>
                  <a:rPr lang="en-US" sz="2200" dirty="0" err="1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stop</a:t>
                </a:r>
                <a:r>
                  <a:rPr lang="en-US" sz="2200" dirty="0" err="1">
                    <a:latin typeface="Consolas" panose="020B0609020204030204" pitchFamily="49" charset="0"/>
                  </a:rPr>
                  <a:t>:</a:t>
                </a:r>
                <a:r>
                  <a:rPr lang="en-US" sz="2200" dirty="0" err="1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en-US" sz="2200" dirty="0">
                    <a:latin typeface="Consolas" panose="020B0609020204030204" pitchFamily="49" charset="0"/>
                  </a:rPr>
                  <a:t>]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900" dirty="0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Start</a:t>
                </a:r>
                <a:r>
                  <a:rPr lang="en-US" dirty="0"/>
                  <a:t>: the index where we start</a:t>
                </a:r>
              </a:p>
              <a:p>
                <a:pPr lvl="1"/>
                <a:r>
                  <a:rPr lang="en-US" sz="1900" dirty="0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Stop</a:t>
                </a:r>
                <a:r>
                  <a:rPr lang="en-US" dirty="0"/>
                  <a:t>: the index (exclusive) where we end,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900" dirty="0">
                    <a:solidFill>
                      <a:srgbClr val="F78D20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en-US" dirty="0"/>
                  <a:t>: “Grab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Step”</a:t>
                </a:r>
              </a:p>
              <a:p>
                <a:r>
                  <a:rPr lang="en-US" dirty="0"/>
                  <a:t>Grab the first 3 elements: </a:t>
                </a:r>
                <a:r>
                  <a:rPr lang="en-US" sz="2300" dirty="0">
                    <a:latin typeface="Consolas" panose="020B0609020204030204" pitchFamily="49" charset="0"/>
                  </a:rPr>
                  <a:t>array[:</a:t>
                </a:r>
                <a:r>
                  <a:rPr lang="en-US" sz="2300" dirty="0">
                    <a:solidFill>
                      <a:srgbClr val="8663B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2300" dirty="0">
                    <a:latin typeface="Consolas" panose="020B0609020204030204" pitchFamily="49" charset="0"/>
                  </a:rPr>
                  <a:t>]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/>
                  <a:t>Grab all elements from index 4 to 8: array[</a:t>
                </a:r>
                <a:r>
                  <a:rPr lang="en-US" dirty="0">
                    <a:solidFill>
                      <a:srgbClr val="8663B1"/>
                    </a:solidFill>
                  </a:rPr>
                  <a:t>4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8663B1"/>
                    </a:solidFill>
                  </a:rPr>
                  <a:t>9</a:t>
                </a:r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C2BF4-CA08-47CD-9B1D-A1CA7A775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771868"/>
              </a:xfrm>
              <a:blipFill>
                <a:blip r:embed="rId2"/>
                <a:stretch>
                  <a:fillRect l="-615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16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69D8-95B8-4907-BC3E-5073F781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branching/conditionals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0485-A396-49D6-9F8B-87F4B6B4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711427"/>
          </a:xfrm>
        </p:spPr>
        <p:txBody>
          <a:bodyPr>
            <a:normAutofit fontScale="92500"/>
          </a:bodyPr>
          <a:lstStyle/>
          <a:p>
            <a:r>
              <a:rPr lang="en-US" dirty="0"/>
              <a:t>Branching allows us to execute different pieces of code depending on some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A4AA-E753-4240-A2FF-D8249EBA8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12795" r="70561" b="66850"/>
          <a:stretch/>
        </p:blipFill>
        <p:spPr>
          <a:xfrm>
            <a:off x="1387151" y="2569028"/>
            <a:ext cx="3612111" cy="16215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478483-18B2-4210-8A87-7B9F6F10C008}"/>
              </a:ext>
            </a:extLst>
          </p:cNvPr>
          <p:cNvSpPr txBox="1">
            <a:spLocks/>
          </p:cNvSpPr>
          <p:nvPr/>
        </p:nvSpPr>
        <p:spPr>
          <a:xfrm>
            <a:off x="1141412" y="4287085"/>
            <a:ext cx="9675879" cy="238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Operators:</a:t>
            </a:r>
          </a:p>
          <a:p>
            <a:pPr lvl="1"/>
            <a:r>
              <a:rPr lang="en-US" dirty="0"/>
              <a:t>A equal to B: A 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A strictly less than B:  A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A strictly greater than B:  A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A less than or equal to B:  A </a:t>
            </a:r>
            <a:r>
              <a:rPr lang="en-US" dirty="0">
                <a:solidFill>
                  <a:srgbClr val="FF0000"/>
                </a:solidFill>
              </a:rPr>
              <a:t>=&lt;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A greater than or equal to B:  A </a:t>
            </a:r>
            <a:r>
              <a:rPr lang="en-US" dirty="0">
                <a:solidFill>
                  <a:srgbClr val="FF0000"/>
                </a:solidFill>
              </a:rPr>
              <a:t>&gt;=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B , A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Not A: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Lets try some of these</a:t>
            </a:r>
          </a:p>
        </p:txBody>
      </p:sp>
    </p:spTree>
    <p:extLst>
      <p:ext uri="{BB962C8B-B14F-4D97-AF65-F5344CB8AC3E}">
        <p14:creationId xmlns:p14="http://schemas.microsoft.com/office/powerpoint/2010/main" val="149429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EE69-570B-49FC-9095-5CF66CFD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34F4-3EA8-49F2-9509-4F1C894C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 programs will repeat a set of operations multiple times.</a:t>
            </a:r>
          </a:p>
          <a:p>
            <a:endParaRPr lang="en-US" dirty="0"/>
          </a:p>
          <a:p>
            <a:r>
              <a:rPr lang="en-US" dirty="0"/>
              <a:t>There are 2 main loop types</a:t>
            </a:r>
          </a:p>
          <a:p>
            <a:pPr lvl="1"/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393576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5AF6-F8BC-4D63-9045-EF22913A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30B8-8219-4614-94D6-B465AC6A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7" y="3035559"/>
            <a:ext cx="9905999" cy="371358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make use of the </a:t>
            </a:r>
            <a:r>
              <a:rPr lang="en-US" sz="2000" dirty="0">
                <a:solidFill>
                  <a:srgbClr val="67C4B4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that allows us to iterate over a sequence of integer values</a:t>
            </a:r>
          </a:p>
          <a:p>
            <a:r>
              <a:rPr lang="en-US" dirty="0"/>
              <a:t>There are many ways we can use the </a:t>
            </a:r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loop, but lets stick to the basics for now </a:t>
            </a:r>
          </a:p>
          <a:p>
            <a:endParaRPr lang="en-US" dirty="0"/>
          </a:p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stop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Note that we go from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start</a:t>
            </a:r>
            <a:r>
              <a:rPr lang="en-US" dirty="0"/>
              <a:t> to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stop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via an increment of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step</a:t>
            </a:r>
          </a:p>
          <a:p>
            <a:pPr lvl="1"/>
            <a:r>
              <a:rPr lang="en-US" dirty="0"/>
              <a:t>What would the output of the code above produce?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would we iterate in a descending order?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0F4FD6E-25E1-4D5E-B54C-E738D869C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3588" r="79831" b="78508"/>
          <a:stretch/>
        </p:blipFill>
        <p:spPr>
          <a:xfrm>
            <a:off x="4308306" y="1797699"/>
            <a:ext cx="3572211" cy="1173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8B584-A580-4D7C-A465-AFC0BC35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71055" r="87194" b="18951"/>
          <a:stretch/>
        </p:blipFill>
        <p:spPr>
          <a:xfrm>
            <a:off x="2097711" y="4783494"/>
            <a:ext cx="2210595" cy="11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FF96-CD85-4F47-9298-9949B71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8759-A903-40EF-986D-34D796D1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041"/>
            <a:ext cx="9905999" cy="3454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check if the condition after the </a:t>
            </a:r>
            <a:r>
              <a:rPr lang="en-US" sz="2000" dirty="0">
                <a:solidFill>
                  <a:srgbClr val="67C4B4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keyword is true, if it is execute the body</a:t>
            </a:r>
          </a:p>
          <a:p>
            <a:r>
              <a:rPr lang="en-US" dirty="0"/>
              <a:t>Can you spot an issue with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program will theoretically run forever, but why?</a:t>
            </a:r>
          </a:p>
          <a:p>
            <a:pPr lvl="1"/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is never incremented, so </a:t>
            </a:r>
            <a:r>
              <a:rPr lang="en-US" dirty="0" err="1">
                <a:solidFill>
                  <a:srgbClr val="8663B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will always be less than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61B9C-1DD2-4FD0-918D-13D7022C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4746" r="78980" b="73111"/>
          <a:stretch/>
        </p:blipFill>
        <p:spPr>
          <a:xfrm>
            <a:off x="1430693" y="3275450"/>
            <a:ext cx="2233675" cy="1069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E1C5C-E9ED-417B-9D57-161F2D8DF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13930" r="76990" b="74529"/>
          <a:stretch/>
        </p:blipFill>
        <p:spPr>
          <a:xfrm>
            <a:off x="1707470" y="5263039"/>
            <a:ext cx="3110352" cy="12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B72F-1D9F-47BD-89B8-99097154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3888-6A78-4B9A-9F98-74A6F7AA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115614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 student at the University of Nottingham</a:t>
            </a:r>
          </a:p>
          <a:p>
            <a:r>
              <a:rPr lang="en-US" dirty="0"/>
              <a:t>Interests: </a:t>
            </a:r>
          </a:p>
          <a:p>
            <a:pPr lvl="1"/>
            <a:r>
              <a:rPr lang="en-US" sz="1400" dirty="0"/>
              <a:t>Robotics</a:t>
            </a:r>
          </a:p>
          <a:p>
            <a:pPr lvl="1"/>
            <a:r>
              <a:rPr lang="en-US" sz="1400" dirty="0"/>
              <a:t>Computer Vision</a:t>
            </a:r>
          </a:p>
          <a:p>
            <a:pPr lvl="1"/>
            <a:r>
              <a:rPr lang="en-US" sz="1400" dirty="0"/>
              <a:t>Security </a:t>
            </a:r>
            <a:endParaRPr lang="en-US" dirty="0"/>
          </a:p>
          <a:p>
            <a:r>
              <a:rPr lang="en-US" dirty="0"/>
              <a:t>Currently working on human robot interaction for complex sorting</a:t>
            </a:r>
          </a:p>
          <a:p>
            <a:pPr lvl="1"/>
            <a:r>
              <a:rPr lang="en-US" dirty="0"/>
              <a:t>I work with Python a lot when it comes to robotics, mainly because of its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AD128-2EC8-47E4-8EB3-2DBF6FF7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19" y="5152053"/>
            <a:ext cx="2921492" cy="16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6231-130A-4811-85E7-C457DAC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take 10 minutes for you to create your own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064B-1E37-4A42-9782-8C3230D7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67003"/>
          </a:xfrm>
        </p:spPr>
        <p:txBody>
          <a:bodyPr/>
          <a:lstStyle/>
          <a:p>
            <a:r>
              <a:rPr lang="en-US" dirty="0"/>
              <a:t>Your script should include the following</a:t>
            </a:r>
          </a:p>
          <a:p>
            <a:pPr lvl="1"/>
            <a:r>
              <a:rPr lang="en-US" dirty="0"/>
              <a:t>A function that takes at least 2 arguments</a:t>
            </a:r>
          </a:p>
          <a:p>
            <a:pPr lvl="1"/>
            <a:r>
              <a:rPr lang="en-US" dirty="0"/>
              <a:t>One type of loop</a:t>
            </a:r>
          </a:p>
          <a:p>
            <a:pPr lvl="1"/>
            <a:r>
              <a:rPr lang="en-US" dirty="0"/>
              <a:t>Some output which can be displayed on the screen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81B2-3D77-43C7-B55A-EEE931A2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8F87-E812-46B6-AAD6-ACC7AB30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8497"/>
          </a:xfrm>
        </p:spPr>
        <p:txBody>
          <a:bodyPr/>
          <a:lstStyle/>
          <a:p>
            <a:r>
              <a:rPr lang="en-US" dirty="0"/>
              <a:t>“In order to understand recursion, you must first understand recursion”</a:t>
            </a:r>
          </a:p>
          <a:p>
            <a:pPr lvl="1"/>
            <a:r>
              <a:rPr lang="en-US" dirty="0"/>
              <a:t>If we look at this closely, then we find that this tells us absolutely nothing. Or does it?</a:t>
            </a:r>
          </a:p>
          <a:p>
            <a:r>
              <a:rPr lang="en-US" dirty="0"/>
              <a:t>Recursion is when a </a:t>
            </a:r>
            <a:r>
              <a:rPr lang="en-US" dirty="0">
                <a:solidFill>
                  <a:srgbClr val="FFFF00"/>
                </a:solidFill>
              </a:rPr>
              <a:t>function calls itself</a:t>
            </a:r>
            <a:r>
              <a:rPr lang="en-US" dirty="0"/>
              <a:t> over and over again, until some </a:t>
            </a:r>
            <a:r>
              <a:rPr lang="en-US" dirty="0">
                <a:solidFill>
                  <a:srgbClr val="FFFF00"/>
                </a:solidFill>
              </a:rPr>
              <a:t>termination condition</a:t>
            </a:r>
            <a:r>
              <a:rPr lang="en-US" dirty="0"/>
              <a:t> is reached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F68B6-0ADD-4F67-87BD-1E9A030A8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1" t="12796" r="76378" b="76097"/>
          <a:stretch/>
        </p:blipFill>
        <p:spPr>
          <a:xfrm>
            <a:off x="1225420" y="4365252"/>
            <a:ext cx="5469408" cy="19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71330" y="4117910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147B5-AD47-4F4B-A997-2F5115E81FDB}"/>
              </a:ext>
            </a:extLst>
          </p:cNvPr>
          <p:cNvSpPr txBox="1"/>
          <p:nvPr/>
        </p:nvSpPr>
        <p:spPr>
          <a:xfrm>
            <a:off x="1430693" y="4932784"/>
            <a:ext cx="628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call the recursive function from the main body, once we have finished executing the recursive function, we will </a:t>
            </a:r>
            <a:r>
              <a:rPr lang="en-US" b="1" dirty="0">
                <a:solidFill>
                  <a:srgbClr val="FFFF00"/>
                </a:solidFill>
              </a:rPr>
              <a:t>end up back here</a:t>
            </a:r>
          </a:p>
        </p:txBody>
      </p:sp>
    </p:spTree>
    <p:extLst>
      <p:ext uri="{BB962C8B-B14F-4D97-AF65-F5344CB8AC3E}">
        <p14:creationId xmlns:p14="http://schemas.microsoft.com/office/powerpoint/2010/main" val="368152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86849" y="211574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00538" y="241040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0053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20EBB-9760-4071-9136-31ED8AA4A9ED}"/>
              </a:ext>
            </a:extLst>
          </p:cNvPr>
          <p:cNvSpPr txBox="1"/>
          <p:nvPr/>
        </p:nvSpPr>
        <p:spPr>
          <a:xfrm>
            <a:off x="8098971" y="3888538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recursive(4)</a:t>
            </a:r>
            <a:r>
              <a:rPr lang="en-US" dirty="0"/>
              <a:t> since </a:t>
            </a:r>
            <a:r>
              <a:rPr lang="en-US" dirty="0">
                <a:latin typeface="Consolas" panose="020B0609020204030204" pitchFamily="49" charset="0"/>
              </a:rPr>
              <a:t>5-1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092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71330" y="2126217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</p:spTree>
    <p:extLst>
      <p:ext uri="{BB962C8B-B14F-4D97-AF65-F5344CB8AC3E}">
        <p14:creationId xmlns:p14="http://schemas.microsoft.com/office/powerpoint/2010/main" val="152659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06758" y="241040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</p:spTree>
    <p:extLst>
      <p:ext uri="{BB962C8B-B14F-4D97-AF65-F5344CB8AC3E}">
        <p14:creationId xmlns:p14="http://schemas.microsoft.com/office/powerpoint/2010/main" val="38478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38897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64162-C5C7-43B0-BC77-973A01AD57FB}"/>
              </a:ext>
            </a:extLst>
          </p:cNvPr>
          <p:cNvSpPr txBox="1"/>
          <p:nvPr/>
        </p:nvSpPr>
        <p:spPr>
          <a:xfrm>
            <a:off x="8098971" y="4217438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recursive(3)</a:t>
            </a:r>
            <a:r>
              <a:rPr lang="en-US" dirty="0"/>
              <a:t> since </a:t>
            </a:r>
            <a:r>
              <a:rPr lang="en-US" dirty="0">
                <a:latin typeface="Consolas" panose="020B0609020204030204" pitchFamily="49" charset="0"/>
              </a:rPr>
              <a:t>4-1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732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803022" y="2111451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</p:spTree>
    <p:extLst>
      <p:ext uri="{BB962C8B-B14F-4D97-AF65-F5344CB8AC3E}">
        <p14:creationId xmlns:p14="http://schemas.microsoft.com/office/powerpoint/2010/main" val="22205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32D3-340B-4097-9D8B-C5B0C7E0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7057-83B4-4B56-A316-F3784E68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programming language</a:t>
            </a:r>
          </a:p>
          <a:p>
            <a:r>
              <a:rPr lang="en-US" dirty="0"/>
              <a:t>Compatible with multiple paradigms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Procedural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Object oriented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Functional</a:t>
            </a:r>
          </a:p>
          <a:p>
            <a:r>
              <a:rPr lang="en-US" sz="2000" dirty="0"/>
              <a:t> Interpreted language</a:t>
            </a:r>
          </a:p>
          <a:p>
            <a:pPr lvl="1"/>
            <a:r>
              <a:rPr lang="en-US" sz="1600" dirty="0"/>
              <a:t>Not compiled</a:t>
            </a:r>
          </a:p>
          <a:p>
            <a:pPr lvl="1"/>
            <a:r>
              <a:rPr lang="en-US" sz="1600" dirty="0"/>
              <a:t>Machine code is generated shortly before execution</a:t>
            </a:r>
          </a:p>
        </p:txBody>
      </p:sp>
    </p:spTree>
    <p:extLst>
      <p:ext uri="{BB962C8B-B14F-4D97-AF65-F5344CB8AC3E}">
        <p14:creationId xmlns:p14="http://schemas.microsoft.com/office/powerpoint/2010/main" val="332918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56522" y="2421104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</p:spTree>
    <p:extLst>
      <p:ext uri="{BB962C8B-B14F-4D97-AF65-F5344CB8AC3E}">
        <p14:creationId xmlns:p14="http://schemas.microsoft.com/office/powerpoint/2010/main" val="15333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9" y="3238897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</p:spTree>
    <p:extLst>
      <p:ext uri="{BB962C8B-B14F-4D97-AF65-F5344CB8AC3E}">
        <p14:creationId xmlns:p14="http://schemas.microsoft.com/office/powerpoint/2010/main" val="188341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71330" y="209708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</p:spTree>
    <p:extLst>
      <p:ext uri="{BB962C8B-B14F-4D97-AF65-F5344CB8AC3E}">
        <p14:creationId xmlns:p14="http://schemas.microsoft.com/office/powerpoint/2010/main" val="111537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56522" y="241040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</p:spTree>
    <p:extLst>
      <p:ext uri="{BB962C8B-B14F-4D97-AF65-F5344CB8AC3E}">
        <p14:creationId xmlns:p14="http://schemas.microsoft.com/office/powerpoint/2010/main" val="1054943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06759" y="3238897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</p:spTree>
    <p:extLst>
      <p:ext uri="{BB962C8B-B14F-4D97-AF65-F5344CB8AC3E}">
        <p14:creationId xmlns:p14="http://schemas.microsoft.com/office/powerpoint/2010/main" val="789694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803022" y="2132070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</p:spTree>
    <p:extLst>
      <p:ext uri="{BB962C8B-B14F-4D97-AF65-F5344CB8AC3E}">
        <p14:creationId xmlns:p14="http://schemas.microsoft.com/office/powerpoint/2010/main" val="290729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194907" y="241040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</p:spTree>
    <p:extLst>
      <p:ext uri="{BB962C8B-B14F-4D97-AF65-F5344CB8AC3E}">
        <p14:creationId xmlns:p14="http://schemas.microsoft.com/office/powerpoint/2010/main" val="4029834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07348" y="3258736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B0325-3137-4805-882F-21D189FEF1AD}"/>
              </a:ext>
            </a:extLst>
          </p:cNvPr>
          <p:cNvSpPr/>
          <p:nvPr/>
        </p:nvSpPr>
        <p:spPr>
          <a:xfrm>
            <a:off x="8098971" y="4838214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recursive(0)</a:t>
            </a:r>
          </a:p>
        </p:txBody>
      </p:sp>
    </p:spTree>
    <p:extLst>
      <p:ext uri="{BB962C8B-B14F-4D97-AF65-F5344CB8AC3E}">
        <p14:creationId xmlns:p14="http://schemas.microsoft.com/office/powerpoint/2010/main" val="1189328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71330" y="214487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B0325-3137-4805-882F-21D189FEF1AD}"/>
              </a:ext>
            </a:extLst>
          </p:cNvPr>
          <p:cNvSpPr/>
          <p:nvPr/>
        </p:nvSpPr>
        <p:spPr>
          <a:xfrm>
            <a:off x="8098971" y="4838214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recursive(0)</a:t>
            </a:r>
          </a:p>
        </p:txBody>
      </p:sp>
    </p:spTree>
    <p:extLst>
      <p:ext uri="{BB962C8B-B14F-4D97-AF65-F5344CB8AC3E}">
        <p14:creationId xmlns:p14="http://schemas.microsoft.com/office/powerpoint/2010/main" val="4164064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9" y="2410408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B0325-3137-4805-882F-21D189FEF1AD}"/>
              </a:ext>
            </a:extLst>
          </p:cNvPr>
          <p:cNvSpPr/>
          <p:nvPr/>
        </p:nvSpPr>
        <p:spPr>
          <a:xfrm>
            <a:off x="8098971" y="4838214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2096278" y="5282948"/>
            <a:ext cx="502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is less than or equal to 0, hence we execute the code in the </a:t>
            </a:r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9929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2CF-72E7-40A8-A707-76F535EE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394-615B-46CA-A8BE-DE1BC315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8635"/>
          </a:xfrm>
        </p:spPr>
        <p:txBody>
          <a:bodyPr>
            <a:normAutofit/>
          </a:bodyPr>
          <a:lstStyle/>
          <a:p>
            <a:r>
              <a:rPr lang="en-US" dirty="0"/>
              <a:t>Python uses </a:t>
            </a:r>
            <a:r>
              <a:rPr lang="en-US" sz="2000" b="1" dirty="0">
                <a:solidFill>
                  <a:srgbClr val="FFFF00"/>
                </a:solidFill>
              </a:rPr>
              <a:t>indentation</a:t>
            </a:r>
            <a:r>
              <a:rPr lang="en-US" dirty="0"/>
              <a:t> to denote scope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has predefined keywords which will perform predefined operations</a:t>
            </a: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if, else,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elif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do, while, for, in</a:t>
            </a:r>
          </a:p>
          <a:p>
            <a:pPr lvl="1"/>
            <a:r>
              <a:rPr lang="en-US" dirty="0"/>
              <a:t>Etc</a:t>
            </a:r>
            <a:r>
              <a:rPr lang="en-US" dirty="0">
                <a:latin typeface="Consolas" panose="020B0609020204030204" pitchFamily="49" charset="0"/>
              </a:rPr>
              <a:t>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4FFE3-79F3-42AE-9CCB-1F696C8E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6" t="13648" r="70714" b="66607"/>
          <a:stretch/>
        </p:blipFill>
        <p:spPr>
          <a:xfrm>
            <a:off x="1441935" y="2733257"/>
            <a:ext cx="3395238" cy="14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15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654627" y="2678192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B0325-3137-4805-882F-21D189FEF1AD}"/>
              </a:ext>
            </a:extLst>
          </p:cNvPr>
          <p:cNvSpPr/>
          <p:nvPr/>
        </p:nvSpPr>
        <p:spPr>
          <a:xfrm>
            <a:off x="8098971" y="4838214"/>
            <a:ext cx="2836507" cy="444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2096278" y="5282948"/>
            <a:ext cx="502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is less than or equal to 0, hence we execute the code in the </a:t>
            </a:r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61382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746E-3292-43EA-B86A-39C0B65C17FF}"/>
              </a:ext>
            </a:extLst>
          </p:cNvPr>
          <p:cNvSpPr/>
          <p:nvPr/>
        </p:nvSpPr>
        <p:spPr>
          <a:xfrm>
            <a:off x="8098971" y="4393480"/>
            <a:ext cx="2836507" cy="4447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5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5132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F0979-0797-44B1-87DF-DDF0F52B88EB}"/>
              </a:ext>
            </a:extLst>
          </p:cNvPr>
          <p:cNvSpPr/>
          <p:nvPr/>
        </p:nvSpPr>
        <p:spPr>
          <a:xfrm>
            <a:off x="8098971" y="3948746"/>
            <a:ext cx="2836507" cy="444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5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305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3E917-CAE9-4E94-86A1-44FAC9414B83}"/>
              </a:ext>
            </a:extLst>
          </p:cNvPr>
          <p:cNvSpPr/>
          <p:nvPr/>
        </p:nvSpPr>
        <p:spPr>
          <a:xfrm>
            <a:off x="8098971" y="3504012"/>
            <a:ext cx="2836507" cy="4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5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4374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419C-0B28-4A98-BA85-E11AE1A4484F}"/>
              </a:ext>
            </a:extLst>
          </p:cNvPr>
          <p:cNvSpPr/>
          <p:nvPr/>
        </p:nvSpPr>
        <p:spPr>
          <a:xfrm>
            <a:off x="8098971" y="3059278"/>
            <a:ext cx="2836507" cy="44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5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005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Recursive(5)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EC5D8-FD22-4A32-B2E0-EBA5EBD79F0B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  <a:solidFill>
            <a:srgbClr val="F78D2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recursive(5)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1212978" y="3281645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5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1508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29B1-BDC6-4C23-A3D4-798A028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Body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19783-CB6E-4AB5-BF88-30A9C5B5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3161" r="71991" b="69410"/>
          <a:stretch/>
        </p:blipFill>
        <p:spPr>
          <a:xfrm>
            <a:off x="1430693" y="2155397"/>
            <a:ext cx="6072299" cy="25464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3D1BD3-7231-456A-9984-B843BCAE539F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96EE3C-BCCD-4180-9D3D-EC6A3A611CEF}"/>
              </a:ext>
            </a:extLst>
          </p:cNvPr>
          <p:cNvSpPr/>
          <p:nvPr/>
        </p:nvSpPr>
        <p:spPr>
          <a:xfrm>
            <a:off x="771330" y="4108959"/>
            <a:ext cx="659363" cy="379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BE3E-3CA9-4787-9C62-35AA3BA2A1A2}"/>
              </a:ext>
            </a:extLst>
          </p:cNvPr>
          <p:cNvSpPr txBox="1"/>
          <p:nvPr/>
        </p:nvSpPr>
        <p:spPr>
          <a:xfrm>
            <a:off x="1430693" y="5037555"/>
            <a:ext cx="61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recursive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gives us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5 </a:t>
            </a:r>
            <a:r>
              <a:rPr lang="en-US" dirty="0"/>
              <a:t>as our final result</a:t>
            </a:r>
          </a:p>
        </p:txBody>
      </p:sp>
    </p:spTree>
    <p:extLst>
      <p:ext uri="{BB962C8B-B14F-4D97-AF65-F5344CB8AC3E}">
        <p14:creationId xmlns:p14="http://schemas.microsoft.com/office/powerpoint/2010/main" val="3774023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41FE-6071-432A-9183-86212EDC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43BE-5A4A-4172-B4C6-1CF94AE2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28195"/>
          </a:xfrm>
        </p:spPr>
        <p:txBody>
          <a:bodyPr/>
          <a:lstStyle/>
          <a:p>
            <a:r>
              <a:rPr lang="en-US" dirty="0"/>
              <a:t>You have exactly 5 seconds to modify this function to be an implementation of the </a:t>
            </a:r>
            <a:r>
              <a:rPr lang="en-US" dirty="0">
                <a:solidFill>
                  <a:srgbClr val="FFFF00"/>
                </a:solidFill>
              </a:rPr>
              <a:t>factorial method</a:t>
            </a:r>
            <a:r>
              <a:rPr lang="en-US" dirty="0"/>
              <a:t> (multiply all numbers from 1 to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2E8F8-2F11-48B3-846C-BD32A072C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1" t="12673" r="76378" b="76097"/>
          <a:stretch/>
        </p:blipFill>
        <p:spPr>
          <a:xfrm>
            <a:off x="1275184" y="3429000"/>
            <a:ext cx="3614057" cy="13006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8BB39-A894-4DD3-971A-B00E78504C03}"/>
              </a:ext>
            </a:extLst>
          </p:cNvPr>
          <p:cNvSpPr txBox="1">
            <a:spLocks/>
          </p:cNvSpPr>
          <p:nvPr/>
        </p:nvSpPr>
        <p:spPr>
          <a:xfrm>
            <a:off x="1010817" y="4890051"/>
            <a:ext cx="9905999" cy="65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you rewrite this function using iteration instead of recursion?</a:t>
            </a:r>
          </a:p>
        </p:txBody>
      </p:sp>
    </p:spTree>
    <p:extLst>
      <p:ext uri="{BB962C8B-B14F-4D97-AF65-F5344CB8AC3E}">
        <p14:creationId xmlns:p14="http://schemas.microsoft.com/office/powerpoint/2010/main" val="8376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5D3-22C5-4791-A405-EAE1718A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 vs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4788-2E61-42C4-B8C2-FB1CA025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could arise when we use recursion?</a:t>
            </a:r>
          </a:p>
          <a:p>
            <a:pPr lvl="1"/>
            <a:r>
              <a:rPr lang="en-US" dirty="0"/>
              <a:t>What if we put a massive number into our recursion function?</a:t>
            </a:r>
          </a:p>
          <a:p>
            <a:pPr lvl="1"/>
            <a:r>
              <a:rPr lang="en-US" dirty="0"/>
              <a:t>What if we don’t have a termination condition?</a:t>
            </a:r>
          </a:p>
          <a:p>
            <a:pPr lvl="2"/>
            <a:r>
              <a:rPr lang="en-US" dirty="0"/>
              <a:t>This is bad with iteration as well, but recursion is worse because of the memory allocation</a:t>
            </a:r>
          </a:p>
          <a:p>
            <a:r>
              <a:rPr lang="en-US" dirty="0"/>
              <a:t>Recursion does simplify certain problems, but in general iteration is used if we are expecting a lot of repetition</a:t>
            </a:r>
          </a:p>
        </p:txBody>
      </p:sp>
    </p:spTree>
    <p:extLst>
      <p:ext uri="{BB962C8B-B14F-4D97-AF65-F5344CB8AC3E}">
        <p14:creationId xmlns:p14="http://schemas.microsoft.com/office/powerpoint/2010/main" val="3289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1F72-74EB-420E-886E-DFB25874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25A8-632C-47E9-AB5A-1155766D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look at </a:t>
            </a:r>
            <a:r>
              <a:rPr lang="en-US" b="1" dirty="0">
                <a:solidFill>
                  <a:srgbClr val="FFC000"/>
                </a:solidFill>
              </a:rPr>
              <a:t>procedural Python </a:t>
            </a:r>
            <a:r>
              <a:rPr lang="en-US" dirty="0"/>
              <a:t>(already implies execution conventions)</a:t>
            </a:r>
          </a:p>
          <a:p>
            <a:endParaRPr lang="en-US" dirty="0"/>
          </a:p>
          <a:p>
            <a:r>
              <a:rPr lang="en-US" dirty="0"/>
              <a:t>Python programs will always start on the first line which is not a function if no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__main__</a:t>
            </a:r>
            <a:r>
              <a:rPr lang="en-US" dirty="0"/>
              <a:t> was defined</a:t>
            </a:r>
          </a:p>
          <a:p>
            <a:endParaRPr lang="en-US" dirty="0"/>
          </a:p>
          <a:p>
            <a:r>
              <a:rPr lang="en-US" dirty="0"/>
              <a:t>When a function is called, python will jump to said function, execute the code and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F081-EC8C-4B93-B329-69BF6AE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898A-AC21-4663-A14A-C074B65C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388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Functions are blocks of code which can be called to execute from anywhere in a program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4D12B"/>
                </a:solidFill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arg1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D20"/>
                </a:solidFill>
                <a:latin typeface="Consolas" panose="020B0609020204030204" pitchFamily="49" charset="0"/>
              </a:rPr>
              <a:t>arg2</a:t>
            </a:r>
            <a:r>
              <a:rPr lang="en-US" dirty="0">
                <a:latin typeface="Consolas" panose="020B0609020204030204" pitchFamily="49" charset="0"/>
              </a:rPr>
              <a:t>, …):</a:t>
            </a:r>
          </a:p>
          <a:p>
            <a:pPr lvl="1"/>
            <a:r>
              <a:rPr lang="en-US" dirty="0"/>
              <a:t>Arguments can have any name, as can our function</a:t>
            </a:r>
          </a:p>
          <a:p>
            <a:pPr lvl="1"/>
            <a:r>
              <a:rPr lang="en-US" dirty="0"/>
              <a:t>The only constrain is that names </a:t>
            </a:r>
            <a:r>
              <a:rPr lang="en-US" b="1" dirty="0">
                <a:solidFill>
                  <a:srgbClr val="FFFF00"/>
                </a:solidFill>
              </a:rPr>
              <a:t>can’t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be a number</a:t>
            </a:r>
            <a:r>
              <a:rPr lang="en-US" dirty="0"/>
              <a:t>, nor can it start with a number</a:t>
            </a:r>
          </a:p>
          <a:p>
            <a:pPr lvl="1"/>
            <a:r>
              <a:rPr lang="en-US" dirty="0"/>
              <a:t>We can use the </a:t>
            </a:r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keyword if we want to get a value back from the function</a:t>
            </a:r>
          </a:p>
          <a:p>
            <a:pPr lvl="2"/>
            <a:r>
              <a:rPr lang="en-US" dirty="0"/>
              <a:t>Using </a:t>
            </a:r>
            <a:r>
              <a:rPr lang="en-US" dirty="0">
                <a:solidFill>
                  <a:srgbClr val="67C4B4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will </a:t>
            </a:r>
            <a:r>
              <a:rPr lang="en-US" b="1" dirty="0">
                <a:solidFill>
                  <a:srgbClr val="FFFF00"/>
                </a:solidFill>
              </a:rPr>
              <a:t>end the function</a:t>
            </a:r>
            <a:r>
              <a:rPr lang="en-US" dirty="0"/>
              <a:t>, even if there is code below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3EF3-C0A1-4988-B04E-CF8338B6E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12552" r="81071" b="75138"/>
          <a:stretch/>
        </p:blipFill>
        <p:spPr>
          <a:xfrm>
            <a:off x="1716834" y="5182411"/>
            <a:ext cx="2316298" cy="14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409F6-6DFB-4B3B-B701-E23313941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1867600" y="3576734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38930" y="5415256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from the 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5E44F-43FE-44A7-9C98-61EA78EECD74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4DB3B-C9EC-414E-A7E9-FB8A1208CE30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61735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1962384" y="3862872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83950" y="5316790"/>
            <a:ext cx="45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value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to the variable named </a:t>
            </a:r>
            <a:r>
              <a:rPr lang="en-US" dirty="0">
                <a:latin typeface="Consolas" panose="020B0609020204030204" pitchFamily="49" charset="0"/>
              </a:rPr>
              <a:t>var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BB95F-30D7-4D93-8C98-EE4CD0718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EEE14-E669-4398-BABD-EBE3958648FB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F3BD6-E06D-426E-918F-EC168F333851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21795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63D-7680-447A-9192-E38BB41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execution &amp; function call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62A373-8EC0-4997-87C0-81D9F7FBEEC6}"/>
              </a:ext>
            </a:extLst>
          </p:cNvPr>
          <p:cNvSpPr/>
          <p:nvPr/>
        </p:nvSpPr>
        <p:spPr>
          <a:xfrm>
            <a:off x="1962384" y="4453811"/>
            <a:ext cx="721567" cy="362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0F08-09C8-44F3-8DBC-BFF9D74396FB}"/>
              </a:ext>
            </a:extLst>
          </p:cNvPr>
          <p:cNvSpPr txBox="1"/>
          <p:nvPr/>
        </p:nvSpPr>
        <p:spPr>
          <a:xfrm>
            <a:off x="2683951" y="5487038"/>
            <a:ext cx="493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value of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 is greater than </a:t>
            </a:r>
            <a:r>
              <a:rPr lang="en-US" dirty="0">
                <a:solidFill>
                  <a:srgbClr val="8663B1"/>
                </a:solidFill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547DC-BDF7-49CF-925E-E63C5221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3648" r="78033" b="66607"/>
          <a:stretch/>
        </p:blipFill>
        <p:spPr>
          <a:xfrm>
            <a:off x="2683951" y="2155397"/>
            <a:ext cx="4146057" cy="30206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AD75B1-0391-468D-A424-7B99E9A5D097}"/>
              </a:ext>
            </a:extLst>
          </p:cNvPr>
          <p:cNvSpPr/>
          <p:nvPr/>
        </p:nvSpPr>
        <p:spPr>
          <a:xfrm>
            <a:off x="8098971" y="2155397"/>
            <a:ext cx="2836507" cy="44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C0154-2AB6-431D-91F7-F74FCFE688EF}"/>
              </a:ext>
            </a:extLst>
          </p:cNvPr>
          <p:cNvSpPr/>
          <p:nvPr/>
        </p:nvSpPr>
        <p:spPr>
          <a:xfrm>
            <a:off x="8098971" y="2614544"/>
            <a:ext cx="2836507" cy="444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__main__</a:t>
            </a:r>
          </a:p>
        </p:txBody>
      </p:sp>
    </p:spTree>
    <p:extLst>
      <p:ext uri="{BB962C8B-B14F-4D97-AF65-F5344CB8AC3E}">
        <p14:creationId xmlns:p14="http://schemas.microsoft.com/office/powerpoint/2010/main" val="3523894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687</TotalTime>
  <Words>1737</Words>
  <Application>Microsoft Office PowerPoint</Application>
  <PresentationFormat>Widescreen</PresentationFormat>
  <Paragraphs>306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Consolas</vt:lpstr>
      <vt:lpstr>Tw Cen MT</vt:lpstr>
      <vt:lpstr>Wingdings</vt:lpstr>
      <vt:lpstr>Circuit</vt:lpstr>
      <vt:lpstr>Introduction to python</vt:lpstr>
      <vt:lpstr>A bit about me</vt:lpstr>
      <vt:lpstr>What is python?</vt:lpstr>
      <vt:lpstr>Basic syntax</vt:lpstr>
      <vt:lpstr>Execution </vt:lpstr>
      <vt:lpstr>Function Definitions</vt:lpstr>
      <vt:lpstr>Python execution &amp; function call</vt:lpstr>
      <vt:lpstr>Python execution &amp; function call</vt:lpstr>
      <vt:lpstr>Python execution &amp; function call</vt:lpstr>
      <vt:lpstr>Python execution &amp; function call</vt:lpstr>
      <vt:lpstr>Python execution &amp; function call</vt:lpstr>
      <vt:lpstr>Python execution &amp; function call</vt:lpstr>
      <vt:lpstr>Python execution &amp; function call</vt:lpstr>
      <vt:lpstr>What about data types?</vt:lpstr>
      <vt:lpstr>List/Array types</vt:lpstr>
      <vt:lpstr>Python branching/conditionals </vt:lpstr>
      <vt:lpstr>Python Loops</vt:lpstr>
      <vt:lpstr>For Loop</vt:lpstr>
      <vt:lpstr>While loop</vt:lpstr>
      <vt:lpstr>Lets take 10 minutes for you to create your own script</vt:lpstr>
      <vt:lpstr>Recursion</vt:lpstr>
      <vt:lpstr>Recursion example</vt:lpstr>
      <vt:lpstr>Recursive(5)</vt:lpstr>
      <vt:lpstr>Recursive(5)</vt:lpstr>
      <vt:lpstr>Recursive(5)</vt:lpstr>
      <vt:lpstr>Recursive(4)</vt:lpstr>
      <vt:lpstr>Recursive(4)</vt:lpstr>
      <vt:lpstr>Recursive(4)</vt:lpstr>
      <vt:lpstr>Recursive(3)</vt:lpstr>
      <vt:lpstr>Recursive(3)</vt:lpstr>
      <vt:lpstr>Recursive(3)</vt:lpstr>
      <vt:lpstr>Recursive(2)</vt:lpstr>
      <vt:lpstr>Recursive(2)</vt:lpstr>
      <vt:lpstr>Recursive(2)</vt:lpstr>
      <vt:lpstr>Recursive(1)</vt:lpstr>
      <vt:lpstr>Recursive(1)</vt:lpstr>
      <vt:lpstr>Recursive(1)</vt:lpstr>
      <vt:lpstr>Recursive(0)</vt:lpstr>
      <vt:lpstr>Recursion example</vt:lpstr>
      <vt:lpstr>Recursive(0)</vt:lpstr>
      <vt:lpstr>Recursive(1)</vt:lpstr>
      <vt:lpstr>Recursive(2)</vt:lpstr>
      <vt:lpstr>Recursive(3)</vt:lpstr>
      <vt:lpstr>Recursive(4)</vt:lpstr>
      <vt:lpstr>Recursive(5)</vt:lpstr>
      <vt:lpstr>Main Body</vt:lpstr>
      <vt:lpstr>Exercise</vt:lpstr>
      <vt:lpstr>Recursion vs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Philipp Tiso</dc:creator>
  <cp:lastModifiedBy>Philipp Tiso</cp:lastModifiedBy>
  <cp:revision>236</cp:revision>
  <dcterms:created xsi:type="dcterms:W3CDTF">2020-04-11T13:53:48Z</dcterms:created>
  <dcterms:modified xsi:type="dcterms:W3CDTF">2020-04-18T09:57:19Z</dcterms:modified>
</cp:coreProperties>
</file>