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33D04-35E4-44B7-B030-A0A347C3D529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60C8C-EF24-4D42-A94C-040EF77C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0864B-799A-413D-86D2-48D23AF3D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08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244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3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6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6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70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6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1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6F27-B112-4364-874A-7BCE99FD3258}" type="datetimeFigureOut">
              <a:rPr lang="en-US" smtClean="0"/>
              <a:t>24/04/2020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A942-B106-4486-ADA7-B009700F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9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pl.it/" TargetMode="External"/><Relationship Id="rId5" Type="http://schemas.openxmlformats.org/officeDocument/2006/relationships/hyperlink" Target="https://www.kissclipart.com/python-programming-logo-clipart-python-programming-ufxms6/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FCE4-6816-4864-9382-9DF8C026F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Parallel applications of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FC42C-1287-4F5C-A84F-2A7D182A4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</a:t>
            </a:r>
            <a:r>
              <a:rPr lang="en-US" dirty="0" err="1"/>
              <a:t>tiso</a:t>
            </a:r>
            <a:endParaRPr lang="en-US" dirty="0"/>
          </a:p>
        </p:txBody>
      </p:sp>
      <p:pic>
        <p:nvPicPr>
          <p:cNvPr id="1030" name="Picture 6" descr="Python Logo clipart - Blue, Yellow, Text, transparent clip art">
            <a:extLst>
              <a:ext uri="{FF2B5EF4-FFF2-40B4-BE49-F238E27FC236}">
                <a16:creationId xmlns:a16="http://schemas.microsoft.com/office/drawing/2014/main" id="{FEEB78C9-FA74-4C9C-A930-22CAC9D3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333" y1="61061" x2="50333" y2="61061"/>
                        <a14:foregroundMark x1="39000" y1="53485" x2="60000" y2="51515"/>
                        <a14:foregroundMark x1="60444" y1="50909" x2="71111" y2="34394"/>
                        <a14:foregroundMark x1="75556" y1="50000" x2="51889" y2="62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43" y="3602038"/>
            <a:ext cx="2460930" cy="180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E6D4B-9886-4698-A34A-B4B494E1DA14}"/>
              </a:ext>
            </a:extLst>
          </p:cNvPr>
          <p:cNvSpPr txBox="1"/>
          <p:nvPr/>
        </p:nvSpPr>
        <p:spPr>
          <a:xfrm>
            <a:off x="1783118" y="6592542"/>
            <a:ext cx="678238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Python Logo: </a:t>
            </a:r>
            <a:r>
              <a:rPr lang="en-US" sz="1050" dirty="0">
                <a:hlinkClick r:id="rId5"/>
              </a:rPr>
              <a:t>https://www.kissclipart.com/python-programming-logo-clipart-python-programming-ufxms6/</a:t>
            </a:r>
            <a:endParaRPr lang="en-US" sz="105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FFA20-CF88-4A8A-835A-B5BD11D31CCB}"/>
              </a:ext>
            </a:extLst>
          </p:cNvPr>
          <p:cNvSpPr txBox="1"/>
          <p:nvPr/>
        </p:nvSpPr>
        <p:spPr>
          <a:xfrm>
            <a:off x="2556588" y="5630299"/>
            <a:ext cx="525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</a:t>
            </a:r>
            <a:r>
              <a:rPr lang="en-US" i="1" dirty="0">
                <a:hlinkClick r:id="rId6"/>
              </a:rPr>
              <a:t>repl.it</a:t>
            </a:r>
            <a:r>
              <a:rPr lang="en-US" dirty="0"/>
              <a:t> as our IDE, create an account if you haven't already (use your google account).</a:t>
            </a:r>
          </a:p>
        </p:txBody>
      </p:sp>
    </p:spTree>
    <p:extLst>
      <p:ext uri="{BB962C8B-B14F-4D97-AF65-F5344CB8AC3E}">
        <p14:creationId xmlns:p14="http://schemas.microsoft.com/office/powerpoint/2010/main" val="377959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828F-2A80-43D9-B5CB-34BE7CAD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Join()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44CA-F076-4C9F-B916-2F199E51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5718"/>
            <a:ext cx="9905999" cy="2211144"/>
          </a:xfrm>
        </p:spPr>
        <p:txBody>
          <a:bodyPr>
            <a:normAutofit/>
          </a:bodyPr>
          <a:lstStyle/>
          <a:p>
            <a:r>
              <a:rPr lang="en-US" dirty="0"/>
              <a:t>As we saw before, the execution is completely out of sync, we need to fix this somehow</a:t>
            </a:r>
          </a:p>
          <a:p>
            <a:r>
              <a:rPr lang="en-US" dirty="0"/>
              <a:t>The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method will tell our program to halt until the tread execution has concluded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EEEEB-74B3-4119-A99C-364F1CF71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9" t="14605" r="71731" b="34797"/>
          <a:stretch/>
        </p:blipFill>
        <p:spPr>
          <a:xfrm>
            <a:off x="2971800" y="3596979"/>
            <a:ext cx="2743200" cy="32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97CC-2176-4F1E-AD9C-6A597D90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summation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CE58-F593-4301-8C8C-9776EBBF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1892"/>
            <a:ext cx="9905999" cy="1236785"/>
          </a:xfrm>
        </p:spPr>
        <p:txBody>
          <a:bodyPr>
            <a:normAutofit/>
          </a:bodyPr>
          <a:lstStyle/>
          <a:p>
            <a:r>
              <a:rPr lang="en-US" dirty="0"/>
              <a:t>Let us assume that we wish to construct a script which sums up all the elements in an array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52298-F2A5-4FEB-AD50-F2DA003E4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24700" r="79279" b="59384"/>
          <a:stretch/>
        </p:blipFill>
        <p:spPr>
          <a:xfrm>
            <a:off x="4608511" y="3188677"/>
            <a:ext cx="2971800" cy="192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387A2-BE57-4699-A1D8-CA156C78822E}"/>
              </a:ext>
            </a:extLst>
          </p:cNvPr>
          <p:cNvSpPr txBox="1"/>
          <p:nvPr/>
        </p:nvSpPr>
        <p:spPr>
          <a:xfrm>
            <a:off x="1141412" y="5468815"/>
            <a:ext cx="985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Wouldn't it be convenient if we were able to delegate various sections of this homogeneous task?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Yes, obviously that would be great since we can get some speedup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EEB9-6D00-4A46-8DD0-3AD09C8F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of Concurrency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62E9D-0D0B-473D-AE77-D64760030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7715373" cy="37761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Lets say we thread some existing program which calculates the sum of all elements in an array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=499999500000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Remember, </a:t>
                </a:r>
                <a:r>
                  <a:rPr lang="en-US" sz="1700" dirty="0">
                    <a:solidFill>
                      <a:srgbClr val="92D050"/>
                    </a:solidFill>
                    <a:latin typeface="Consolas" panose="020B0609020204030204" pitchFamily="49" charset="0"/>
                  </a:rPr>
                  <a:t>range</a:t>
                </a:r>
                <a:r>
                  <a:rPr lang="en-US" sz="1700" dirty="0">
                    <a:latin typeface="Consolas" panose="020B0609020204030204" pitchFamily="49" charset="0"/>
                  </a:rPr>
                  <a:t>()</a:t>
                </a:r>
                <a:r>
                  <a:rPr lang="en-US" dirty="0"/>
                  <a:t> excludes the </a:t>
                </a:r>
                <a:r>
                  <a:rPr lang="en-US" sz="1700" dirty="0">
                    <a:latin typeface="Consolas" panose="020B0609020204030204" pitchFamily="49" charset="0"/>
                  </a:rPr>
                  <a:t>stop</a:t>
                </a:r>
                <a:r>
                  <a:rPr lang="en-US" dirty="0"/>
                  <a:t> value</a:t>
                </a:r>
              </a:p>
              <a:p>
                <a:endParaRPr lang="en-US" dirty="0"/>
              </a:p>
              <a:p>
                <a:r>
                  <a:rPr lang="en-US" dirty="0"/>
                  <a:t>Are there any potential issues with this?</a:t>
                </a:r>
              </a:p>
              <a:p>
                <a:pPr lvl="1"/>
                <a:r>
                  <a:rPr lang="en-US" dirty="0"/>
                  <a:t>Lets run it and see for ourselves </a:t>
                </a:r>
              </a:p>
              <a:p>
                <a:endParaRPr lang="en-US" dirty="0"/>
              </a:p>
              <a:p>
                <a:r>
                  <a:rPr lang="en-US" dirty="0"/>
                  <a:t>What if we picked a smaller upper bound,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What do you notice?</a:t>
                </a:r>
              </a:p>
              <a:p>
                <a:pPr lvl="1"/>
                <a:r>
                  <a:rPr lang="en-US" dirty="0"/>
                  <a:t>What can you deduce from your findings?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62E9D-0D0B-473D-AE77-D64760030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7715373" cy="3776175"/>
              </a:xfrm>
              <a:blipFill>
                <a:blip r:embed="rId2"/>
                <a:stretch>
                  <a:fillRect l="-553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C71C80E-97F1-46D4-9899-BE035B806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2" t="12587" r="62644" b="15318"/>
          <a:stretch/>
        </p:blipFill>
        <p:spPr>
          <a:xfrm>
            <a:off x="7309336" y="2801815"/>
            <a:ext cx="3616425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7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1359-FA5E-40D7-8397-0065EF7F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Race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C5BAE-A231-4D58-AFDD-043172579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As we saw from the sample code, we keep getting different numbers, but why is that?</a:t>
                </a:r>
              </a:p>
              <a:p>
                <a:endParaRPr lang="en-US" dirty="0"/>
              </a:p>
              <a:p>
                <a:r>
                  <a:rPr lang="en-US" dirty="0"/>
                  <a:t>Processes can’t just hog the CPU, eventually they will be ejected and requeued, the same is when threads are executing (one may get suspended)</a:t>
                </a:r>
              </a:p>
              <a:p>
                <a:endParaRPr lang="en-US" dirty="0"/>
              </a:p>
              <a:p>
                <a:r>
                  <a:rPr lang="en-US" dirty="0"/>
                  <a:t>This can pose issues when writing data into registers,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𝑡h𝑟𝑒𝑎𝑑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may overwrite the current register value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𝑡h𝑟𝑒𝑎𝑑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update 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C5BAE-A231-4D58-AFDD-043172579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1893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47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086F-A3FE-437A-8117-78C163CF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48CF-FE23-4DA0-B13C-8E2A7E5D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1999"/>
            <a:ext cx="9905999" cy="2022832"/>
          </a:xfrm>
        </p:spPr>
        <p:txBody>
          <a:bodyPr/>
          <a:lstStyle/>
          <a:p>
            <a:r>
              <a:rPr lang="en-US" sz="2000" dirty="0"/>
              <a:t>Utilize mutex (locking mechanism) and identify critical sections which should execute atomically </a:t>
            </a:r>
          </a:p>
          <a:p>
            <a:r>
              <a:rPr lang="en-US" sz="2000" dirty="0"/>
              <a:t>The mutex is very simple, think of it as a lock. </a:t>
            </a:r>
          </a:p>
          <a:p>
            <a:pPr lvl="1"/>
            <a:r>
              <a:rPr lang="en-US" dirty="0"/>
              <a:t>A mutex is a key that a thread acquires to enter some critical section </a:t>
            </a:r>
          </a:p>
          <a:p>
            <a:pPr lvl="1"/>
            <a:r>
              <a:rPr lang="en-US" dirty="0"/>
              <a:t>Once the thread is done with the section, it releases the key so others can use 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42F1D-D94B-4033-B000-D426503E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0" t="12943" r="76875" b="53682"/>
          <a:stretch/>
        </p:blipFill>
        <p:spPr>
          <a:xfrm>
            <a:off x="4873869" y="3625508"/>
            <a:ext cx="2863362" cy="31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4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CEB9-8222-47B5-9790-A57A97C4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Enough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EC49-4218-4513-A433-AE001533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2609"/>
            <a:ext cx="9905999" cy="1707051"/>
          </a:xfrm>
        </p:spPr>
        <p:txBody>
          <a:bodyPr/>
          <a:lstStyle/>
          <a:p>
            <a:r>
              <a:rPr lang="en-US" dirty="0"/>
              <a:t>Try implementing the solution that we have discussed using the mutex</a:t>
            </a:r>
          </a:p>
          <a:p>
            <a:pPr lvl="1"/>
            <a:r>
              <a:rPr lang="en-US" dirty="0"/>
              <a:t>You may need to import the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Lock</a:t>
            </a:r>
            <a:r>
              <a:rPr lang="en-US" dirty="0"/>
              <a:t> class if you have not done so already</a:t>
            </a:r>
          </a:p>
          <a:p>
            <a:pPr lvl="1"/>
            <a:r>
              <a:rPr lang="en-US" dirty="0"/>
              <a:t>This should take 5 minutes at most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5B2D8-DBDA-495C-8E2A-9F8266640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2" t="12705" r="66009" b="11160"/>
          <a:stretch/>
        </p:blipFill>
        <p:spPr>
          <a:xfrm>
            <a:off x="6494584" y="3048000"/>
            <a:ext cx="2807677" cy="37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3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D46-2D69-49AD-977B-2C2EB173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can we do better?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B5AB6-73CB-41DA-82C7-958EA395F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59446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Yes, what we have done is incredibly inefficient, for an array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we will need to lock &amp; unlock the mutex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lvl="1"/>
                <a:r>
                  <a:rPr lang="en-US" dirty="0"/>
                  <a:t>This may not seem like a lot, but once we work with large datasets this becomes very slow </a:t>
                </a:r>
              </a:p>
              <a:p>
                <a:endParaRPr lang="en-US" dirty="0"/>
              </a:p>
              <a:p>
                <a:r>
                  <a:rPr lang="en-US" dirty="0"/>
                  <a:t>But there is a way where the mutex is only used twice over the course of the entire program</a:t>
                </a:r>
              </a:p>
              <a:p>
                <a:endParaRPr lang="en-US" dirty="0"/>
              </a:p>
              <a:p>
                <a:r>
                  <a:rPr lang="en-US" dirty="0"/>
                  <a:t>You have 10 minutes to try and find more optimal solution, with respect to what we have proposed up until this point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B5AB6-73CB-41DA-82C7-958EA395F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594467"/>
              </a:xfrm>
              <a:blipFill>
                <a:blip r:embed="rId2"/>
                <a:stretch>
                  <a:fillRect l="-862" t="-2203" r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7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2C7D-D997-4BAA-97EE-E570B16E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40AB3-F50B-4A51-8AC3-B21CC6E71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3" t="12947" r="76510" b="49651"/>
          <a:stretch/>
        </p:blipFill>
        <p:spPr>
          <a:xfrm>
            <a:off x="4687643" y="3429000"/>
            <a:ext cx="2813537" cy="34003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7D405-20EB-45AB-B65E-4C4E166DFDD7}"/>
              </a:ext>
            </a:extLst>
          </p:cNvPr>
          <p:cNvSpPr txBox="1"/>
          <p:nvPr/>
        </p:nvSpPr>
        <p:spPr>
          <a:xfrm>
            <a:off x="2120289" y="2011314"/>
            <a:ext cx="8927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make </a:t>
            </a:r>
            <a:r>
              <a:rPr lang="en-US" b="1" dirty="0"/>
              <a:t>use of a local variable </a:t>
            </a:r>
            <a:r>
              <a:rPr lang="en-US" dirty="0"/>
              <a:t>which is </a:t>
            </a:r>
            <a:r>
              <a:rPr lang="en-US" b="1" dirty="0"/>
              <a:t>not shared between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 thread has its own instance of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local_result</a:t>
            </a:r>
            <a:endParaRPr 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only write to the global</a:t>
            </a:r>
            <a:r>
              <a:rPr lang="en-US" dirty="0"/>
              <a:t> variable (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final_result</a:t>
            </a:r>
            <a:r>
              <a:rPr lang="en-US" dirty="0"/>
              <a:t>) once we have </a:t>
            </a:r>
            <a:r>
              <a:rPr lang="en-US" b="1" dirty="0"/>
              <a:t>completed the summation</a:t>
            </a:r>
            <a:r>
              <a:rPr lang="en-US" dirty="0"/>
              <a:t> locally </a:t>
            </a:r>
          </a:p>
        </p:txBody>
      </p:sp>
    </p:spTree>
    <p:extLst>
      <p:ext uri="{BB962C8B-B14F-4D97-AF65-F5344CB8AC3E}">
        <p14:creationId xmlns:p14="http://schemas.microsoft.com/office/powerpoint/2010/main" val="14669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0E1F-240F-49B2-8A72-41D2019F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27E8-8F67-4FB7-906C-F706D31F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looked at some threading an multi-processing, note that we have but looked at the surface of this, concurrency becomes rather complex when we look at more optimizations and implementations</a:t>
            </a:r>
          </a:p>
          <a:p>
            <a:endParaRPr lang="en-US" dirty="0"/>
          </a:p>
          <a:p>
            <a:r>
              <a:rPr lang="en-US" dirty="0"/>
              <a:t>Take some time and write some scripts which make use of threads</a:t>
            </a:r>
          </a:p>
          <a:p>
            <a:pPr lvl="1"/>
            <a:r>
              <a:rPr lang="en-US" dirty="0"/>
              <a:t>You are more than welcome to demo the scripts to your peer </a:t>
            </a:r>
          </a:p>
        </p:txBody>
      </p:sp>
    </p:spTree>
    <p:extLst>
      <p:ext uri="{BB962C8B-B14F-4D97-AF65-F5344CB8AC3E}">
        <p14:creationId xmlns:p14="http://schemas.microsoft.com/office/powerpoint/2010/main" val="195133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B089-C466-4D59-BD6B-3C7AD06E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parallelism?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0B57-C62A-47B7-B9E5-36939E62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29425"/>
            <a:ext cx="9905999" cy="2539390"/>
          </a:xfrm>
        </p:spPr>
        <p:txBody>
          <a:bodyPr>
            <a:normAutofit/>
          </a:bodyPr>
          <a:lstStyle/>
          <a:p>
            <a:r>
              <a:rPr lang="en-US" dirty="0"/>
              <a:t>The notion that multiple operations can be completed at what is </a:t>
            </a:r>
            <a:r>
              <a:rPr lang="en-US" b="1" dirty="0"/>
              <a:t>perceived</a:t>
            </a:r>
            <a:r>
              <a:rPr lang="en-US" dirty="0"/>
              <a:t> to be the same time (though this is not always the case)</a:t>
            </a:r>
          </a:p>
          <a:p>
            <a:endParaRPr lang="en-US" dirty="0"/>
          </a:p>
          <a:p>
            <a:r>
              <a:rPr lang="en-US" dirty="0"/>
              <a:t>Programs may need to achieve multiple things at similar times, hence we introduce the concept of parallelism</a:t>
            </a:r>
          </a:p>
        </p:txBody>
      </p:sp>
    </p:spTree>
    <p:extLst>
      <p:ext uri="{BB962C8B-B14F-4D97-AF65-F5344CB8AC3E}">
        <p14:creationId xmlns:p14="http://schemas.microsoft.com/office/powerpoint/2010/main" val="11785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AFAF-2584-4B05-8B4E-766662B4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programs actually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D502-E341-47B0-80A4-DFC3E2C9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write code, we are detailing a set of instructions that the CPU/GUP ought to execute</a:t>
            </a:r>
          </a:p>
          <a:p>
            <a:r>
              <a:rPr lang="en-US" dirty="0"/>
              <a:t>When our program is compiled into an executable, the code will be compiled such that it can be executed later on</a:t>
            </a:r>
          </a:p>
          <a:p>
            <a:r>
              <a:rPr lang="en-US" dirty="0"/>
              <a:t>When a program is launched, we refer to it as a </a:t>
            </a:r>
            <a:r>
              <a:rPr lang="en-US" b="1" dirty="0">
                <a:solidFill>
                  <a:srgbClr val="FFFF00"/>
                </a:solidFill>
              </a:rPr>
              <a:t>process</a:t>
            </a:r>
          </a:p>
          <a:p>
            <a:pPr lvl="1"/>
            <a:r>
              <a:rPr lang="en-US" b="1" dirty="0"/>
              <a:t>Simply:</a:t>
            </a:r>
            <a:r>
              <a:rPr lang="en-US" dirty="0"/>
              <a:t> A </a:t>
            </a:r>
            <a:r>
              <a:rPr lang="en-US" b="1" dirty="0">
                <a:solidFill>
                  <a:srgbClr val="FFFF00"/>
                </a:solidFill>
              </a:rPr>
              <a:t>process</a:t>
            </a:r>
            <a:r>
              <a:rPr lang="en-US" dirty="0"/>
              <a:t> is a </a:t>
            </a:r>
            <a:r>
              <a:rPr lang="en-US" b="1" dirty="0"/>
              <a:t>program</a:t>
            </a:r>
            <a:r>
              <a:rPr lang="en-US" dirty="0"/>
              <a:t> which is </a:t>
            </a:r>
            <a:r>
              <a:rPr lang="en-US" b="1" dirty="0"/>
              <a:t>actively running</a:t>
            </a:r>
            <a:r>
              <a:rPr lang="en-US" dirty="0"/>
              <a:t> on the machine</a:t>
            </a:r>
          </a:p>
        </p:txBody>
      </p:sp>
    </p:spTree>
    <p:extLst>
      <p:ext uri="{BB962C8B-B14F-4D97-AF65-F5344CB8AC3E}">
        <p14:creationId xmlns:p14="http://schemas.microsoft.com/office/powerpoint/2010/main" val="273355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EDD3-BE35-4985-B3C5-5978D5A0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 are two ways to achieve concurrency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9F6-86F4-47A9-8572-40C8320ED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Multi-Processing</a:t>
            </a:r>
          </a:p>
          <a:p>
            <a:pPr lvl="1"/>
            <a:r>
              <a:rPr lang="en-US" dirty="0"/>
              <a:t>The process constructs a clone of itself and branches</a:t>
            </a:r>
          </a:p>
          <a:p>
            <a:pPr lvl="1"/>
            <a:r>
              <a:rPr lang="en-US" dirty="0"/>
              <a:t>Processes use shared memory to communicate </a:t>
            </a:r>
          </a:p>
          <a:p>
            <a:endParaRPr lang="en-US" dirty="0"/>
          </a:p>
          <a:p>
            <a:r>
              <a:rPr lang="en-US" dirty="0"/>
              <a:t>Multi-Threading</a:t>
            </a:r>
          </a:p>
          <a:p>
            <a:pPr lvl="1"/>
            <a:r>
              <a:rPr lang="en-US" dirty="0"/>
              <a:t>A thread is constructed within the host process and executes once instructed to do so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1FDC-6FF0-4920-9DC7-5B305FA6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8043-60DE-463B-B965-3F63817B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7644"/>
            <a:ext cx="9905999" cy="16813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process can contain numerous threads (always has one main thread)</a:t>
            </a:r>
          </a:p>
          <a:p>
            <a:r>
              <a:rPr lang="en-US" dirty="0"/>
              <a:t>The diagram below depicts a single process with 3 individual threads</a:t>
            </a:r>
          </a:p>
          <a:p>
            <a:r>
              <a:rPr lang="en-US" dirty="0"/>
              <a:t>When the original process dies, the other processes will keep running</a:t>
            </a:r>
          </a:p>
          <a:p>
            <a:r>
              <a:rPr lang="en-US" dirty="0"/>
              <a:t>For processes to communicate we need to facilitate inter-process communication, which would require shared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57873-E829-49CA-BD5C-E6CA17133AA3}"/>
              </a:ext>
            </a:extLst>
          </p:cNvPr>
          <p:cNvSpPr/>
          <p:nvPr/>
        </p:nvSpPr>
        <p:spPr>
          <a:xfrm>
            <a:off x="3738217" y="3625369"/>
            <a:ext cx="5068704" cy="2823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D1893-17F6-4BAD-8BDA-0328141BF4DD}"/>
              </a:ext>
            </a:extLst>
          </p:cNvPr>
          <p:cNvSpPr/>
          <p:nvPr/>
        </p:nvSpPr>
        <p:spPr>
          <a:xfrm>
            <a:off x="3923603" y="3933090"/>
            <a:ext cx="998724" cy="360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A0F7E-B74D-4F99-92CC-4D6EDA7830A1}"/>
              </a:ext>
            </a:extLst>
          </p:cNvPr>
          <p:cNvSpPr/>
          <p:nvPr/>
        </p:nvSpPr>
        <p:spPr>
          <a:xfrm>
            <a:off x="5694797" y="3933090"/>
            <a:ext cx="998724" cy="360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17A22-5D4B-4497-A7BE-D845C7FA3DA1}"/>
              </a:ext>
            </a:extLst>
          </p:cNvPr>
          <p:cNvSpPr/>
          <p:nvPr/>
        </p:nvSpPr>
        <p:spPr>
          <a:xfrm>
            <a:off x="7465992" y="3935823"/>
            <a:ext cx="998724" cy="360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ED7397-0E43-4771-975D-3C376EE52068}"/>
              </a:ext>
            </a:extLst>
          </p:cNvPr>
          <p:cNvGrpSpPr/>
          <p:nvPr/>
        </p:nvGrpSpPr>
        <p:grpSpPr>
          <a:xfrm>
            <a:off x="3738217" y="4429852"/>
            <a:ext cx="1689568" cy="2018832"/>
            <a:chOff x="3738217" y="4429852"/>
            <a:chExt cx="1689568" cy="20188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4C29F2-6A11-4BFD-876C-8D3F82B9C3FE}"/>
                </a:ext>
              </a:extLst>
            </p:cNvPr>
            <p:cNvSpPr/>
            <p:nvPr/>
          </p:nvSpPr>
          <p:spPr>
            <a:xfrm>
              <a:off x="3738217" y="4429852"/>
              <a:ext cx="1689568" cy="20188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D2D0C4-C748-4E70-BCF8-A55D9F135CA7}"/>
                </a:ext>
              </a:extLst>
            </p:cNvPr>
            <p:cNvSpPr/>
            <p:nvPr/>
          </p:nvSpPr>
          <p:spPr>
            <a:xfrm>
              <a:off x="3962400" y="4697675"/>
              <a:ext cx="1084385" cy="302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54081C-CBAF-4175-98B4-D0818ADDF2FD}"/>
                </a:ext>
              </a:extLst>
            </p:cNvPr>
            <p:cNvSpPr/>
            <p:nvPr/>
          </p:nvSpPr>
          <p:spPr>
            <a:xfrm>
              <a:off x="4086856" y="5267981"/>
              <a:ext cx="835471" cy="302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9288D8-5F3D-4AF8-800A-C3AD3A00325D}"/>
              </a:ext>
            </a:extLst>
          </p:cNvPr>
          <p:cNvGrpSpPr/>
          <p:nvPr/>
        </p:nvGrpSpPr>
        <p:grpSpPr>
          <a:xfrm>
            <a:off x="5427785" y="4429852"/>
            <a:ext cx="1689568" cy="2018832"/>
            <a:chOff x="3738217" y="4429852"/>
            <a:chExt cx="1689568" cy="2018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2AD290-440E-4BD1-A21D-ED98C35F46F3}"/>
                </a:ext>
              </a:extLst>
            </p:cNvPr>
            <p:cNvSpPr/>
            <p:nvPr/>
          </p:nvSpPr>
          <p:spPr>
            <a:xfrm>
              <a:off x="3738217" y="4429852"/>
              <a:ext cx="1689568" cy="20188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3C85BB-C8E5-410C-A6B5-58C64199DB89}"/>
                </a:ext>
              </a:extLst>
            </p:cNvPr>
            <p:cNvSpPr/>
            <p:nvPr/>
          </p:nvSpPr>
          <p:spPr>
            <a:xfrm>
              <a:off x="3962400" y="4697675"/>
              <a:ext cx="1084385" cy="302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C8F920-2F88-4425-BB13-ED7CC768F1E4}"/>
                </a:ext>
              </a:extLst>
            </p:cNvPr>
            <p:cNvSpPr/>
            <p:nvPr/>
          </p:nvSpPr>
          <p:spPr>
            <a:xfrm>
              <a:off x="4086856" y="5267981"/>
              <a:ext cx="835471" cy="302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F88C7C-59DC-4205-A0EF-33137B77F267}"/>
              </a:ext>
            </a:extLst>
          </p:cNvPr>
          <p:cNvGrpSpPr/>
          <p:nvPr/>
        </p:nvGrpSpPr>
        <p:grpSpPr>
          <a:xfrm>
            <a:off x="7117353" y="4429852"/>
            <a:ext cx="1689568" cy="2018832"/>
            <a:chOff x="3738217" y="4429852"/>
            <a:chExt cx="1689568" cy="2018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72A78A-621D-46E5-8C03-2E3E81AD42F4}"/>
                </a:ext>
              </a:extLst>
            </p:cNvPr>
            <p:cNvSpPr/>
            <p:nvPr/>
          </p:nvSpPr>
          <p:spPr>
            <a:xfrm>
              <a:off x="3738217" y="4429852"/>
              <a:ext cx="1689568" cy="20188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7ABFAC-3B5B-4EF6-AAB4-302BE7FC838B}"/>
                </a:ext>
              </a:extLst>
            </p:cNvPr>
            <p:cNvSpPr/>
            <p:nvPr/>
          </p:nvSpPr>
          <p:spPr>
            <a:xfrm>
              <a:off x="3962400" y="4697675"/>
              <a:ext cx="1084385" cy="302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472B41-FFCB-40F1-BBB5-130B504A5DB9}"/>
                </a:ext>
              </a:extLst>
            </p:cNvPr>
            <p:cNvSpPr/>
            <p:nvPr/>
          </p:nvSpPr>
          <p:spPr>
            <a:xfrm>
              <a:off x="4086856" y="5267981"/>
              <a:ext cx="835471" cy="302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81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28DF-A360-419B-A326-63CD96A2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02F7-485E-4F05-B9F9-46797DA0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are contained within processes, hence they can perform intra-process communication (multiple threads communicate within the same process)</a:t>
            </a:r>
          </a:p>
          <a:p>
            <a:endParaRPr lang="en-US" dirty="0"/>
          </a:p>
          <a:p>
            <a:r>
              <a:rPr lang="en-US" dirty="0"/>
              <a:t>Threads share variables with the parent process, hence we don’t need any explicitly shared memory, since the nature of threads makes this redundant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0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820B-6379-4A24-B19A-6C9C4466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Multi-Processing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FEAC-20A0-408F-99CE-41A255D3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46667"/>
          </a:xfrm>
        </p:spPr>
        <p:txBody>
          <a:bodyPr/>
          <a:lstStyle/>
          <a:p>
            <a:r>
              <a:rPr lang="en-US" dirty="0"/>
              <a:t>We will be using the </a:t>
            </a:r>
            <a:r>
              <a:rPr lang="en-US" i="1" u="sng" dirty="0">
                <a:solidFill>
                  <a:srgbClr val="FFFF00"/>
                </a:solidFill>
              </a:rPr>
              <a:t>multiprocessing</a:t>
            </a:r>
            <a:r>
              <a:rPr lang="en-US" dirty="0"/>
              <a:t> library provided by python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multiprocessing</a:t>
            </a:r>
          </a:p>
          <a:p>
            <a:r>
              <a:rPr lang="en-US" dirty="0"/>
              <a:t>It is conceivable that we don’t want processes to run after our program ends</a:t>
            </a:r>
          </a:p>
          <a:p>
            <a:pPr lvl="1"/>
            <a:r>
              <a:rPr lang="en-US" dirty="0"/>
              <a:t>We will use the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provided by the multiprocessing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44AB0-05FF-4C1C-98E2-F575D4DF0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034" r="66202" b="43468"/>
          <a:stretch/>
        </p:blipFill>
        <p:spPr>
          <a:xfrm>
            <a:off x="1141412" y="4131041"/>
            <a:ext cx="3403846" cy="2586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02603-D930-4CAF-BF8B-E95C510C0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1" t="18288" r="58846" b="45962"/>
          <a:stretch/>
        </p:blipFill>
        <p:spPr>
          <a:xfrm>
            <a:off x="4759568" y="4131041"/>
            <a:ext cx="4830611" cy="23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1D99-3F70-4AFB-8C8C-C2124FD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EA89-61A8-4DAB-B042-3D89F8A6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17914"/>
          </a:xfrm>
        </p:spPr>
        <p:txBody>
          <a:bodyPr>
            <a:normAutofit/>
          </a:bodyPr>
          <a:lstStyle/>
          <a:p>
            <a:r>
              <a:rPr lang="en-US" dirty="0"/>
              <a:t>Try to make use of processes for experimental purposes for around 5-10 minutes</a:t>
            </a:r>
          </a:p>
          <a:p>
            <a:endParaRPr lang="en-US" dirty="0"/>
          </a:p>
          <a:p>
            <a:r>
              <a:rPr lang="en-US" dirty="0"/>
              <a:t>What are some problems that may arise when creating multiple processes?</a:t>
            </a:r>
          </a:p>
          <a:p>
            <a:pPr lvl="1"/>
            <a:r>
              <a:rPr lang="en-US" dirty="0"/>
              <a:t>Think about the concurrent nature of what we are doing</a:t>
            </a:r>
          </a:p>
          <a:p>
            <a:pPr lvl="1"/>
            <a:r>
              <a:rPr lang="en-US" dirty="0"/>
              <a:t>Consider the implications of shared memory, what are the limitations associated with it</a:t>
            </a:r>
          </a:p>
        </p:txBody>
      </p:sp>
    </p:spTree>
    <p:extLst>
      <p:ext uri="{BB962C8B-B14F-4D97-AF65-F5344CB8AC3E}">
        <p14:creationId xmlns:p14="http://schemas.microsoft.com/office/powerpoint/2010/main" val="162819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7300-EF14-440C-9C31-F43286CE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Multi-Threading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B5CE-F38A-46AE-A89F-6CBA701B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177152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Multithreading works similarly to multiprocessing in terms of syntax</a:t>
            </a:r>
          </a:p>
          <a:p>
            <a:endParaRPr lang="en-US" dirty="0"/>
          </a:p>
          <a:p>
            <a:r>
              <a:rPr lang="en-US" dirty="0"/>
              <a:t>Threading allows us to access variables shared by all threads (since they are contained within the same process)</a:t>
            </a:r>
          </a:p>
          <a:p>
            <a:endParaRPr lang="en-US" dirty="0"/>
          </a:p>
          <a:p>
            <a:r>
              <a:rPr lang="en-US" dirty="0"/>
              <a:t>Threads will run asynchronously with respect to the main thread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0D2C6-7042-4A50-88DF-84CA08697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13299" r="72115" b="40023"/>
          <a:stretch/>
        </p:blipFill>
        <p:spPr>
          <a:xfrm>
            <a:off x="6529753" y="4131346"/>
            <a:ext cx="2450123" cy="2704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D0EAD-7BFF-471B-82EE-6C2C793E7889}"/>
              </a:ext>
            </a:extLst>
          </p:cNvPr>
          <p:cNvSpPr txBox="1"/>
          <p:nvPr/>
        </p:nvSpPr>
        <p:spPr>
          <a:xfrm>
            <a:off x="8979876" y="4021016"/>
            <a:ext cx="271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the output of this code be?</a:t>
            </a:r>
          </a:p>
        </p:txBody>
      </p:sp>
    </p:spTree>
    <p:extLst>
      <p:ext uri="{BB962C8B-B14F-4D97-AF65-F5344CB8AC3E}">
        <p14:creationId xmlns:p14="http://schemas.microsoft.com/office/powerpoint/2010/main" val="4753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1296</TotalTime>
  <Words>993</Words>
  <Application>Microsoft Office PowerPoint</Application>
  <PresentationFormat>Widescreen</PresentationFormat>
  <Paragraphs>109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Tw Cen MT</vt:lpstr>
      <vt:lpstr>Circuit</vt:lpstr>
      <vt:lpstr>Parallel applications of python</vt:lpstr>
      <vt:lpstr>What is parallelism? </vt:lpstr>
      <vt:lpstr>How do programs actually run?</vt:lpstr>
      <vt:lpstr>There are two ways to achieve concurrency </vt:lpstr>
      <vt:lpstr>Process</vt:lpstr>
      <vt:lpstr>Threads</vt:lpstr>
      <vt:lpstr>Multi-Processing in python</vt:lpstr>
      <vt:lpstr>Open exercise</vt:lpstr>
      <vt:lpstr>Multi-Threading in Python</vt:lpstr>
      <vt:lpstr>The Join() method</vt:lpstr>
      <vt:lpstr>Array summation</vt:lpstr>
      <vt:lpstr>Application of Concurrency</vt:lpstr>
      <vt:lpstr>Race conditions</vt:lpstr>
      <vt:lpstr>How do we fix this?</vt:lpstr>
      <vt:lpstr>Enough talk</vt:lpstr>
      <vt:lpstr>But can we do better?</vt:lpstr>
      <vt:lpstr>Solution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applications of python</dc:title>
  <dc:creator>Philipp Tiso</dc:creator>
  <cp:lastModifiedBy>Philipp Tiso</cp:lastModifiedBy>
  <cp:revision>124</cp:revision>
  <dcterms:created xsi:type="dcterms:W3CDTF">2020-04-24T10:17:38Z</dcterms:created>
  <dcterms:modified xsi:type="dcterms:W3CDTF">2020-04-25T07:54:34Z</dcterms:modified>
</cp:coreProperties>
</file>