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0"/>
  </p:notesMasterIdLst>
  <p:sldIdLst>
    <p:sldId id="256" r:id="rId2"/>
    <p:sldId id="316" r:id="rId3"/>
    <p:sldId id="257" r:id="rId4"/>
    <p:sldId id="258" r:id="rId5"/>
    <p:sldId id="259" r:id="rId6"/>
    <p:sldId id="260" r:id="rId7"/>
    <p:sldId id="261" r:id="rId8"/>
    <p:sldId id="272" r:id="rId9"/>
    <p:sldId id="273" r:id="rId10"/>
    <p:sldId id="274" r:id="rId11"/>
    <p:sldId id="275" r:id="rId12"/>
    <p:sldId id="276" r:id="rId13"/>
    <p:sldId id="277" r:id="rId14"/>
    <p:sldId id="278" r:id="rId15"/>
    <p:sldId id="279" r:id="rId16"/>
    <p:sldId id="280" r:id="rId17"/>
    <p:sldId id="281" r:id="rId18"/>
    <p:sldId id="282" r:id="rId19"/>
    <p:sldId id="283" r:id="rId20"/>
    <p:sldId id="284" r:id="rId21"/>
    <p:sldId id="262" r:id="rId22"/>
    <p:sldId id="263" r:id="rId23"/>
    <p:sldId id="264" r:id="rId24"/>
    <p:sldId id="265" r:id="rId25"/>
    <p:sldId id="266" r:id="rId26"/>
    <p:sldId id="267" r:id="rId27"/>
    <p:sldId id="268" r:id="rId28"/>
    <p:sldId id="269" r:id="rId29"/>
    <p:sldId id="270" r:id="rId30"/>
    <p:sldId id="271" r:id="rId31"/>
    <p:sldId id="292" r:id="rId32"/>
    <p:sldId id="285" r:id="rId33"/>
    <p:sldId id="286" r:id="rId34"/>
    <p:sldId id="287" r:id="rId35"/>
    <p:sldId id="303" r:id="rId36"/>
    <p:sldId id="304" r:id="rId37"/>
    <p:sldId id="288" r:id="rId38"/>
    <p:sldId id="290" r:id="rId39"/>
    <p:sldId id="289" r:id="rId40"/>
    <p:sldId id="293" r:id="rId41"/>
    <p:sldId id="291" r:id="rId42"/>
    <p:sldId id="294" r:id="rId43"/>
    <p:sldId id="300" r:id="rId44"/>
    <p:sldId id="295" r:id="rId45"/>
    <p:sldId id="296" r:id="rId46"/>
    <p:sldId id="297" r:id="rId47"/>
    <p:sldId id="298" r:id="rId48"/>
    <p:sldId id="299" r:id="rId49"/>
    <p:sldId id="301" r:id="rId50"/>
    <p:sldId id="302" r:id="rId51"/>
    <p:sldId id="305" r:id="rId52"/>
    <p:sldId id="306" r:id="rId53"/>
    <p:sldId id="307" r:id="rId54"/>
    <p:sldId id="308" r:id="rId55"/>
    <p:sldId id="309" r:id="rId56"/>
    <p:sldId id="310" r:id="rId57"/>
    <p:sldId id="311" r:id="rId58"/>
    <p:sldId id="312" r:id="rId59"/>
    <p:sldId id="313" r:id="rId60"/>
    <p:sldId id="314" r:id="rId61"/>
    <p:sldId id="315" r:id="rId62"/>
    <p:sldId id="317" r:id="rId63"/>
    <p:sldId id="318" r:id="rId64"/>
    <p:sldId id="319" r:id="rId65"/>
    <p:sldId id="320" r:id="rId66"/>
    <p:sldId id="321" r:id="rId67"/>
    <p:sldId id="322" r:id="rId68"/>
    <p:sldId id="323" r:id="rId6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9B2"/>
    <a:srgbClr val="A99D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812"/>
    <p:restoredTop sz="94635"/>
  </p:normalViewPr>
  <p:slideViewPr>
    <p:cSldViewPr snapToGrid="0" snapToObjects="1">
      <p:cViewPr varScale="1">
        <p:scale>
          <a:sx n="111" d="100"/>
          <a:sy n="111" d="100"/>
        </p:scale>
        <p:origin x="28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35A7B2-A1FC-FA40-B8E1-E8B5000057E0}" type="datetimeFigureOut">
              <a:rPr lang="en-US" smtClean="0"/>
              <a:t>6/25/19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A2FA06-1392-DB42-A960-51A9F198DF7A}" type="slidenum">
              <a:rPr lang="en-US" smtClean="0"/>
              <a:t>‹#›</a:t>
            </a:fld>
            <a:endParaRPr lang="en-US"/>
          </a:p>
        </p:txBody>
      </p:sp>
    </p:spTree>
    <p:extLst>
      <p:ext uri="{BB962C8B-B14F-4D97-AF65-F5344CB8AC3E}">
        <p14:creationId xmlns:p14="http://schemas.microsoft.com/office/powerpoint/2010/main" val="905105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6/25/19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6/25/19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6/25/19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6/25/19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6/25/19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6/25/19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6/25/19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svg"/><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svg"/></Relationships>
</file>

<file path=ppt/slides/_rels/slide1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google.com/url?sa=i&amp;source=images&amp;cd=&amp;ved=2ahUKEwjaw9eNrPXiAhUG4aQKHfrYCuIQjRx6BAgBEAU&amp;url=https%3A%2F%2Fgifer.com%2Fen%2F7VUL&amp;psig=AOvVaw34b_gSqrq1Y3iD6Ho0kjMC&amp;ust=1561026785608493" TargetMode="External"/><Relationship Id="rId2" Type="http://schemas.openxmlformats.org/officeDocument/2006/relationships/image" Target="../media/image37.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42.sv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google.com/url?sa=i&amp;source=images&amp;cd=&amp;ved=2ahUKEwik9ZPXjvXiAhWS-6QKHYaZB6MQjRx6BAgBEAU&amp;url=https%3A%2F%2Fgiphy.com%2Fgifs%2Floop-GR81UZYyhN3Ww&amp;psig=AOvVaw2qTvjYRRhfJkpQUOOnMerS&amp;ust=1561018878939535" TargetMode="External"/><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57.sv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9.sv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32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20.png"/><Relationship Id="rId2" Type="http://schemas.openxmlformats.org/officeDocument/2006/relationships/image" Target="../media/image41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3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svg"/><Relationship Id="rId7" Type="http://schemas.openxmlformats.org/officeDocument/2006/relationships/image" Target="../media/image21.sv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 Id="rId9" Type="http://schemas.openxmlformats.org/officeDocument/2006/relationships/image" Target="../media/image23.svg"/></Relationships>
</file>

<file path=ppt/slides/_rels/slide6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 Id="rId5" Type="http://schemas.openxmlformats.org/officeDocument/2006/relationships/image" Target="../media/image80.svg"/><Relationship Id="rId4" Type="http://schemas.openxmlformats.org/officeDocument/2006/relationships/image" Target="../media/image79.png"/></Relationships>
</file>

<file path=ppt/slides/_rels/slide66.xml.rels><?xml version="1.0" encoding="UTF-8" standalone="yes"?>
<Relationships xmlns="http://schemas.openxmlformats.org/package/2006/relationships"><Relationship Id="rId3" Type="http://schemas.openxmlformats.org/officeDocument/2006/relationships/image" Target="../media/image82.svg"/><Relationship Id="rId2" Type="http://schemas.openxmlformats.org/officeDocument/2006/relationships/image" Target="../media/image81.png"/><Relationship Id="rId1" Type="http://schemas.openxmlformats.org/officeDocument/2006/relationships/slideLayout" Target="../slideLayouts/slideLayout2.xml"/><Relationship Id="rId5" Type="http://schemas.openxmlformats.org/officeDocument/2006/relationships/image" Target="../media/image84.svg"/><Relationship Id="rId4" Type="http://schemas.openxmlformats.org/officeDocument/2006/relationships/image" Target="../media/image83.png"/></Relationships>
</file>

<file path=ppt/slides/_rels/slide67.xml.rels><?xml version="1.0" encoding="UTF-8" standalone="yes"?>
<Relationships xmlns="http://schemas.openxmlformats.org/package/2006/relationships"><Relationship Id="rId3" Type="http://schemas.openxmlformats.org/officeDocument/2006/relationships/image" Target="../media/image86.svg"/><Relationship Id="rId2" Type="http://schemas.openxmlformats.org/officeDocument/2006/relationships/image" Target="../media/image85.png"/><Relationship Id="rId1" Type="http://schemas.openxmlformats.org/officeDocument/2006/relationships/slideLayout" Target="../slideLayouts/slideLayout2.xml"/><Relationship Id="rId5" Type="http://schemas.openxmlformats.org/officeDocument/2006/relationships/image" Target="../media/image88.svg"/><Relationship Id="rId4" Type="http://schemas.openxmlformats.org/officeDocument/2006/relationships/image" Target="../media/image87.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5F31D-906E-1742-9C96-C16212173C50}"/>
              </a:ext>
            </a:extLst>
          </p:cNvPr>
          <p:cNvSpPr>
            <a:spLocks noGrp="1"/>
          </p:cNvSpPr>
          <p:nvPr>
            <p:ph type="ctrTitle"/>
          </p:nvPr>
        </p:nvSpPr>
        <p:spPr/>
        <p:txBody>
          <a:bodyPr anchor="ctr"/>
          <a:lstStyle/>
          <a:p>
            <a:pPr algn="ctr"/>
            <a:r>
              <a:rPr lang="en-US" dirty="0"/>
              <a:t>Loops</a:t>
            </a:r>
          </a:p>
        </p:txBody>
      </p:sp>
      <p:sp>
        <p:nvSpPr>
          <p:cNvPr id="3" name="Subtitle 2">
            <a:extLst>
              <a:ext uri="{FF2B5EF4-FFF2-40B4-BE49-F238E27FC236}">
                <a16:creationId xmlns:a16="http://schemas.microsoft.com/office/drawing/2014/main" id="{F2625F41-4B61-6F4F-9C34-48169D5A1436}"/>
              </a:ext>
            </a:extLst>
          </p:cNvPr>
          <p:cNvSpPr>
            <a:spLocks noGrp="1"/>
          </p:cNvSpPr>
          <p:nvPr>
            <p:ph type="subTitle" idx="1"/>
          </p:nvPr>
        </p:nvSpPr>
        <p:spPr/>
        <p:txBody>
          <a:bodyPr anchor="ctr"/>
          <a:lstStyle/>
          <a:p>
            <a:pPr algn="ctr"/>
            <a:r>
              <a:rPr lang="en-US" dirty="0"/>
              <a:t>By Philipp Tiso</a:t>
            </a:r>
          </a:p>
        </p:txBody>
      </p:sp>
      <p:pic>
        <p:nvPicPr>
          <p:cNvPr id="5" name="Graphic 4" descr="Repeat">
            <a:extLst>
              <a:ext uri="{FF2B5EF4-FFF2-40B4-BE49-F238E27FC236}">
                <a16:creationId xmlns:a16="http://schemas.microsoft.com/office/drawing/2014/main" id="{82F91B4D-8AF9-5B40-93AB-1694547339A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64834" y="2797834"/>
            <a:ext cx="1262332" cy="1262332"/>
          </a:xfrm>
          <a:prstGeom prst="rect">
            <a:avLst/>
          </a:prstGeom>
        </p:spPr>
      </p:pic>
    </p:spTree>
    <p:extLst>
      <p:ext uri="{BB962C8B-B14F-4D97-AF65-F5344CB8AC3E}">
        <p14:creationId xmlns:p14="http://schemas.microsoft.com/office/powerpoint/2010/main" val="89567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3000" fill="hold"/>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8698F-087C-1149-B523-5531ABF46454}"/>
              </a:ext>
            </a:extLst>
          </p:cNvPr>
          <p:cNvSpPr>
            <a:spLocks noGrp="1"/>
          </p:cNvSpPr>
          <p:nvPr>
            <p:ph type="title"/>
          </p:nvPr>
        </p:nvSpPr>
        <p:spPr/>
        <p:txBody>
          <a:bodyPr/>
          <a:lstStyle/>
          <a:p>
            <a:pPr algn="ctr"/>
            <a:r>
              <a:rPr lang="en-US" b="1" dirty="0"/>
              <a:t>Statements</a:t>
            </a:r>
          </a:p>
        </p:txBody>
      </p:sp>
      <p:sp>
        <p:nvSpPr>
          <p:cNvPr id="3" name="Content Placeholder 2">
            <a:extLst>
              <a:ext uri="{FF2B5EF4-FFF2-40B4-BE49-F238E27FC236}">
                <a16:creationId xmlns:a16="http://schemas.microsoft.com/office/drawing/2014/main" id="{6B56179B-769A-E945-8D45-B150F4A03EC9}"/>
              </a:ext>
            </a:extLst>
          </p:cNvPr>
          <p:cNvSpPr>
            <a:spLocks noGrp="1"/>
          </p:cNvSpPr>
          <p:nvPr>
            <p:ph idx="1"/>
          </p:nvPr>
        </p:nvSpPr>
        <p:spPr>
          <a:xfrm>
            <a:off x="1141412" y="2249486"/>
            <a:ext cx="10573260" cy="4272083"/>
          </a:xfrm>
        </p:spPr>
        <p:txBody>
          <a:bodyPr/>
          <a:lstStyle/>
          <a:p>
            <a:r>
              <a:rPr lang="en-US" dirty="0"/>
              <a:t>The </a:t>
            </a:r>
            <a:r>
              <a:rPr lang="en-US" b="1" dirty="0"/>
              <a:t>statements</a:t>
            </a:r>
            <a:r>
              <a:rPr lang="en-US" dirty="0"/>
              <a:t> are just some </a:t>
            </a:r>
            <a:r>
              <a:rPr lang="en-US" b="1" dirty="0"/>
              <a:t>code</a:t>
            </a:r>
            <a:r>
              <a:rPr lang="en-US" dirty="0"/>
              <a:t> that we </a:t>
            </a:r>
            <a:r>
              <a:rPr lang="en-US" b="1" dirty="0"/>
              <a:t>want to execute</a:t>
            </a:r>
            <a:r>
              <a:rPr lang="en-US" dirty="0"/>
              <a:t>.</a:t>
            </a:r>
          </a:p>
          <a:p>
            <a:endParaRPr lang="en-US" dirty="0"/>
          </a:p>
          <a:p>
            <a:r>
              <a:rPr lang="en-US" dirty="0"/>
              <a:t>This can be </a:t>
            </a:r>
            <a:r>
              <a:rPr lang="en-US" b="1" dirty="0"/>
              <a:t>ANYTHING</a:t>
            </a:r>
            <a:r>
              <a:rPr lang="en-US" dirty="0"/>
              <a:t> we want. Function calls, create variables, etc.</a:t>
            </a:r>
          </a:p>
          <a:p>
            <a:endParaRPr lang="en-US" dirty="0"/>
          </a:p>
          <a:p>
            <a:r>
              <a:rPr lang="en-US" dirty="0"/>
              <a:t>We can </a:t>
            </a:r>
            <a:r>
              <a:rPr lang="en-US" b="1" dirty="0"/>
              <a:t>choose how long to make this</a:t>
            </a:r>
            <a:r>
              <a:rPr lang="en-US" dirty="0"/>
              <a:t>, it can be 100,000 lines or it can be 0 lines </a:t>
            </a:r>
          </a:p>
          <a:p>
            <a:pPr lvl="1"/>
            <a:r>
              <a:rPr lang="en-US" dirty="0"/>
              <a:t>The latter is pretty useless and the former seems a bit excessive</a:t>
            </a:r>
          </a:p>
        </p:txBody>
      </p:sp>
      <p:pic>
        <p:nvPicPr>
          <p:cNvPr id="7" name="Graphic 6" descr="Marketing">
            <a:extLst>
              <a:ext uri="{FF2B5EF4-FFF2-40B4-BE49-F238E27FC236}">
                <a16:creationId xmlns:a16="http://schemas.microsoft.com/office/drawing/2014/main" id="{1875F492-3759-4343-9949-5A532274E2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79909" y="741252"/>
            <a:ext cx="1233102" cy="1233102"/>
          </a:xfrm>
          <a:prstGeom prst="rect">
            <a:avLst/>
          </a:prstGeom>
        </p:spPr>
      </p:pic>
      <p:pic>
        <p:nvPicPr>
          <p:cNvPr id="9" name="Graphic 8" descr="Voice">
            <a:extLst>
              <a:ext uri="{FF2B5EF4-FFF2-40B4-BE49-F238E27FC236}">
                <a16:creationId xmlns:a16="http://schemas.microsoft.com/office/drawing/2014/main" id="{3E07DC04-E8F0-824B-852D-6CF5DEB0870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089366" y="678954"/>
            <a:ext cx="914400" cy="914400"/>
          </a:xfrm>
          <a:prstGeom prst="rect">
            <a:avLst/>
          </a:prstGeom>
        </p:spPr>
      </p:pic>
    </p:spTree>
    <p:extLst>
      <p:ext uri="{BB962C8B-B14F-4D97-AF65-F5344CB8AC3E}">
        <p14:creationId xmlns:p14="http://schemas.microsoft.com/office/powerpoint/2010/main" val="448668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withEffect">
                                  <p:stCondLst>
                                    <p:cond delay="0"/>
                                  </p:stCondLst>
                                  <p:childTnLst>
                                    <p:animEffect transition="out" filter="fade">
                                      <p:cBhvr>
                                        <p:cTn id="6" dur="1000" tmFilter="0, 0; .2, .5; .8, .5; 1, 0"/>
                                        <p:tgtEl>
                                          <p:spTgt spid="9"/>
                                        </p:tgtEl>
                                      </p:cBhvr>
                                    </p:animEffect>
                                    <p:animScale>
                                      <p:cBhvr>
                                        <p:cTn id="7" dur="500" autoRev="1" fill="hold"/>
                                        <p:tgtEl>
                                          <p:spTgt spid="9"/>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5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Scale>
                                      <p:cBhvr>
                                        <p:cTn id="12" dur="1000" decel="50000" fill="hold">
                                          <p:stCondLst>
                                            <p:cond delay="0"/>
                                          </p:stCondLst>
                                        </p:cTn>
                                        <p:tgtEl>
                                          <p:spTgt spid="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3">
                                            <p:txEl>
                                              <p:pRg st="0" end="0"/>
                                            </p:txEl>
                                          </p:spTgt>
                                        </p:tgtEl>
                                        <p:attrNameLst>
                                          <p:attrName>ppt_x</p:attrName>
                                          <p:attrName>ppt_y</p:attrName>
                                        </p:attrNameLst>
                                      </p:cBhvr>
                                    </p:animMotion>
                                    <p:animEffect transition="in" filter="fade">
                                      <p:cBhvr>
                                        <p:cTn id="14" dur="1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Scale>
                                      <p:cBhvr>
                                        <p:cTn id="19" dur="1000" decel="50000" fill="hold">
                                          <p:stCondLst>
                                            <p:cond delay="0"/>
                                          </p:stCondLst>
                                        </p:cTn>
                                        <p:tgtEl>
                                          <p:spTgt spid="3">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1000" decel="50000" fill="hold">
                                          <p:stCondLst>
                                            <p:cond delay="0"/>
                                          </p:stCondLst>
                                        </p:cTn>
                                        <p:tgtEl>
                                          <p:spTgt spid="3">
                                            <p:txEl>
                                              <p:pRg st="2" end="2"/>
                                            </p:txEl>
                                          </p:spTgt>
                                        </p:tgtEl>
                                        <p:attrNameLst>
                                          <p:attrName>ppt_x</p:attrName>
                                          <p:attrName>ppt_y</p:attrName>
                                        </p:attrNameLst>
                                      </p:cBhvr>
                                    </p:animMotion>
                                    <p:animEffect transition="in" filter="fade">
                                      <p:cBhvr>
                                        <p:cTn id="21" dur="10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2"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Scale>
                                      <p:cBhvr>
                                        <p:cTn id="26" dur="1000" decel="50000" fill="hold">
                                          <p:stCondLst>
                                            <p:cond delay="0"/>
                                          </p:stCondLst>
                                        </p:cTn>
                                        <p:tgtEl>
                                          <p:spTgt spid="3">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7" dur="1000" decel="50000" fill="hold">
                                          <p:stCondLst>
                                            <p:cond delay="0"/>
                                          </p:stCondLst>
                                        </p:cTn>
                                        <p:tgtEl>
                                          <p:spTgt spid="3">
                                            <p:txEl>
                                              <p:pRg st="4" end="4"/>
                                            </p:txEl>
                                          </p:spTgt>
                                        </p:tgtEl>
                                        <p:attrNameLst>
                                          <p:attrName>ppt_x</p:attrName>
                                          <p:attrName>ppt_y</p:attrName>
                                        </p:attrNameLst>
                                      </p:cBhvr>
                                    </p:animMotion>
                                    <p:animEffect transition="in" filter="fade">
                                      <p:cBhvr>
                                        <p:cTn id="28" dur="1000"/>
                                        <p:tgtEl>
                                          <p:spTgt spid="3">
                                            <p:txEl>
                                              <p:pRg st="4" end="4"/>
                                            </p:txEl>
                                          </p:spTgt>
                                        </p:tgtEl>
                                      </p:cBhvr>
                                    </p:animEffect>
                                  </p:childTnLst>
                                </p:cTn>
                              </p:par>
                              <p:par>
                                <p:cTn id="29" presetID="52" presetClass="entr" presetSubtype="0"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Scale>
                                      <p:cBhvr>
                                        <p:cTn id="31" dur="1000" decel="50000" fill="hold">
                                          <p:stCondLst>
                                            <p:cond delay="0"/>
                                          </p:stCondLst>
                                        </p:cTn>
                                        <p:tgtEl>
                                          <p:spTgt spid="3">
                                            <p:txEl>
                                              <p:pRg st="5" end="5"/>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2" dur="1000" decel="50000" fill="hold">
                                          <p:stCondLst>
                                            <p:cond delay="0"/>
                                          </p:stCondLst>
                                        </p:cTn>
                                        <p:tgtEl>
                                          <p:spTgt spid="3">
                                            <p:txEl>
                                              <p:pRg st="5" end="5"/>
                                            </p:txEl>
                                          </p:spTgt>
                                        </p:tgtEl>
                                        <p:attrNameLst>
                                          <p:attrName>ppt_x</p:attrName>
                                          <p:attrName>ppt_y</p:attrName>
                                        </p:attrNameLst>
                                      </p:cBhvr>
                                    </p:animMotion>
                                    <p:animEffect transition="in" filter="fade">
                                      <p:cBhvr>
                                        <p:cTn id="33"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E1CF8-7581-EE4C-8B9C-BEB556842CF6}"/>
              </a:ext>
            </a:extLst>
          </p:cNvPr>
          <p:cNvSpPr>
            <a:spLocks noGrp="1"/>
          </p:cNvSpPr>
          <p:nvPr>
            <p:ph type="title"/>
          </p:nvPr>
        </p:nvSpPr>
        <p:spPr/>
        <p:txBody>
          <a:bodyPr/>
          <a:lstStyle/>
          <a:p>
            <a:pPr algn="ctr"/>
            <a:r>
              <a:rPr lang="en-US" dirty="0"/>
              <a:t>Let’s create a simple </a:t>
            </a:r>
            <a:r>
              <a:rPr lang="en-US" b="1" dirty="0"/>
              <a:t>while loop</a:t>
            </a:r>
          </a:p>
        </p:txBody>
      </p:sp>
      <p:sp>
        <p:nvSpPr>
          <p:cNvPr id="3" name="Content Placeholder 2">
            <a:extLst>
              <a:ext uri="{FF2B5EF4-FFF2-40B4-BE49-F238E27FC236}">
                <a16:creationId xmlns:a16="http://schemas.microsoft.com/office/drawing/2014/main" id="{E7F3B6C9-C4E3-1840-80B6-2B083765EA38}"/>
              </a:ext>
            </a:extLst>
          </p:cNvPr>
          <p:cNvSpPr>
            <a:spLocks noGrp="1"/>
          </p:cNvSpPr>
          <p:nvPr>
            <p:ph idx="1"/>
          </p:nvPr>
        </p:nvSpPr>
        <p:spPr/>
        <p:txBody>
          <a:bodyPr/>
          <a:lstStyle/>
          <a:p>
            <a:r>
              <a:rPr lang="en-US" dirty="0"/>
              <a:t>First let’s </a:t>
            </a:r>
            <a:r>
              <a:rPr lang="en-US" b="1" dirty="0"/>
              <a:t>come up with something</a:t>
            </a:r>
            <a:r>
              <a:rPr lang="en-US" dirty="0"/>
              <a:t> that we want</a:t>
            </a:r>
            <a:r>
              <a:rPr lang="en-US" b="1" dirty="0"/>
              <a:t> to do repeatedly</a:t>
            </a:r>
          </a:p>
          <a:p>
            <a:pPr lvl="1"/>
            <a:r>
              <a:rPr lang="en-US" dirty="0"/>
              <a:t>For the sake of simplicity let’s just say: “We want to </a:t>
            </a:r>
            <a:r>
              <a:rPr lang="en-US" b="1" dirty="0"/>
              <a:t>print all positive numbers</a:t>
            </a:r>
            <a:r>
              <a:rPr lang="en-US" dirty="0"/>
              <a:t> that are </a:t>
            </a:r>
            <a:r>
              <a:rPr lang="en-US" b="1" dirty="0"/>
              <a:t>strictly less than 5</a:t>
            </a:r>
            <a:r>
              <a:rPr lang="en-US" dirty="0"/>
              <a:t>”</a:t>
            </a:r>
          </a:p>
          <a:p>
            <a:pPr lvl="1"/>
            <a:endParaRPr lang="en-US" dirty="0"/>
          </a:p>
          <a:p>
            <a:r>
              <a:rPr lang="en-US" dirty="0"/>
              <a:t>By doing this we actually have the </a:t>
            </a:r>
            <a:r>
              <a:rPr lang="en-US" b="1" dirty="0"/>
              <a:t>2 parts</a:t>
            </a:r>
            <a:r>
              <a:rPr lang="en-US" dirty="0"/>
              <a:t> that we want</a:t>
            </a:r>
          </a:p>
          <a:p>
            <a:pPr lvl="1"/>
            <a:r>
              <a:rPr lang="en-US" u="sng" dirty="0"/>
              <a:t>Condition</a:t>
            </a:r>
            <a:r>
              <a:rPr lang="en-US" dirty="0"/>
              <a:t>: Our number must be less than 5</a:t>
            </a:r>
          </a:p>
          <a:p>
            <a:pPr lvl="1"/>
            <a:r>
              <a:rPr lang="en-US" u="sng" dirty="0"/>
              <a:t>Statement</a:t>
            </a:r>
            <a:r>
              <a:rPr lang="en-US" dirty="0"/>
              <a:t>: Print that number (the one that is less than 5)</a:t>
            </a:r>
          </a:p>
        </p:txBody>
      </p:sp>
    </p:spTree>
    <p:extLst>
      <p:ext uri="{BB962C8B-B14F-4D97-AF65-F5344CB8AC3E}">
        <p14:creationId xmlns:p14="http://schemas.microsoft.com/office/powerpoint/2010/main" val="2669770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16D00-4A00-3941-952B-148F2EC3616D}"/>
              </a:ext>
            </a:extLst>
          </p:cNvPr>
          <p:cNvSpPr>
            <a:spLocks noGrp="1"/>
          </p:cNvSpPr>
          <p:nvPr>
            <p:ph type="title"/>
          </p:nvPr>
        </p:nvSpPr>
        <p:spPr/>
        <p:txBody>
          <a:bodyPr/>
          <a:lstStyle/>
          <a:p>
            <a:pPr algn="ctr"/>
            <a:r>
              <a:rPr lang="en-US" dirty="0"/>
              <a:t>Let’s come up with the code: </a:t>
            </a:r>
            <a:r>
              <a:rPr lang="en-US" b="1" dirty="0"/>
              <a:t>Condition</a:t>
            </a:r>
          </a:p>
        </p:txBody>
      </p:sp>
      <p:sp>
        <p:nvSpPr>
          <p:cNvPr id="6" name="TextBox 5">
            <a:extLst>
              <a:ext uri="{FF2B5EF4-FFF2-40B4-BE49-F238E27FC236}">
                <a16:creationId xmlns:a16="http://schemas.microsoft.com/office/drawing/2014/main" id="{F0A481C7-D2F5-D541-B6DE-A5459E76934A}"/>
              </a:ext>
            </a:extLst>
          </p:cNvPr>
          <p:cNvSpPr txBox="1"/>
          <p:nvPr/>
        </p:nvSpPr>
        <p:spPr>
          <a:xfrm>
            <a:off x="4714875" y="2337200"/>
            <a:ext cx="7158038" cy="3139321"/>
          </a:xfrm>
          <a:prstGeom prst="rect">
            <a:avLst/>
          </a:prstGeom>
          <a:noFill/>
        </p:spPr>
        <p:txBody>
          <a:bodyPr wrap="square" rtlCol="0">
            <a:spAutoFit/>
          </a:bodyPr>
          <a:lstStyle/>
          <a:p>
            <a:pPr marL="285750" indent="-285750">
              <a:buFont typeface="Arial" panose="020B0604020202020204" pitchFamily="34" charset="0"/>
              <a:buChar char="•"/>
            </a:pPr>
            <a:r>
              <a:rPr lang="en-US" dirty="0"/>
              <a:t> We have created a </a:t>
            </a:r>
            <a:r>
              <a:rPr lang="en-US" b="1" dirty="0"/>
              <a:t>variable </a:t>
            </a:r>
            <a:r>
              <a:rPr lang="en-US" b="1" dirty="0" err="1">
                <a:latin typeface="Consolas" panose="020B0609020204030204" pitchFamily="49" charset="0"/>
                <a:cs typeface="Consolas" panose="020B0609020204030204" pitchFamily="49" charset="0"/>
              </a:rPr>
              <a:t>i</a:t>
            </a:r>
            <a:r>
              <a:rPr lang="en-US" dirty="0"/>
              <a:t> that we use to </a:t>
            </a:r>
            <a:r>
              <a:rPr lang="en-US" b="1" dirty="0"/>
              <a:t>check</a:t>
            </a:r>
            <a:r>
              <a:rPr lang="en-US" dirty="0"/>
              <a:t> if it’s </a:t>
            </a:r>
            <a:r>
              <a:rPr lang="en-US" b="1" dirty="0"/>
              <a:t>less than 5</a:t>
            </a:r>
          </a:p>
          <a:p>
            <a:pPr marL="742950" lvl="1" indent="-285750">
              <a:buFont typeface="Arial" panose="020B0604020202020204" pitchFamily="34" charset="0"/>
              <a:buChar char="•"/>
            </a:pPr>
            <a:r>
              <a:rPr lang="en-US" dirty="0" err="1">
                <a:latin typeface="Consolas" panose="020B0609020204030204" pitchFamily="49" charset="0"/>
                <a:cs typeface="Consolas" panose="020B0609020204030204" pitchFamily="49" charset="0"/>
              </a:rPr>
              <a:t>i</a:t>
            </a:r>
            <a:r>
              <a:rPr lang="en-US" dirty="0"/>
              <a:t> is </a:t>
            </a:r>
            <a:r>
              <a:rPr lang="en-US" b="1" dirty="0"/>
              <a:t>initialized</a:t>
            </a:r>
            <a:r>
              <a:rPr lang="en-US" dirty="0"/>
              <a:t> to </a:t>
            </a:r>
            <a:r>
              <a:rPr lang="en-US" dirty="0">
                <a:solidFill>
                  <a:schemeClr val="accent4"/>
                </a:solidFill>
                <a:latin typeface="Consolas" panose="020B0609020204030204" pitchFamily="49" charset="0"/>
                <a:cs typeface="Consolas" panose="020B0609020204030204" pitchFamily="49" charset="0"/>
              </a:rPr>
              <a:t>0</a:t>
            </a:r>
            <a:r>
              <a:rPr lang="en-US" dirty="0"/>
              <a:t> since we want all POSSITIVE numbers less than 5</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Here we say: “Check if the value of </a:t>
            </a:r>
            <a:r>
              <a:rPr lang="en-US" dirty="0" err="1">
                <a:latin typeface="Consolas" panose="020B0609020204030204" pitchFamily="49" charset="0"/>
                <a:cs typeface="Consolas" panose="020B0609020204030204" pitchFamily="49" charset="0"/>
              </a:rPr>
              <a:t>i</a:t>
            </a:r>
            <a:r>
              <a:rPr lang="en-US" dirty="0"/>
              <a:t> is less than 5”</a:t>
            </a:r>
          </a:p>
          <a:p>
            <a:pPr marL="742950" lvl="1" indent="-285750">
              <a:buFont typeface="Arial" panose="020B0604020202020204" pitchFamily="34" charset="0"/>
              <a:buChar char="•"/>
            </a:pPr>
            <a:r>
              <a:rPr lang="en-US" dirty="0"/>
              <a:t>That’s the condition that we wanted to check.</a:t>
            </a:r>
          </a:p>
          <a:p>
            <a:pPr marL="1200150" lvl="2" indent="-285750">
              <a:buFont typeface="Arial" panose="020B0604020202020204" pitchFamily="34" charset="0"/>
              <a:buChar char="•"/>
            </a:pPr>
            <a:r>
              <a:rPr lang="en-US" dirty="0"/>
              <a:t>“</a:t>
            </a:r>
            <a:r>
              <a:rPr lang="en-US" dirty="0" err="1">
                <a:latin typeface="Consolas" panose="020B0609020204030204" pitchFamily="49" charset="0"/>
                <a:cs typeface="Consolas" panose="020B0609020204030204" pitchFamily="49" charset="0"/>
              </a:rPr>
              <a:t>i</a:t>
            </a:r>
            <a:r>
              <a:rPr lang="en-US" dirty="0"/>
              <a:t> is a positive number strictly less than 5”</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looks like a good start. But we still need to write the statement. </a:t>
            </a:r>
          </a:p>
          <a:p>
            <a:pPr marL="285750" indent="-285750">
              <a:buFont typeface="Arial" panose="020B0604020202020204" pitchFamily="34" charset="0"/>
              <a:buChar char="•"/>
            </a:pPr>
            <a:endParaRPr lang="en-US" dirty="0"/>
          </a:p>
        </p:txBody>
      </p:sp>
      <p:pic>
        <p:nvPicPr>
          <p:cNvPr id="10" name="Content Placeholder 9">
            <a:extLst>
              <a:ext uri="{FF2B5EF4-FFF2-40B4-BE49-F238E27FC236}">
                <a16:creationId xmlns:a16="http://schemas.microsoft.com/office/drawing/2014/main" id="{0038B893-6E40-5140-9ABF-EDC294AFEF89}"/>
              </a:ext>
            </a:extLst>
          </p:cNvPr>
          <p:cNvPicPr>
            <a:picLocks noGrp="1" noChangeAspect="1"/>
          </p:cNvPicPr>
          <p:nvPr>
            <p:ph idx="1"/>
          </p:nvPr>
        </p:nvPicPr>
        <p:blipFill>
          <a:blip r:embed="rId2"/>
          <a:stretch>
            <a:fillRect/>
          </a:stretch>
        </p:blipFill>
        <p:spPr>
          <a:xfrm>
            <a:off x="1141413" y="2097088"/>
            <a:ext cx="3435350" cy="3024282"/>
          </a:xfrm>
        </p:spPr>
      </p:pic>
      <p:pic>
        <p:nvPicPr>
          <p:cNvPr id="4" name="Graphic 3" descr="Right pointing backhand index ">
            <a:extLst>
              <a:ext uri="{FF2B5EF4-FFF2-40B4-BE49-F238E27FC236}">
                <a16:creationId xmlns:a16="http://schemas.microsoft.com/office/drawing/2014/main" id="{02B42E47-FCC3-3A49-AB42-5DAC0F76BC6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4191308" y="3052091"/>
            <a:ext cx="523567" cy="523567"/>
          </a:xfrm>
          <a:prstGeom prst="rect">
            <a:avLst/>
          </a:prstGeom>
        </p:spPr>
      </p:pic>
    </p:spTree>
    <p:extLst>
      <p:ext uri="{BB962C8B-B14F-4D97-AF65-F5344CB8AC3E}">
        <p14:creationId xmlns:p14="http://schemas.microsoft.com/office/powerpoint/2010/main" val="3672353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3"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
                                        <p:tgtEl>
                                          <p:spTgt spid="10"/>
                                        </p:tgtEl>
                                      </p:cBhvr>
                                    </p:animEffect>
                                    <p:anim calcmode="lin" valueType="num">
                                      <p:cBhvr>
                                        <p:cTn id="8" dur="400" fill="hold"/>
                                        <p:tgtEl>
                                          <p:spTgt spid="10"/>
                                        </p:tgtEl>
                                        <p:attrNameLst>
                                          <p:attrName>ppt_x</p:attrName>
                                        </p:attrNameLst>
                                      </p:cBhvr>
                                      <p:tavLst>
                                        <p:tav tm="0">
                                          <p:val>
                                            <p:strVal val="#ppt_x"/>
                                          </p:val>
                                        </p:tav>
                                        <p:tav tm="100000">
                                          <p:val>
                                            <p:strVal val="#ppt_x"/>
                                          </p:val>
                                        </p:tav>
                                      </p:tavLst>
                                    </p:anim>
                                    <p:anim calcmode="lin" valueType="num">
                                      <p:cBhvr>
                                        <p:cTn id="9" dur="400" fill="hold"/>
                                        <p:tgtEl>
                                          <p:spTgt spid="10"/>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10"/>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10"/>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 calcmode="lin" valueType="num">
                                      <p:cBhvr additive="base">
                                        <p:cTn id="20"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6">
                                            <p:txEl>
                                              <p:pRg st="3" end="3"/>
                                            </p:txEl>
                                          </p:spTgt>
                                        </p:tgtEl>
                                        <p:attrNameLst>
                                          <p:attrName>style.visibility</p:attrName>
                                        </p:attrNameLst>
                                      </p:cBhvr>
                                      <p:to>
                                        <p:strVal val="visible"/>
                                      </p:to>
                                    </p:set>
                                    <p:anim calcmode="lin" valueType="num">
                                      <p:cBhvr additive="base">
                                        <p:cTn id="26"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6">
                                            <p:txEl>
                                              <p:pRg st="3" end="3"/>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4"/>
                                        </p:tgtEl>
                                        <p:attrNameLst>
                                          <p:attrName>style.visibility</p:attrName>
                                        </p:attrNameLst>
                                      </p:cBhvr>
                                      <p:to>
                                        <p:strVal val="visible"/>
                                      </p:to>
                                    </p:set>
                                    <p:anim calcmode="lin" valueType="num">
                                      <p:cBhvr additive="base">
                                        <p:cTn id="30" dur="500" fill="hold"/>
                                        <p:tgtEl>
                                          <p:spTgt spid="4"/>
                                        </p:tgtEl>
                                        <p:attrNameLst>
                                          <p:attrName>ppt_x</p:attrName>
                                        </p:attrNameLst>
                                      </p:cBhvr>
                                      <p:tavLst>
                                        <p:tav tm="0">
                                          <p:val>
                                            <p:strVal val="#ppt_x"/>
                                          </p:val>
                                        </p:tav>
                                        <p:tav tm="100000">
                                          <p:val>
                                            <p:strVal val="#ppt_x"/>
                                          </p:val>
                                        </p:tav>
                                      </p:tavLst>
                                    </p:anim>
                                    <p:anim calcmode="lin" valueType="num">
                                      <p:cBhvr additive="base">
                                        <p:cTn id="31" dur="500" fill="hold"/>
                                        <p:tgtEl>
                                          <p:spTgt spid="4"/>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6">
                                            <p:txEl>
                                              <p:pRg st="4" end="4"/>
                                            </p:txEl>
                                          </p:spTgt>
                                        </p:tgtEl>
                                        <p:attrNameLst>
                                          <p:attrName>style.visibility</p:attrName>
                                        </p:attrNameLst>
                                      </p:cBhvr>
                                      <p:to>
                                        <p:strVal val="visible"/>
                                      </p:to>
                                    </p:set>
                                    <p:anim calcmode="lin" valueType="num">
                                      <p:cBhvr additive="base">
                                        <p:cTn id="34"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6">
                                            <p:txEl>
                                              <p:pRg st="4" end="4"/>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6">
                                            <p:txEl>
                                              <p:pRg st="5" end="5"/>
                                            </p:txEl>
                                          </p:spTgt>
                                        </p:tgtEl>
                                        <p:attrNameLst>
                                          <p:attrName>style.visibility</p:attrName>
                                        </p:attrNameLst>
                                      </p:cBhvr>
                                      <p:to>
                                        <p:strVal val="visible"/>
                                      </p:to>
                                    </p:set>
                                    <p:anim calcmode="lin" valueType="num">
                                      <p:cBhvr additive="base">
                                        <p:cTn id="38"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6">
                                            <p:txEl>
                                              <p:pRg st="9" end="9"/>
                                            </p:txEl>
                                          </p:spTgt>
                                        </p:tgtEl>
                                        <p:attrNameLst>
                                          <p:attrName>style.visibility</p:attrName>
                                        </p:attrNameLst>
                                      </p:cBhvr>
                                      <p:to>
                                        <p:strVal val="visible"/>
                                      </p:to>
                                    </p:set>
                                    <p:anim calcmode="lin" valueType="num">
                                      <p:cBhvr additive="base">
                                        <p:cTn id="44"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8D39E-C20F-DF4E-843A-1F2B0F55E56D}"/>
              </a:ext>
            </a:extLst>
          </p:cNvPr>
          <p:cNvSpPr>
            <a:spLocks noGrp="1"/>
          </p:cNvSpPr>
          <p:nvPr>
            <p:ph type="title"/>
          </p:nvPr>
        </p:nvSpPr>
        <p:spPr/>
        <p:txBody>
          <a:bodyPr/>
          <a:lstStyle/>
          <a:p>
            <a:pPr algn="ctr"/>
            <a:r>
              <a:rPr lang="en-US" dirty="0"/>
              <a:t>Let’s come up with the code: Statement</a:t>
            </a:r>
          </a:p>
        </p:txBody>
      </p:sp>
      <p:pic>
        <p:nvPicPr>
          <p:cNvPr id="5" name="Content Placeholder 4">
            <a:extLst>
              <a:ext uri="{FF2B5EF4-FFF2-40B4-BE49-F238E27FC236}">
                <a16:creationId xmlns:a16="http://schemas.microsoft.com/office/drawing/2014/main" id="{EDD627AC-456D-F246-A67B-C9FF6CB6A18E}"/>
              </a:ext>
            </a:extLst>
          </p:cNvPr>
          <p:cNvPicPr>
            <a:picLocks noGrp="1" noChangeAspect="1"/>
          </p:cNvPicPr>
          <p:nvPr>
            <p:ph idx="1"/>
          </p:nvPr>
        </p:nvPicPr>
        <p:blipFill>
          <a:blip r:embed="rId2"/>
          <a:stretch>
            <a:fillRect/>
          </a:stretch>
        </p:blipFill>
        <p:spPr>
          <a:xfrm>
            <a:off x="1141413" y="2197100"/>
            <a:ext cx="4023912" cy="2277269"/>
          </a:xfrm>
        </p:spPr>
      </p:pic>
      <p:sp>
        <p:nvSpPr>
          <p:cNvPr id="6" name="TextBox 5">
            <a:extLst>
              <a:ext uri="{FF2B5EF4-FFF2-40B4-BE49-F238E27FC236}">
                <a16:creationId xmlns:a16="http://schemas.microsoft.com/office/drawing/2014/main" id="{A4EDAD1D-5838-204D-8AA5-4512D61DD5BA}"/>
              </a:ext>
            </a:extLst>
          </p:cNvPr>
          <p:cNvSpPr txBox="1"/>
          <p:nvPr/>
        </p:nvSpPr>
        <p:spPr>
          <a:xfrm>
            <a:off x="5322488" y="4474369"/>
            <a:ext cx="5431236" cy="1384995"/>
          </a:xfrm>
          <a:prstGeom prst="rect">
            <a:avLst/>
          </a:prstGeom>
          <a:noFill/>
        </p:spPr>
        <p:txBody>
          <a:bodyPr wrap="square" rtlCol="0">
            <a:spAutoFit/>
          </a:bodyPr>
          <a:lstStyle/>
          <a:p>
            <a:r>
              <a:rPr lang="en-US" sz="2800" b="1" dirty="0"/>
              <a:t>Well that seemed pretty easy!</a:t>
            </a:r>
          </a:p>
          <a:p>
            <a:endParaRPr lang="en-US" sz="2800" b="1" dirty="0"/>
          </a:p>
          <a:p>
            <a:r>
              <a:rPr lang="en-US" sz="2800" b="1" dirty="0"/>
              <a:t>So were basically done right?</a:t>
            </a:r>
          </a:p>
        </p:txBody>
      </p:sp>
      <p:sp>
        <p:nvSpPr>
          <p:cNvPr id="7" name="TextBox 6">
            <a:extLst>
              <a:ext uri="{FF2B5EF4-FFF2-40B4-BE49-F238E27FC236}">
                <a16:creationId xmlns:a16="http://schemas.microsoft.com/office/drawing/2014/main" id="{5F18DB00-D1CA-BA42-9680-94C84D09BB8C}"/>
              </a:ext>
            </a:extLst>
          </p:cNvPr>
          <p:cNvSpPr txBox="1"/>
          <p:nvPr/>
        </p:nvSpPr>
        <p:spPr>
          <a:xfrm>
            <a:off x="5322488" y="2197100"/>
            <a:ext cx="6869512" cy="1015663"/>
          </a:xfrm>
          <a:prstGeom prst="rect">
            <a:avLst/>
          </a:prstGeom>
          <a:noFill/>
        </p:spPr>
        <p:txBody>
          <a:bodyPr wrap="square" rtlCol="0">
            <a:spAutoFit/>
          </a:bodyPr>
          <a:lstStyle/>
          <a:p>
            <a:r>
              <a:rPr lang="en-US" sz="2000" dirty="0"/>
              <a:t>Our statement was: “Print the number that’s less than 5”</a:t>
            </a:r>
          </a:p>
          <a:p>
            <a:endParaRPr lang="en-US" sz="2000" dirty="0"/>
          </a:p>
          <a:p>
            <a:r>
              <a:rPr lang="en-US" sz="2000" dirty="0"/>
              <a:t>This is nothing more than a print statement, so let’s just add that!</a:t>
            </a:r>
          </a:p>
        </p:txBody>
      </p:sp>
    </p:spTree>
    <p:extLst>
      <p:ext uri="{BB962C8B-B14F-4D97-AF65-F5344CB8AC3E}">
        <p14:creationId xmlns:p14="http://schemas.microsoft.com/office/powerpoint/2010/main" val="149049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linds(horizontal)">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52"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Scale>
                                      <p:cBhvr>
                                        <p:cTn id="24"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5" dur="1000" decel="50000" fill="hold">
                                          <p:stCondLst>
                                            <p:cond delay="0"/>
                                          </p:stCondLst>
                                        </p:cTn>
                                        <p:tgtEl>
                                          <p:spTgt spid="6"/>
                                        </p:tgtEl>
                                        <p:attrNameLst>
                                          <p:attrName>ppt_x</p:attrName>
                                          <p:attrName>ppt_y</p:attrName>
                                        </p:attrNameLst>
                                      </p:cBhvr>
                                    </p:animMotion>
                                    <p:animEffect transition="in" filter="fade">
                                      <p:cBhvr>
                                        <p:cTn id="2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2E14B-FE73-144A-A35D-5A0842B64E4A}"/>
              </a:ext>
            </a:extLst>
          </p:cNvPr>
          <p:cNvSpPr>
            <a:spLocks noGrp="1"/>
          </p:cNvSpPr>
          <p:nvPr>
            <p:ph type="title"/>
          </p:nvPr>
        </p:nvSpPr>
        <p:spPr>
          <a:xfrm>
            <a:off x="738188" y="1935957"/>
            <a:ext cx="10715624" cy="2986086"/>
          </a:xfrm>
        </p:spPr>
        <p:txBody>
          <a:bodyPr>
            <a:normAutofit/>
          </a:bodyPr>
          <a:lstStyle/>
          <a:p>
            <a:pPr algn="ctr"/>
            <a:r>
              <a:rPr lang="en-US" sz="11500" dirty="0"/>
              <a:t>NO!!</a:t>
            </a:r>
          </a:p>
        </p:txBody>
      </p:sp>
      <p:pic>
        <p:nvPicPr>
          <p:cNvPr id="11" name="Picture 10">
            <a:extLst>
              <a:ext uri="{FF2B5EF4-FFF2-40B4-BE49-F238E27FC236}">
                <a16:creationId xmlns:a16="http://schemas.microsoft.com/office/drawing/2014/main" id="{54FE7D6F-C393-4B48-AA03-D701572FC926}"/>
              </a:ext>
            </a:extLst>
          </p:cNvPr>
          <p:cNvPicPr>
            <a:picLocks noChangeAspect="1"/>
          </p:cNvPicPr>
          <p:nvPr/>
        </p:nvPicPr>
        <p:blipFill>
          <a:blip r:embed="rId2"/>
          <a:stretch>
            <a:fillRect/>
          </a:stretch>
        </p:blipFill>
        <p:spPr>
          <a:xfrm>
            <a:off x="0" y="9645"/>
            <a:ext cx="3048000" cy="2286000"/>
          </a:xfrm>
          <a:prstGeom prst="rect">
            <a:avLst/>
          </a:prstGeom>
        </p:spPr>
      </p:pic>
      <p:pic>
        <p:nvPicPr>
          <p:cNvPr id="12" name="Picture 11">
            <a:extLst>
              <a:ext uri="{FF2B5EF4-FFF2-40B4-BE49-F238E27FC236}">
                <a16:creationId xmlns:a16="http://schemas.microsoft.com/office/drawing/2014/main" id="{9CA95B00-CA1B-6244-93C3-B0A31668F3CA}"/>
              </a:ext>
            </a:extLst>
          </p:cNvPr>
          <p:cNvPicPr>
            <a:picLocks noChangeAspect="1"/>
          </p:cNvPicPr>
          <p:nvPr/>
        </p:nvPicPr>
        <p:blipFill>
          <a:blip r:embed="rId2"/>
          <a:stretch>
            <a:fillRect/>
          </a:stretch>
        </p:blipFill>
        <p:spPr>
          <a:xfrm>
            <a:off x="9144000" y="9645"/>
            <a:ext cx="3048000" cy="2286000"/>
          </a:xfrm>
          <a:prstGeom prst="rect">
            <a:avLst/>
          </a:prstGeom>
        </p:spPr>
      </p:pic>
      <p:pic>
        <p:nvPicPr>
          <p:cNvPr id="14" name="Picture 13">
            <a:extLst>
              <a:ext uri="{FF2B5EF4-FFF2-40B4-BE49-F238E27FC236}">
                <a16:creationId xmlns:a16="http://schemas.microsoft.com/office/drawing/2014/main" id="{36CE2F48-58E8-324C-8D9C-90692404FF93}"/>
              </a:ext>
            </a:extLst>
          </p:cNvPr>
          <p:cNvPicPr>
            <a:picLocks noChangeAspect="1"/>
          </p:cNvPicPr>
          <p:nvPr/>
        </p:nvPicPr>
        <p:blipFill>
          <a:blip r:embed="rId2"/>
          <a:stretch>
            <a:fillRect/>
          </a:stretch>
        </p:blipFill>
        <p:spPr>
          <a:xfrm rot="10800000">
            <a:off x="0" y="4572000"/>
            <a:ext cx="3048000" cy="2286000"/>
          </a:xfrm>
          <a:prstGeom prst="rect">
            <a:avLst/>
          </a:prstGeom>
        </p:spPr>
      </p:pic>
      <p:pic>
        <p:nvPicPr>
          <p:cNvPr id="13" name="Picture 12">
            <a:extLst>
              <a:ext uri="{FF2B5EF4-FFF2-40B4-BE49-F238E27FC236}">
                <a16:creationId xmlns:a16="http://schemas.microsoft.com/office/drawing/2014/main" id="{B52119CF-8E16-DA42-9082-E999D8DEE018}"/>
              </a:ext>
            </a:extLst>
          </p:cNvPr>
          <p:cNvPicPr>
            <a:picLocks noChangeAspect="1"/>
          </p:cNvPicPr>
          <p:nvPr/>
        </p:nvPicPr>
        <p:blipFill>
          <a:blip r:embed="rId2"/>
          <a:stretch>
            <a:fillRect/>
          </a:stretch>
        </p:blipFill>
        <p:spPr>
          <a:xfrm rot="10800000">
            <a:off x="9144000" y="4572000"/>
            <a:ext cx="3048000" cy="2286000"/>
          </a:xfrm>
          <a:prstGeom prst="rect">
            <a:avLst/>
          </a:prstGeom>
        </p:spPr>
      </p:pic>
      <p:sp>
        <p:nvSpPr>
          <p:cNvPr id="8" name="TextBox 7">
            <a:extLst>
              <a:ext uri="{FF2B5EF4-FFF2-40B4-BE49-F238E27FC236}">
                <a16:creationId xmlns:a16="http://schemas.microsoft.com/office/drawing/2014/main" id="{EBAD4DDF-DF74-D046-B423-C47EFC98CC50}"/>
              </a:ext>
            </a:extLst>
          </p:cNvPr>
          <p:cNvSpPr txBox="1"/>
          <p:nvPr/>
        </p:nvSpPr>
        <p:spPr>
          <a:xfrm>
            <a:off x="172065" y="6488668"/>
            <a:ext cx="758541" cy="369332"/>
          </a:xfrm>
          <a:prstGeom prst="rect">
            <a:avLst/>
          </a:prstGeom>
          <a:noFill/>
        </p:spPr>
        <p:txBody>
          <a:bodyPr wrap="none" rtlCol="0">
            <a:spAutoFit/>
          </a:bodyPr>
          <a:lstStyle/>
          <a:p>
            <a:r>
              <a:rPr lang="en-US" dirty="0">
                <a:hlinkClick r:id="rId3"/>
              </a:rPr>
              <a:t>source</a:t>
            </a:r>
            <a:endParaRPr lang="en-US" dirty="0"/>
          </a:p>
        </p:txBody>
      </p:sp>
    </p:spTree>
    <p:extLst>
      <p:ext uri="{BB962C8B-B14F-4D97-AF65-F5344CB8AC3E}">
        <p14:creationId xmlns:p14="http://schemas.microsoft.com/office/powerpoint/2010/main" val="23575271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3B-AF35-A741-BC8C-48F38C031292}"/>
              </a:ext>
            </a:extLst>
          </p:cNvPr>
          <p:cNvSpPr>
            <a:spLocks noGrp="1"/>
          </p:cNvSpPr>
          <p:nvPr>
            <p:ph type="title"/>
          </p:nvPr>
        </p:nvSpPr>
        <p:spPr/>
        <p:txBody>
          <a:bodyPr/>
          <a:lstStyle/>
          <a:p>
            <a:pPr algn="ctr"/>
            <a:r>
              <a:rPr lang="en-US" b="1" dirty="0"/>
              <a:t>But why not?!!</a:t>
            </a:r>
          </a:p>
        </p:txBody>
      </p:sp>
      <p:sp>
        <p:nvSpPr>
          <p:cNvPr id="3" name="Content Placeholder 2">
            <a:extLst>
              <a:ext uri="{FF2B5EF4-FFF2-40B4-BE49-F238E27FC236}">
                <a16:creationId xmlns:a16="http://schemas.microsoft.com/office/drawing/2014/main" id="{0F526DBF-802B-7342-828C-61E822608162}"/>
              </a:ext>
            </a:extLst>
          </p:cNvPr>
          <p:cNvSpPr>
            <a:spLocks noGrp="1"/>
          </p:cNvSpPr>
          <p:nvPr>
            <p:ph idx="1"/>
          </p:nvPr>
        </p:nvSpPr>
        <p:spPr/>
        <p:txBody>
          <a:bodyPr>
            <a:normAutofit lnSpcReduction="10000"/>
          </a:bodyPr>
          <a:lstStyle/>
          <a:p>
            <a:r>
              <a:rPr lang="en-US" dirty="0"/>
              <a:t>The loop we just create will </a:t>
            </a:r>
            <a:r>
              <a:rPr lang="en-US" b="1" dirty="0"/>
              <a:t>run INFINITELY</a:t>
            </a:r>
            <a:r>
              <a:rPr lang="en-US" dirty="0"/>
              <a:t>!</a:t>
            </a:r>
          </a:p>
          <a:p>
            <a:endParaRPr lang="en-US" dirty="0"/>
          </a:p>
          <a:p>
            <a:r>
              <a:rPr lang="en-US" b="1" dirty="0"/>
              <a:t>We</a:t>
            </a:r>
            <a:r>
              <a:rPr lang="en-US" dirty="0"/>
              <a:t> may know that we want all positive numbers less than 5, but all we told the loop was: “Oh yeah check if </a:t>
            </a:r>
            <a:r>
              <a:rPr lang="en-US" dirty="0" err="1">
                <a:latin typeface="Consolas" panose="020B0609020204030204" pitchFamily="49" charset="0"/>
                <a:cs typeface="Consolas" panose="020B0609020204030204" pitchFamily="49" charset="0"/>
              </a:rPr>
              <a:t>i</a:t>
            </a:r>
            <a:r>
              <a:rPr lang="en-US" dirty="0"/>
              <a:t> is less than 5.”</a:t>
            </a:r>
          </a:p>
          <a:p>
            <a:endParaRPr lang="en-US" dirty="0"/>
          </a:p>
          <a:p>
            <a:r>
              <a:rPr lang="en-US" dirty="0" err="1">
                <a:latin typeface="Consolas" panose="020B0609020204030204" pitchFamily="49" charset="0"/>
                <a:cs typeface="Consolas" panose="020B0609020204030204" pitchFamily="49" charset="0"/>
              </a:rPr>
              <a:t>i</a:t>
            </a:r>
            <a:r>
              <a:rPr lang="en-US" dirty="0"/>
              <a:t> was initialized to </a:t>
            </a:r>
            <a:r>
              <a:rPr lang="en-US" dirty="0">
                <a:solidFill>
                  <a:schemeClr val="accent4"/>
                </a:solidFill>
                <a:latin typeface="Consolas" panose="020B0609020204030204" pitchFamily="49" charset="0"/>
                <a:cs typeface="Consolas" panose="020B0609020204030204" pitchFamily="49" charset="0"/>
              </a:rPr>
              <a:t>0</a:t>
            </a:r>
            <a:r>
              <a:rPr lang="en-US" dirty="0"/>
              <a:t>, </a:t>
            </a:r>
            <a:r>
              <a:rPr lang="en-US" u="sng" dirty="0"/>
              <a:t>at no point do we actually change the value of </a:t>
            </a:r>
            <a:r>
              <a:rPr lang="en-US" u="sng" dirty="0" err="1">
                <a:latin typeface="Consolas" panose="020B0609020204030204" pitchFamily="49" charset="0"/>
                <a:cs typeface="Consolas" panose="020B0609020204030204" pitchFamily="49" charset="0"/>
              </a:rPr>
              <a:t>i</a:t>
            </a:r>
            <a:r>
              <a:rPr lang="en-US" dirty="0"/>
              <a:t>, so the condition is ALWAYS TRUE </a:t>
            </a:r>
          </a:p>
        </p:txBody>
      </p:sp>
      <p:pic>
        <p:nvPicPr>
          <p:cNvPr id="5" name="Graphic 4" descr="Question mark">
            <a:extLst>
              <a:ext uri="{FF2B5EF4-FFF2-40B4-BE49-F238E27FC236}">
                <a16:creationId xmlns:a16="http://schemas.microsoft.com/office/drawing/2014/main" id="{91BAFAD0-01B0-FB40-837D-2A48A071B67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06718" y="2115493"/>
            <a:ext cx="736468" cy="736468"/>
          </a:xfrm>
          <a:prstGeom prst="rect">
            <a:avLst/>
          </a:prstGeom>
        </p:spPr>
      </p:pic>
      <p:pic>
        <p:nvPicPr>
          <p:cNvPr id="6" name="Graphic 5" descr="Question mark">
            <a:extLst>
              <a:ext uri="{FF2B5EF4-FFF2-40B4-BE49-F238E27FC236}">
                <a16:creationId xmlns:a16="http://schemas.microsoft.com/office/drawing/2014/main" id="{9E8C21EC-F6D7-3442-8CFF-F8AD329BE64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06718" y="3207676"/>
            <a:ext cx="736468" cy="736468"/>
          </a:xfrm>
          <a:prstGeom prst="rect">
            <a:avLst/>
          </a:prstGeom>
        </p:spPr>
      </p:pic>
      <p:pic>
        <p:nvPicPr>
          <p:cNvPr id="7" name="Graphic 6" descr="Question mark">
            <a:extLst>
              <a:ext uri="{FF2B5EF4-FFF2-40B4-BE49-F238E27FC236}">
                <a16:creationId xmlns:a16="http://schemas.microsoft.com/office/drawing/2014/main" id="{C2961ADC-B771-6340-A269-701B8AF160C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06718" y="4678878"/>
            <a:ext cx="736468" cy="736468"/>
          </a:xfrm>
          <a:prstGeom prst="rect">
            <a:avLst/>
          </a:prstGeom>
        </p:spPr>
      </p:pic>
    </p:spTree>
    <p:extLst>
      <p:ext uri="{BB962C8B-B14F-4D97-AF65-F5344CB8AC3E}">
        <p14:creationId xmlns:p14="http://schemas.microsoft.com/office/powerpoint/2010/main" val="3318143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26" presetClass="emph" presetSubtype="0" repeatCount="indefinite" fill="hold" nodeType="withEffect">
                                  <p:stCondLst>
                                    <p:cond delay="0"/>
                                  </p:stCondLst>
                                  <p:childTnLst>
                                    <p:animEffect transition="out" filter="fade">
                                      <p:cBhvr>
                                        <p:cTn id="8" dur="2000" tmFilter="0, 0; .2, .5; .8, .5; 1, 0"/>
                                        <p:tgtEl>
                                          <p:spTgt spid="5"/>
                                        </p:tgtEl>
                                      </p:cBhvr>
                                    </p:animEffect>
                                    <p:animScale>
                                      <p:cBhvr>
                                        <p:cTn id="9" dur="1000" autoRev="1" fill="hold"/>
                                        <p:tgtEl>
                                          <p:spTgt spid="5"/>
                                        </p:tgtEl>
                                      </p:cBhvr>
                                      <p:by x="105000" y="105000"/>
                                    </p:animScale>
                                  </p:childTnLst>
                                </p:cTn>
                              </p:par>
                              <p:par>
                                <p:cTn id="10" presetID="1"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childTnLst>
                                </p:cTn>
                              </p:par>
                              <p:par>
                                <p:cTn id="12" presetID="26" presetClass="emph" presetSubtype="0" repeatCount="indefinite" fill="hold" nodeType="withEffect">
                                  <p:stCondLst>
                                    <p:cond delay="0"/>
                                  </p:stCondLst>
                                  <p:childTnLst>
                                    <p:animEffect transition="out" filter="fade">
                                      <p:cBhvr>
                                        <p:cTn id="13" dur="2000" tmFilter="0, 0; .2, .5; .8, .5; 1, 0"/>
                                        <p:tgtEl>
                                          <p:spTgt spid="6"/>
                                        </p:tgtEl>
                                      </p:cBhvr>
                                    </p:animEffect>
                                    <p:animScale>
                                      <p:cBhvr>
                                        <p:cTn id="14" dur="1000" autoRev="1" fill="hold"/>
                                        <p:tgtEl>
                                          <p:spTgt spid="6"/>
                                        </p:tgtEl>
                                      </p:cBhvr>
                                      <p:by x="105000" y="105000"/>
                                    </p:animScale>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26" presetClass="emph" presetSubtype="0" repeatCount="indefinite" fill="hold" nodeType="withEffect">
                                  <p:stCondLst>
                                    <p:cond delay="0"/>
                                  </p:stCondLst>
                                  <p:childTnLst>
                                    <p:animEffect transition="out" filter="fade">
                                      <p:cBhvr>
                                        <p:cTn id="18" dur="2000" tmFilter="0, 0; .2, .5; .8, .5; 1, 0"/>
                                        <p:tgtEl>
                                          <p:spTgt spid="7"/>
                                        </p:tgtEl>
                                      </p:cBhvr>
                                    </p:animEffect>
                                    <p:animScale>
                                      <p:cBhvr>
                                        <p:cTn id="19" dur="1000" autoRev="1" fill="hold"/>
                                        <p:tgtEl>
                                          <p:spTgt spid="7"/>
                                        </p:tgtEl>
                                      </p:cBhvr>
                                      <p:by x="105000" y="105000"/>
                                    </p:animScale>
                                  </p:childTnLst>
                                </p:cTn>
                              </p:par>
                            </p:childTnLst>
                          </p:cTn>
                        </p:par>
                      </p:childTnLst>
                    </p:cTn>
                  </p:par>
                  <p:par>
                    <p:cTn id="20" fill="hold">
                      <p:stCondLst>
                        <p:cond delay="indefinite"/>
                      </p:stCondLst>
                      <p:childTnLst>
                        <p:par>
                          <p:cTn id="21" fill="hold">
                            <p:stCondLst>
                              <p:cond delay="0"/>
                            </p:stCondLst>
                            <p:childTnLst>
                              <p:par>
                                <p:cTn id="22" presetID="2" presetClass="entr" presetSubtype="6" fill="hold" grpId="0" nodeType="click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 calcmode="lin" valueType="num">
                                      <p:cBhvr additive="base">
                                        <p:cTn id="24"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3">
                                            <p:txEl>
                                              <p:pRg st="0" end="0"/>
                                            </p:txEl>
                                          </p:spTgt>
                                        </p:tgtEl>
                                        <p:attrNameLst>
                                          <p:attrName>ppt_y</p:attrName>
                                        </p:attrNameLst>
                                      </p:cBhvr>
                                      <p:tavLst>
                                        <p:tav tm="0">
                                          <p:val>
                                            <p:strVal val="1+#ppt_h/2"/>
                                          </p:val>
                                        </p:tav>
                                        <p:tav tm="100000">
                                          <p:val>
                                            <p:strVal val="#ppt_y"/>
                                          </p:val>
                                        </p:tav>
                                      </p:tavLst>
                                    </p:anim>
                                  </p:childTnLst>
                                </p:cTn>
                              </p:par>
                              <p:par>
                                <p:cTn id="26" presetID="50" presetClass="exit" presetSubtype="0" accel="100000" fill="hold" nodeType="withEffect">
                                  <p:stCondLst>
                                    <p:cond delay="0"/>
                                  </p:stCondLst>
                                  <p:childTnLst>
                                    <p:anim calcmode="lin" valueType="num">
                                      <p:cBhvr>
                                        <p:cTn id="27" dur="1000"/>
                                        <p:tgtEl>
                                          <p:spTgt spid="5"/>
                                        </p:tgtEl>
                                        <p:attrNameLst>
                                          <p:attrName>ppt_w</p:attrName>
                                        </p:attrNameLst>
                                      </p:cBhvr>
                                      <p:tavLst>
                                        <p:tav tm="0">
                                          <p:val>
                                            <p:strVal val="ppt_w"/>
                                          </p:val>
                                        </p:tav>
                                        <p:tav tm="100000">
                                          <p:val>
                                            <p:strVal val="ppt_w+.3"/>
                                          </p:val>
                                        </p:tav>
                                      </p:tavLst>
                                    </p:anim>
                                    <p:anim calcmode="lin" valueType="num">
                                      <p:cBhvr>
                                        <p:cTn id="28" dur="1000"/>
                                        <p:tgtEl>
                                          <p:spTgt spid="5"/>
                                        </p:tgtEl>
                                        <p:attrNameLst>
                                          <p:attrName>ppt_h</p:attrName>
                                        </p:attrNameLst>
                                      </p:cBhvr>
                                      <p:tavLst>
                                        <p:tav tm="0">
                                          <p:val>
                                            <p:strVal val="ppt_h"/>
                                          </p:val>
                                        </p:tav>
                                        <p:tav tm="100000">
                                          <p:val>
                                            <p:strVal val="ppt_h"/>
                                          </p:val>
                                        </p:tav>
                                      </p:tavLst>
                                    </p:anim>
                                    <p:animEffect transition="out" filter="fade">
                                      <p:cBhvr>
                                        <p:cTn id="29" dur="1000"/>
                                        <p:tgtEl>
                                          <p:spTgt spid="5"/>
                                        </p:tgtEl>
                                      </p:cBhvr>
                                    </p:animEffect>
                                    <p:set>
                                      <p:cBhvr>
                                        <p:cTn id="30" dur="1" fill="hold">
                                          <p:stCondLst>
                                            <p:cond delay="999"/>
                                          </p:stCondLst>
                                        </p:cTn>
                                        <p:tgtEl>
                                          <p:spTgt spid="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6" fill="hold" grpId="0"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 calcmode="lin" valueType="num">
                                      <p:cBhvr additive="base">
                                        <p:cTn id="35"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37" presetID="31" presetClass="exit" presetSubtype="0" fill="hold" nodeType="withEffect">
                                  <p:stCondLst>
                                    <p:cond delay="0"/>
                                  </p:stCondLst>
                                  <p:childTnLst>
                                    <p:anim calcmode="lin" valueType="num">
                                      <p:cBhvr>
                                        <p:cTn id="38" dur="1000"/>
                                        <p:tgtEl>
                                          <p:spTgt spid="6"/>
                                        </p:tgtEl>
                                        <p:attrNameLst>
                                          <p:attrName>ppt_w</p:attrName>
                                        </p:attrNameLst>
                                      </p:cBhvr>
                                      <p:tavLst>
                                        <p:tav tm="0">
                                          <p:val>
                                            <p:strVal val="ppt_w"/>
                                          </p:val>
                                        </p:tav>
                                        <p:tav tm="100000">
                                          <p:val>
                                            <p:fltVal val="0"/>
                                          </p:val>
                                        </p:tav>
                                      </p:tavLst>
                                    </p:anim>
                                    <p:anim calcmode="lin" valueType="num">
                                      <p:cBhvr>
                                        <p:cTn id="39" dur="1000"/>
                                        <p:tgtEl>
                                          <p:spTgt spid="6"/>
                                        </p:tgtEl>
                                        <p:attrNameLst>
                                          <p:attrName>ppt_h</p:attrName>
                                        </p:attrNameLst>
                                      </p:cBhvr>
                                      <p:tavLst>
                                        <p:tav tm="0">
                                          <p:val>
                                            <p:strVal val="ppt_h"/>
                                          </p:val>
                                        </p:tav>
                                        <p:tav tm="100000">
                                          <p:val>
                                            <p:fltVal val="0"/>
                                          </p:val>
                                        </p:tav>
                                      </p:tavLst>
                                    </p:anim>
                                    <p:anim calcmode="lin" valueType="num">
                                      <p:cBhvr>
                                        <p:cTn id="40" dur="1000"/>
                                        <p:tgtEl>
                                          <p:spTgt spid="6"/>
                                        </p:tgtEl>
                                        <p:attrNameLst>
                                          <p:attrName>style.rotation</p:attrName>
                                        </p:attrNameLst>
                                      </p:cBhvr>
                                      <p:tavLst>
                                        <p:tav tm="0">
                                          <p:val>
                                            <p:fltVal val="0"/>
                                          </p:val>
                                        </p:tav>
                                        <p:tav tm="100000">
                                          <p:val>
                                            <p:fltVal val="90"/>
                                          </p:val>
                                        </p:tav>
                                      </p:tavLst>
                                    </p:anim>
                                    <p:animEffect transition="out" filter="fade">
                                      <p:cBhvr>
                                        <p:cTn id="41" dur="1000"/>
                                        <p:tgtEl>
                                          <p:spTgt spid="6"/>
                                        </p:tgtEl>
                                      </p:cBhvr>
                                    </p:animEffect>
                                    <p:set>
                                      <p:cBhvr>
                                        <p:cTn id="42" dur="1" fill="hold">
                                          <p:stCondLst>
                                            <p:cond delay="999"/>
                                          </p:stCondLst>
                                        </p:cTn>
                                        <p:tgtEl>
                                          <p:spTgt spid="6"/>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6" fill="hold" grpId="0"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 calcmode="lin" valueType="num">
                                      <p:cBhvr additive="base">
                                        <p:cTn id="47"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49" presetID="45" presetClass="exit" presetSubtype="0" fill="hold" nodeType="withEffect">
                                  <p:stCondLst>
                                    <p:cond delay="0"/>
                                  </p:stCondLst>
                                  <p:childTnLst>
                                    <p:animEffect transition="out" filter="fade">
                                      <p:cBhvr>
                                        <p:cTn id="50" dur="2000"/>
                                        <p:tgtEl>
                                          <p:spTgt spid="7"/>
                                        </p:tgtEl>
                                      </p:cBhvr>
                                    </p:animEffect>
                                    <p:anim calcmode="lin" valueType="num">
                                      <p:cBhvr>
                                        <p:cTn id="51" dur="2000"/>
                                        <p:tgtEl>
                                          <p:spTgt spid="7"/>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52" dur="2000"/>
                                        <p:tgtEl>
                                          <p:spTgt spid="7"/>
                                        </p:tgtEl>
                                        <p:attrNameLst>
                                          <p:attrName>ppt_h</p:attrName>
                                        </p:attrNameLst>
                                      </p:cBhvr>
                                      <p:tavLst>
                                        <p:tav tm="0">
                                          <p:val>
                                            <p:strVal val="ppt_h"/>
                                          </p:val>
                                        </p:tav>
                                        <p:tav tm="100000">
                                          <p:val>
                                            <p:strVal val="ppt_h"/>
                                          </p:val>
                                        </p:tav>
                                      </p:tavLst>
                                    </p:anim>
                                    <p:set>
                                      <p:cBhvr>
                                        <p:cTn id="53"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75E1F-6B1E-5546-9DD9-70785F64C27B}"/>
              </a:ext>
            </a:extLst>
          </p:cNvPr>
          <p:cNvSpPr>
            <a:spLocks noGrp="1"/>
          </p:cNvSpPr>
          <p:nvPr>
            <p:ph type="title"/>
          </p:nvPr>
        </p:nvSpPr>
        <p:spPr/>
        <p:txBody>
          <a:bodyPr/>
          <a:lstStyle/>
          <a:p>
            <a:pPr algn="ctr"/>
            <a:r>
              <a:rPr lang="en-US" b="1" dirty="0"/>
              <a:t>So let’s fix this!</a:t>
            </a:r>
          </a:p>
        </p:txBody>
      </p:sp>
      <p:pic>
        <p:nvPicPr>
          <p:cNvPr id="5" name="Content Placeholder 4">
            <a:extLst>
              <a:ext uri="{FF2B5EF4-FFF2-40B4-BE49-F238E27FC236}">
                <a16:creationId xmlns:a16="http://schemas.microsoft.com/office/drawing/2014/main" id="{B02C0897-44DC-0A4E-85A4-75B50ED7C194}"/>
              </a:ext>
            </a:extLst>
          </p:cNvPr>
          <p:cNvPicPr>
            <a:picLocks noGrp="1" noChangeAspect="1"/>
          </p:cNvPicPr>
          <p:nvPr>
            <p:ph idx="1"/>
          </p:nvPr>
        </p:nvPicPr>
        <p:blipFill>
          <a:blip r:embed="rId2"/>
          <a:stretch>
            <a:fillRect/>
          </a:stretch>
        </p:blipFill>
        <p:spPr>
          <a:xfrm>
            <a:off x="1141413" y="2682875"/>
            <a:ext cx="4113960" cy="2750344"/>
          </a:xfrm>
        </p:spPr>
      </p:pic>
      <p:sp>
        <p:nvSpPr>
          <p:cNvPr id="6" name="TextBox 5">
            <a:extLst>
              <a:ext uri="{FF2B5EF4-FFF2-40B4-BE49-F238E27FC236}">
                <a16:creationId xmlns:a16="http://schemas.microsoft.com/office/drawing/2014/main" id="{FCA48228-4F19-D341-AE94-49B9FE42517B}"/>
              </a:ext>
            </a:extLst>
          </p:cNvPr>
          <p:cNvSpPr txBox="1"/>
          <p:nvPr/>
        </p:nvSpPr>
        <p:spPr>
          <a:xfrm>
            <a:off x="5255373" y="2682875"/>
            <a:ext cx="6464986"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Now we are actually INCREMENTING </a:t>
            </a:r>
            <a:r>
              <a:rPr lang="en-US" sz="2400" dirty="0">
                <a:latin typeface="Consolas" panose="020B0609020204030204" pitchFamily="49" charset="0"/>
                <a:cs typeface="Consolas" panose="020B0609020204030204" pitchFamily="49" charset="0"/>
              </a:rPr>
              <a:t>i</a:t>
            </a: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This way our loop will print the correct thing and </a:t>
            </a:r>
            <a:r>
              <a:rPr lang="en-US" sz="2400" b="1" dirty="0"/>
              <a:t>won’t</a:t>
            </a:r>
            <a:r>
              <a:rPr lang="en-US" sz="2400" dirty="0"/>
              <a:t> make us </a:t>
            </a:r>
            <a:r>
              <a:rPr lang="en-US" sz="2400" b="1" dirty="0"/>
              <a:t>wait for all eternity</a:t>
            </a:r>
            <a:endParaRPr lang="en-US" sz="2400" dirty="0"/>
          </a:p>
        </p:txBody>
      </p:sp>
      <p:sp>
        <p:nvSpPr>
          <p:cNvPr id="7" name="TextBox 6">
            <a:extLst>
              <a:ext uri="{FF2B5EF4-FFF2-40B4-BE49-F238E27FC236}">
                <a16:creationId xmlns:a16="http://schemas.microsoft.com/office/drawing/2014/main" id="{49E7BFF1-B2A3-1145-B3A9-2CA0B867BCC8}"/>
              </a:ext>
            </a:extLst>
          </p:cNvPr>
          <p:cNvSpPr txBox="1"/>
          <p:nvPr/>
        </p:nvSpPr>
        <p:spPr>
          <a:xfrm>
            <a:off x="1141413" y="5834340"/>
            <a:ext cx="2508957" cy="369332"/>
          </a:xfrm>
          <a:prstGeom prst="rect">
            <a:avLst/>
          </a:prstGeom>
          <a:noFill/>
        </p:spPr>
        <p:txBody>
          <a:bodyPr wrap="none" rtlCol="0">
            <a:spAutoFit/>
          </a:bodyPr>
          <a:lstStyle/>
          <a:p>
            <a:r>
              <a:rPr lang="en-US" dirty="0"/>
              <a:t>Show debug step through</a:t>
            </a:r>
          </a:p>
        </p:txBody>
      </p:sp>
      <p:pic>
        <p:nvPicPr>
          <p:cNvPr id="4" name="Graphic 3" descr="Mining tools">
            <a:extLst>
              <a:ext uri="{FF2B5EF4-FFF2-40B4-BE49-F238E27FC236}">
                <a16:creationId xmlns:a16="http://schemas.microsoft.com/office/drawing/2014/main" id="{CA66A051-DABE-4C40-B670-CE8E5A07337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55736" y="900603"/>
            <a:ext cx="914400" cy="914400"/>
          </a:xfrm>
          <a:prstGeom prst="rect">
            <a:avLst/>
          </a:prstGeom>
        </p:spPr>
      </p:pic>
      <p:pic>
        <p:nvPicPr>
          <p:cNvPr id="9" name="Graphic 8" descr="Tools">
            <a:extLst>
              <a:ext uri="{FF2B5EF4-FFF2-40B4-BE49-F238E27FC236}">
                <a16:creationId xmlns:a16="http://schemas.microsoft.com/office/drawing/2014/main" id="{9D795E0B-6CBC-9849-8F22-A00EA42286E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21865" y="900603"/>
            <a:ext cx="914400" cy="914400"/>
          </a:xfrm>
          <a:prstGeom prst="rect">
            <a:avLst/>
          </a:prstGeom>
        </p:spPr>
      </p:pic>
    </p:spTree>
    <p:extLst>
      <p:ext uri="{BB962C8B-B14F-4D97-AF65-F5344CB8AC3E}">
        <p14:creationId xmlns:p14="http://schemas.microsoft.com/office/powerpoint/2010/main" val="3291877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withEffect">
                                  <p:stCondLst>
                                    <p:cond delay="500"/>
                                  </p:stCondLst>
                                  <p:childTnLst>
                                    <p:animEffect transition="out" filter="fade">
                                      <p:cBhvr>
                                        <p:cTn id="6" dur="1000" tmFilter="0, 0; .2, .5; .8, .5; 1, 0"/>
                                        <p:tgtEl>
                                          <p:spTgt spid="4"/>
                                        </p:tgtEl>
                                      </p:cBhvr>
                                    </p:animEffect>
                                    <p:animScale>
                                      <p:cBhvr>
                                        <p:cTn id="7" dur="500" autoRev="1" fill="hold"/>
                                        <p:tgtEl>
                                          <p:spTgt spid="4"/>
                                        </p:tgtEl>
                                      </p:cBhvr>
                                      <p:by x="105000" y="105000"/>
                                    </p:animScale>
                                  </p:childTnLst>
                                </p:cTn>
                              </p:par>
                              <p:par>
                                <p:cTn id="8" presetID="26" presetClass="emph" presetSubtype="0" repeatCount="indefinite" fill="hold" nodeType="withEffect">
                                  <p:stCondLst>
                                    <p:cond delay="0"/>
                                  </p:stCondLst>
                                  <p:childTnLst>
                                    <p:animEffect transition="out" filter="fade">
                                      <p:cBhvr>
                                        <p:cTn id="9" dur="1000" tmFilter="0, 0; .2, .5; .8, .5; 1, 0"/>
                                        <p:tgtEl>
                                          <p:spTgt spid="9"/>
                                        </p:tgtEl>
                                      </p:cBhvr>
                                    </p:animEffect>
                                    <p:animScale>
                                      <p:cBhvr>
                                        <p:cTn id="10" dur="500" autoRev="1" fill="hold"/>
                                        <p:tgtEl>
                                          <p:spTgt spid="9"/>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dissolv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23" presetClass="entr" presetSubtype="16"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p:cTn id="26" dur="500" fill="hold"/>
                                        <p:tgtEl>
                                          <p:spTgt spid="7"/>
                                        </p:tgtEl>
                                        <p:attrNameLst>
                                          <p:attrName>ppt_w</p:attrName>
                                        </p:attrNameLst>
                                      </p:cBhvr>
                                      <p:tavLst>
                                        <p:tav tm="0">
                                          <p:val>
                                            <p:fltVal val="0"/>
                                          </p:val>
                                        </p:tav>
                                        <p:tav tm="100000">
                                          <p:val>
                                            <p:strVal val="#ppt_w"/>
                                          </p:val>
                                        </p:tav>
                                      </p:tavLst>
                                    </p:anim>
                                    <p:anim calcmode="lin" valueType="num">
                                      <p:cBhvr>
                                        <p:cTn id="27"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22097-E6A0-4C4C-A1FE-AA8AF5270ED4}"/>
              </a:ext>
            </a:extLst>
          </p:cNvPr>
          <p:cNvSpPr>
            <a:spLocks noGrp="1"/>
          </p:cNvSpPr>
          <p:nvPr>
            <p:ph type="title"/>
          </p:nvPr>
        </p:nvSpPr>
        <p:spPr/>
        <p:txBody>
          <a:bodyPr/>
          <a:lstStyle/>
          <a:p>
            <a:pPr algn="ctr"/>
            <a:r>
              <a:rPr lang="en-US" b="1" dirty="0"/>
              <a:t>The “do while” loop</a:t>
            </a:r>
          </a:p>
        </p:txBody>
      </p:sp>
      <p:sp>
        <p:nvSpPr>
          <p:cNvPr id="3" name="Content Placeholder 2">
            <a:extLst>
              <a:ext uri="{FF2B5EF4-FFF2-40B4-BE49-F238E27FC236}">
                <a16:creationId xmlns:a16="http://schemas.microsoft.com/office/drawing/2014/main" id="{7BBA223E-FE59-A44C-A38C-20B540620D1E}"/>
              </a:ext>
            </a:extLst>
          </p:cNvPr>
          <p:cNvSpPr>
            <a:spLocks noGrp="1"/>
          </p:cNvSpPr>
          <p:nvPr>
            <p:ph idx="1"/>
          </p:nvPr>
        </p:nvSpPr>
        <p:spPr>
          <a:xfrm>
            <a:off x="1141413" y="2792412"/>
            <a:ext cx="10402888" cy="2365376"/>
          </a:xfrm>
        </p:spPr>
        <p:txBody>
          <a:bodyPr/>
          <a:lstStyle/>
          <a:p>
            <a:r>
              <a:rPr lang="en-US" dirty="0">
                <a:solidFill>
                  <a:srgbClr val="FF79B2"/>
                </a:solidFill>
                <a:latin typeface="Consolas" panose="020B0609020204030204" pitchFamily="49" charset="0"/>
                <a:cs typeface="Consolas" panose="020B0609020204030204" pitchFamily="49" charset="0"/>
              </a:rPr>
              <a:t>do while</a:t>
            </a:r>
            <a:r>
              <a:rPr lang="en-US" dirty="0"/>
              <a:t> is basically the same a the </a:t>
            </a:r>
            <a:r>
              <a:rPr lang="en-US" dirty="0">
                <a:solidFill>
                  <a:srgbClr val="FF79B2"/>
                </a:solidFill>
                <a:latin typeface="Consolas" panose="020B0609020204030204" pitchFamily="49" charset="0"/>
                <a:cs typeface="Consolas" panose="020B0609020204030204" pitchFamily="49" charset="0"/>
              </a:rPr>
              <a:t>while</a:t>
            </a:r>
            <a:r>
              <a:rPr lang="en-US" dirty="0"/>
              <a:t> loop with </a:t>
            </a:r>
            <a:r>
              <a:rPr lang="en-US" b="1" dirty="0"/>
              <a:t>1 major difference</a:t>
            </a:r>
          </a:p>
          <a:p>
            <a:pPr lvl="1"/>
            <a:r>
              <a:rPr lang="en-US" dirty="0"/>
              <a:t>What do you think the difference could be?</a:t>
            </a:r>
          </a:p>
          <a:p>
            <a:endParaRPr lang="en-US" dirty="0"/>
          </a:p>
          <a:p>
            <a:r>
              <a:rPr lang="en-US" dirty="0"/>
              <a:t>The difference is that </a:t>
            </a:r>
            <a:r>
              <a:rPr lang="en-US" dirty="0">
                <a:solidFill>
                  <a:srgbClr val="FF79B2"/>
                </a:solidFill>
                <a:latin typeface="Consolas" panose="020B0609020204030204" pitchFamily="49" charset="0"/>
                <a:cs typeface="Consolas" panose="020B0609020204030204" pitchFamily="49" charset="0"/>
              </a:rPr>
              <a:t>do while</a:t>
            </a:r>
            <a:r>
              <a:rPr lang="en-US" dirty="0"/>
              <a:t> will ALWAYS EXECUTE ATLEAST ONCE</a:t>
            </a:r>
          </a:p>
        </p:txBody>
      </p:sp>
    </p:spTree>
    <p:extLst>
      <p:ext uri="{BB962C8B-B14F-4D97-AF65-F5344CB8AC3E}">
        <p14:creationId xmlns:p14="http://schemas.microsoft.com/office/powerpoint/2010/main" val="2012207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4ADB0-B9E9-3442-8E0A-11998B02BEAE}"/>
              </a:ext>
            </a:extLst>
          </p:cNvPr>
          <p:cNvSpPr>
            <a:spLocks noGrp="1"/>
          </p:cNvSpPr>
          <p:nvPr>
            <p:ph type="title"/>
          </p:nvPr>
        </p:nvSpPr>
        <p:spPr/>
        <p:txBody>
          <a:bodyPr/>
          <a:lstStyle/>
          <a:p>
            <a:pPr algn="ctr"/>
            <a:r>
              <a:rPr lang="en-US" b="1" dirty="0"/>
              <a:t>Structure of “do while”</a:t>
            </a:r>
          </a:p>
        </p:txBody>
      </p:sp>
      <p:pic>
        <p:nvPicPr>
          <p:cNvPr id="5" name="Content Placeholder 4">
            <a:extLst>
              <a:ext uri="{FF2B5EF4-FFF2-40B4-BE49-F238E27FC236}">
                <a16:creationId xmlns:a16="http://schemas.microsoft.com/office/drawing/2014/main" id="{C3AEC7F3-6999-9D41-AD37-C55F2D6B44B0}"/>
              </a:ext>
            </a:extLst>
          </p:cNvPr>
          <p:cNvPicPr>
            <a:picLocks noGrp="1" noChangeAspect="1"/>
          </p:cNvPicPr>
          <p:nvPr>
            <p:ph idx="1"/>
          </p:nvPr>
        </p:nvPicPr>
        <p:blipFill>
          <a:blip r:embed="rId2"/>
          <a:stretch>
            <a:fillRect/>
          </a:stretch>
        </p:blipFill>
        <p:spPr>
          <a:xfrm>
            <a:off x="714016" y="2097088"/>
            <a:ext cx="5830844" cy="2767806"/>
          </a:xfrm>
        </p:spPr>
      </p:pic>
      <p:sp>
        <p:nvSpPr>
          <p:cNvPr id="6" name="TextBox 5">
            <a:extLst>
              <a:ext uri="{FF2B5EF4-FFF2-40B4-BE49-F238E27FC236}">
                <a16:creationId xmlns:a16="http://schemas.microsoft.com/office/drawing/2014/main" id="{9C0C0667-089D-F345-A5AE-C9A005409A3D}"/>
              </a:ext>
            </a:extLst>
          </p:cNvPr>
          <p:cNvSpPr txBox="1"/>
          <p:nvPr/>
        </p:nvSpPr>
        <p:spPr>
          <a:xfrm>
            <a:off x="6544860" y="2328863"/>
            <a:ext cx="5342340" cy="646331"/>
          </a:xfrm>
          <a:prstGeom prst="rect">
            <a:avLst/>
          </a:prstGeom>
          <a:noFill/>
        </p:spPr>
        <p:txBody>
          <a:bodyPr wrap="square" rtlCol="0">
            <a:spAutoFit/>
          </a:bodyPr>
          <a:lstStyle/>
          <a:p>
            <a:r>
              <a:rPr lang="en-US" dirty="0"/>
              <a:t>The </a:t>
            </a:r>
            <a:r>
              <a:rPr lang="en-US" u="sng" dirty="0"/>
              <a:t>statements</a:t>
            </a:r>
            <a:r>
              <a:rPr lang="en-US" dirty="0"/>
              <a:t> &amp; </a:t>
            </a:r>
            <a:r>
              <a:rPr lang="en-US" u="sng" dirty="0"/>
              <a:t>condition</a:t>
            </a:r>
            <a:r>
              <a:rPr lang="en-US" dirty="0"/>
              <a:t> are the EXACT SAME as the what we just saw before for the </a:t>
            </a:r>
            <a:r>
              <a:rPr lang="en-US" dirty="0">
                <a:solidFill>
                  <a:srgbClr val="FF79B2"/>
                </a:solidFill>
                <a:latin typeface="Consolas" panose="020B0609020204030204" pitchFamily="49" charset="0"/>
                <a:cs typeface="Consolas" panose="020B0609020204030204" pitchFamily="49" charset="0"/>
              </a:rPr>
              <a:t>while</a:t>
            </a:r>
            <a:r>
              <a:rPr lang="en-US" dirty="0"/>
              <a:t> loop</a:t>
            </a:r>
          </a:p>
        </p:txBody>
      </p:sp>
      <p:sp>
        <p:nvSpPr>
          <p:cNvPr id="7" name="TextBox 6">
            <a:extLst>
              <a:ext uri="{FF2B5EF4-FFF2-40B4-BE49-F238E27FC236}">
                <a16:creationId xmlns:a16="http://schemas.microsoft.com/office/drawing/2014/main" id="{F99E0F45-B418-0C4B-9F2C-F885BD910F24}"/>
              </a:ext>
            </a:extLst>
          </p:cNvPr>
          <p:cNvSpPr txBox="1"/>
          <p:nvPr/>
        </p:nvSpPr>
        <p:spPr>
          <a:xfrm>
            <a:off x="6544860" y="4130598"/>
            <a:ext cx="4429125" cy="646331"/>
          </a:xfrm>
          <a:prstGeom prst="rect">
            <a:avLst/>
          </a:prstGeom>
          <a:noFill/>
        </p:spPr>
        <p:txBody>
          <a:bodyPr wrap="square" rtlCol="0">
            <a:spAutoFit/>
          </a:bodyPr>
          <a:lstStyle/>
          <a:p>
            <a:r>
              <a:rPr lang="en-US" dirty="0"/>
              <a:t>The only difference is that now there is a </a:t>
            </a:r>
            <a:r>
              <a:rPr lang="en-US" dirty="0">
                <a:solidFill>
                  <a:srgbClr val="FF79B2"/>
                </a:solidFill>
                <a:latin typeface="Consolas" panose="020B0609020204030204" pitchFamily="49" charset="0"/>
                <a:cs typeface="Consolas" panose="020B0609020204030204" pitchFamily="49" charset="0"/>
              </a:rPr>
              <a:t>do</a:t>
            </a:r>
            <a:r>
              <a:rPr lang="en-US" dirty="0"/>
              <a:t> in front of the </a:t>
            </a:r>
            <a:r>
              <a:rPr lang="en-US" dirty="0">
                <a:solidFill>
                  <a:srgbClr val="FF79B2"/>
                </a:solidFill>
                <a:latin typeface="Consolas" panose="020B0609020204030204" pitchFamily="49" charset="0"/>
                <a:cs typeface="Consolas" panose="020B0609020204030204" pitchFamily="49" charset="0"/>
              </a:rPr>
              <a:t>while</a:t>
            </a:r>
          </a:p>
        </p:txBody>
      </p:sp>
    </p:spTree>
    <p:extLst>
      <p:ext uri="{BB962C8B-B14F-4D97-AF65-F5344CB8AC3E}">
        <p14:creationId xmlns:p14="http://schemas.microsoft.com/office/powerpoint/2010/main" val="200270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1+#ppt_w/2"/>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dissolve">
                                      <p:cBhvr>
                                        <p:cTn id="13" dur="500"/>
                                        <p:tgtEl>
                                          <p:spTgt spid="6">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66F5A-C978-D247-8D7F-DF8C5E124451}"/>
              </a:ext>
            </a:extLst>
          </p:cNvPr>
          <p:cNvSpPr>
            <a:spLocks noGrp="1"/>
          </p:cNvSpPr>
          <p:nvPr>
            <p:ph type="title"/>
          </p:nvPr>
        </p:nvSpPr>
        <p:spPr/>
        <p:txBody>
          <a:bodyPr/>
          <a:lstStyle/>
          <a:p>
            <a:pPr algn="ctr"/>
            <a:r>
              <a:rPr lang="en-US" dirty="0"/>
              <a:t>What will the following code output?</a:t>
            </a:r>
          </a:p>
        </p:txBody>
      </p:sp>
      <p:pic>
        <p:nvPicPr>
          <p:cNvPr id="5" name="Content Placeholder 4">
            <a:extLst>
              <a:ext uri="{FF2B5EF4-FFF2-40B4-BE49-F238E27FC236}">
                <a16:creationId xmlns:a16="http://schemas.microsoft.com/office/drawing/2014/main" id="{C6247ABE-A631-6D4A-BB6B-F54CF4CD44AC}"/>
              </a:ext>
            </a:extLst>
          </p:cNvPr>
          <p:cNvPicPr>
            <a:picLocks noGrp="1" noChangeAspect="1"/>
          </p:cNvPicPr>
          <p:nvPr>
            <p:ph idx="1"/>
          </p:nvPr>
        </p:nvPicPr>
        <p:blipFill>
          <a:blip r:embed="rId2"/>
          <a:stretch>
            <a:fillRect/>
          </a:stretch>
        </p:blipFill>
        <p:spPr>
          <a:xfrm>
            <a:off x="758919" y="1929607"/>
            <a:ext cx="11251492" cy="2831306"/>
          </a:xfrm>
        </p:spPr>
      </p:pic>
      <p:pic>
        <p:nvPicPr>
          <p:cNvPr id="7" name="Picture 6">
            <a:extLst>
              <a:ext uri="{FF2B5EF4-FFF2-40B4-BE49-F238E27FC236}">
                <a16:creationId xmlns:a16="http://schemas.microsoft.com/office/drawing/2014/main" id="{8EA48190-E7AD-2D43-B66F-FF22176063EB}"/>
              </a:ext>
            </a:extLst>
          </p:cNvPr>
          <p:cNvPicPr>
            <a:picLocks noChangeAspect="1"/>
          </p:cNvPicPr>
          <p:nvPr/>
        </p:nvPicPr>
        <p:blipFill>
          <a:blip r:embed="rId3"/>
          <a:stretch>
            <a:fillRect/>
          </a:stretch>
        </p:blipFill>
        <p:spPr>
          <a:xfrm>
            <a:off x="2480289" y="4926872"/>
            <a:ext cx="7485365" cy="471519"/>
          </a:xfrm>
          <a:prstGeom prst="rect">
            <a:avLst/>
          </a:prstGeom>
        </p:spPr>
      </p:pic>
      <p:sp>
        <p:nvSpPr>
          <p:cNvPr id="8" name="TextBox 7">
            <a:extLst>
              <a:ext uri="{FF2B5EF4-FFF2-40B4-BE49-F238E27FC236}">
                <a16:creationId xmlns:a16="http://schemas.microsoft.com/office/drawing/2014/main" id="{C13D2658-658B-C14E-A097-8D981A1061AB}"/>
              </a:ext>
            </a:extLst>
          </p:cNvPr>
          <p:cNvSpPr txBox="1"/>
          <p:nvPr/>
        </p:nvSpPr>
        <p:spPr>
          <a:xfrm>
            <a:off x="1509663" y="6204240"/>
            <a:ext cx="9169498" cy="369332"/>
          </a:xfrm>
          <a:prstGeom prst="rect">
            <a:avLst/>
          </a:prstGeom>
          <a:noFill/>
        </p:spPr>
        <p:txBody>
          <a:bodyPr wrap="none" rtlCol="0">
            <a:spAutoFit/>
          </a:bodyPr>
          <a:lstStyle/>
          <a:p>
            <a:r>
              <a:rPr lang="en-US" dirty="0"/>
              <a:t>Typically we use this if we need something to happen AT LEAST ONCE regardless of the condition.</a:t>
            </a:r>
          </a:p>
        </p:txBody>
      </p:sp>
      <p:sp>
        <p:nvSpPr>
          <p:cNvPr id="9" name="TextBox 8">
            <a:extLst>
              <a:ext uri="{FF2B5EF4-FFF2-40B4-BE49-F238E27FC236}">
                <a16:creationId xmlns:a16="http://schemas.microsoft.com/office/drawing/2014/main" id="{74465E53-041A-4745-ADD6-45C77698DC9C}"/>
              </a:ext>
            </a:extLst>
          </p:cNvPr>
          <p:cNvSpPr txBox="1"/>
          <p:nvPr/>
        </p:nvSpPr>
        <p:spPr>
          <a:xfrm>
            <a:off x="2480289" y="5478150"/>
            <a:ext cx="6981078" cy="646331"/>
          </a:xfrm>
          <a:prstGeom prst="rect">
            <a:avLst/>
          </a:prstGeom>
          <a:noFill/>
        </p:spPr>
        <p:txBody>
          <a:bodyPr wrap="none" rtlCol="0">
            <a:spAutoFit/>
          </a:bodyPr>
          <a:lstStyle/>
          <a:p>
            <a:pPr marL="285750" indent="-285750">
              <a:buFont typeface="Arial" panose="020B0604020202020204" pitchFamily="34" charset="0"/>
              <a:buChar char="•"/>
            </a:pPr>
            <a:r>
              <a:rPr lang="en-US" b="1" dirty="0"/>
              <a:t>This is an absolute lie!</a:t>
            </a:r>
            <a:r>
              <a:rPr lang="en-US" dirty="0"/>
              <a:t> </a:t>
            </a:r>
          </a:p>
          <a:p>
            <a:pPr marL="742950" lvl="1" indent="-285750">
              <a:buFont typeface="Arial" panose="020B0604020202020204" pitchFamily="34" charset="0"/>
              <a:buChar char="•"/>
            </a:pPr>
            <a:r>
              <a:rPr lang="en-US" dirty="0"/>
              <a:t>Be careful when using this loop, you may get unanticipated results.</a:t>
            </a:r>
          </a:p>
        </p:txBody>
      </p:sp>
      <p:sp>
        <p:nvSpPr>
          <p:cNvPr id="3" name="TextBox 2">
            <a:extLst>
              <a:ext uri="{FF2B5EF4-FFF2-40B4-BE49-F238E27FC236}">
                <a16:creationId xmlns:a16="http://schemas.microsoft.com/office/drawing/2014/main" id="{8165AAE6-F556-9447-84BA-22BF60A40C12}"/>
              </a:ext>
            </a:extLst>
          </p:cNvPr>
          <p:cNvSpPr txBox="1"/>
          <p:nvPr/>
        </p:nvSpPr>
        <p:spPr>
          <a:xfrm>
            <a:off x="1141413" y="4926035"/>
            <a:ext cx="1551141" cy="461665"/>
          </a:xfrm>
          <a:prstGeom prst="rect">
            <a:avLst/>
          </a:prstGeom>
          <a:noFill/>
        </p:spPr>
        <p:txBody>
          <a:bodyPr wrap="square" rtlCol="0">
            <a:spAutoFit/>
          </a:bodyPr>
          <a:lstStyle/>
          <a:p>
            <a:r>
              <a:rPr lang="en-US" sz="2400" b="1" dirty="0"/>
              <a:t>OUTPUT</a:t>
            </a:r>
            <a:r>
              <a:rPr lang="en-US" sz="2400" dirty="0"/>
              <a:t>:</a:t>
            </a:r>
          </a:p>
        </p:txBody>
      </p:sp>
    </p:spTree>
    <p:extLst>
      <p:ext uri="{BB962C8B-B14F-4D97-AF65-F5344CB8AC3E}">
        <p14:creationId xmlns:p14="http://schemas.microsoft.com/office/powerpoint/2010/main" val="3012717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3"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
                                        <p:tgtEl>
                                          <p:spTgt spid="5"/>
                                        </p:tgtEl>
                                      </p:cBhvr>
                                    </p:animEffect>
                                    <p:anim calcmode="lin" valueType="num">
                                      <p:cBhvr>
                                        <p:cTn id="8" dur="800" fill="hold"/>
                                        <p:tgtEl>
                                          <p:spTgt spid="5"/>
                                        </p:tgtEl>
                                        <p:attrNameLst>
                                          <p:attrName>ppt_x</p:attrName>
                                        </p:attrNameLst>
                                      </p:cBhvr>
                                      <p:tavLst>
                                        <p:tav tm="0">
                                          <p:val>
                                            <p:strVal val="#ppt_x"/>
                                          </p:val>
                                        </p:tav>
                                        <p:tav tm="100000">
                                          <p:val>
                                            <p:strVal val="#ppt_x"/>
                                          </p:val>
                                        </p:tav>
                                      </p:tavLst>
                                    </p:anim>
                                    <p:anim calcmode="lin" valueType="num">
                                      <p:cBhvr>
                                        <p:cTn id="9" dur="800" fill="hold"/>
                                        <p:tgtEl>
                                          <p:spTgt spid="5"/>
                                        </p:tgtEl>
                                        <p:attrNameLst>
                                          <p:attrName>ppt_y</p:attrName>
                                        </p:attrNameLst>
                                      </p:cBhvr>
                                      <p:tavLst>
                                        <p:tav tm="0">
                                          <p:val>
                                            <p:strVal val="#ppt_y+0.31"/>
                                          </p:val>
                                        </p:tav>
                                        <p:tav tm="100000">
                                          <p:val>
                                            <p:strVal val="#ppt_y+0.31"/>
                                          </p:val>
                                        </p:tav>
                                      </p:tavLst>
                                    </p:anim>
                                    <p:anim calcmode="lin" valueType="num">
                                      <p:cBhvr>
                                        <p:cTn id="10" dur="1200" decel="50000" fill="hold">
                                          <p:stCondLst>
                                            <p:cond delay="800"/>
                                          </p:stCondLst>
                                        </p:cTn>
                                        <p:tgtEl>
                                          <p:spTgt spid="5"/>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1200" decel="50000" fill="hold">
                                          <p:stCondLst>
                                            <p:cond delay="800"/>
                                          </p:stCondLst>
                                        </p:cTn>
                                        <p:tgtEl>
                                          <p:spTgt spid="5"/>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12" presetID="2" presetClass="entr" presetSubtype="12" fill="hold" grpId="0" nodeType="withEffect">
                                  <p:stCondLst>
                                    <p:cond delay="150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0-#ppt_w/2"/>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7" presetClass="entr" presetSubtype="1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p:cTn id="26" dur="500" fill="hold"/>
                                        <p:tgtEl>
                                          <p:spTgt spid="9"/>
                                        </p:tgtEl>
                                        <p:attrNameLst>
                                          <p:attrName>ppt_w</p:attrName>
                                        </p:attrNameLst>
                                      </p:cBhvr>
                                      <p:tavLst>
                                        <p:tav tm="0">
                                          <p:val>
                                            <p:fltVal val="0"/>
                                          </p:val>
                                        </p:tav>
                                        <p:tav tm="100000">
                                          <p:val>
                                            <p:strVal val="#ppt_w"/>
                                          </p:val>
                                        </p:tav>
                                      </p:tavLst>
                                    </p:anim>
                                    <p:anim calcmode="lin" valueType="num">
                                      <p:cBhvr>
                                        <p:cTn id="27" dur="5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arn(inVertical)">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7AA9C-3E36-6644-92D1-17A905241F65}"/>
              </a:ext>
            </a:extLst>
          </p:cNvPr>
          <p:cNvSpPr>
            <a:spLocks noGrp="1"/>
          </p:cNvSpPr>
          <p:nvPr>
            <p:ph type="title"/>
          </p:nvPr>
        </p:nvSpPr>
        <p:spPr/>
        <p:txBody>
          <a:bodyPr/>
          <a:lstStyle/>
          <a:p>
            <a:pPr algn="ctr"/>
            <a:r>
              <a:rPr lang="en-US" dirty="0"/>
              <a:t>Goals for today</a:t>
            </a:r>
          </a:p>
        </p:txBody>
      </p:sp>
      <p:sp>
        <p:nvSpPr>
          <p:cNvPr id="3" name="Content Placeholder 2">
            <a:extLst>
              <a:ext uri="{FF2B5EF4-FFF2-40B4-BE49-F238E27FC236}">
                <a16:creationId xmlns:a16="http://schemas.microsoft.com/office/drawing/2014/main" id="{131126AD-4CA1-AA4A-A7A7-29B4C34E4F4C}"/>
              </a:ext>
            </a:extLst>
          </p:cNvPr>
          <p:cNvSpPr>
            <a:spLocks noGrp="1"/>
          </p:cNvSpPr>
          <p:nvPr>
            <p:ph idx="1"/>
          </p:nvPr>
        </p:nvSpPr>
        <p:spPr>
          <a:xfrm>
            <a:off x="1141412" y="2249487"/>
            <a:ext cx="9905999" cy="4359860"/>
          </a:xfrm>
        </p:spPr>
        <p:txBody>
          <a:bodyPr>
            <a:normAutofit fontScale="92500" lnSpcReduction="20000"/>
          </a:bodyPr>
          <a:lstStyle/>
          <a:p>
            <a:r>
              <a:rPr lang="en-US" dirty="0"/>
              <a:t>Loop definitions (what are they, how do we use them)</a:t>
            </a:r>
          </a:p>
          <a:p>
            <a:endParaRPr lang="en-US" dirty="0"/>
          </a:p>
          <a:p>
            <a:r>
              <a:rPr lang="en-US" dirty="0"/>
              <a:t>Loop equivalence</a:t>
            </a:r>
          </a:p>
          <a:p>
            <a:endParaRPr lang="en-US" dirty="0"/>
          </a:p>
          <a:p>
            <a:r>
              <a:rPr lang="en-US" dirty="0"/>
              <a:t>Loop nesting</a:t>
            </a:r>
          </a:p>
          <a:p>
            <a:endParaRPr lang="en-US" dirty="0"/>
          </a:p>
          <a:p>
            <a:r>
              <a:rPr lang="en-US" dirty="0"/>
              <a:t>Operator review (some neat tricks)</a:t>
            </a:r>
          </a:p>
          <a:p>
            <a:endParaRPr lang="en-US" dirty="0"/>
          </a:p>
          <a:p>
            <a:r>
              <a:rPr lang="en-US" dirty="0"/>
              <a:t>Increments</a:t>
            </a:r>
          </a:p>
        </p:txBody>
      </p:sp>
      <p:pic>
        <p:nvPicPr>
          <p:cNvPr id="8" name="Graphic 7" descr="Playbook">
            <a:extLst>
              <a:ext uri="{FF2B5EF4-FFF2-40B4-BE49-F238E27FC236}">
                <a16:creationId xmlns:a16="http://schemas.microsoft.com/office/drawing/2014/main" id="{01818B4E-3833-A748-9065-AF877AC7D75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41343" y="2097088"/>
            <a:ext cx="717754" cy="717754"/>
          </a:xfrm>
          <a:prstGeom prst="rect">
            <a:avLst/>
          </a:prstGeom>
        </p:spPr>
      </p:pic>
      <p:pic>
        <p:nvPicPr>
          <p:cNvPr id="10" name="Graphic 9" descr="Tools">
            <a:extLst>
              <a:ext uri="{FF2B5EF4-FFF2-40B4-BE49-F238E27FC236}">
                <a16:creationId xmlns:a16="http://schemas.microsoft.com/office/drawing/2014/main" id="{BD152E81-51C6-8043-B1CE-19B15F3A830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04128" y="4888896"/>
            <a:ext cx="717754" cy="717754"/>
          </a:xfrm>
          <a:prstGeom prst="rect">
            <a:avLst/>
          </a:prstGeom>
        </p:spPr>
      </p:pic>
      <p:pic>
        <p:nvPicPr>
          <p:cNvPr id="12" name="Graphic 11" descr="Crane">
            <a:extLst>
              <a:ext uri="{FF2B5EF4-FFF2-40B4-BE49-F238E27FC236}">
                <a16:creationId xmlns:a16="http://schemas.microsoft.com/office/drawing/2014/main" id="{3D696F02-61FB-5340-B7A8-4EF38FA3728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353721" y="4809009"/>
            <a:ext cx="877529" cy="877529"/>
          </a:xfrm>
          <a:prstGeom prst="rect">
            <a:avLst/>
          </a:prstGeom>
        </p:spPr>
      </p:pic>
      <p:pic>
        <p:nvPicPr>
          <p:cNvPr id="14" name="Graphic 13" descr="Transfer">
            <a:extLst>
              <a:ext uri="{FF2B5EF4-FFF2-40B4-BE49-F238E27FC236}">
                <a16:creationId xmlns:a16="http://schemas.microsoft.com/office/drawing/2014/main" id="{E846E675-375C-2043-8357-5F9DDC3AA8B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5400000">
            <a:off x="2631163" y="5887711"/>
            <a:ext cx="721636" cy="721636"/>
          </a:xfrm>
          <a:prstGeom prst="rect">
            <a:avLst/>
          </a:prstGeom>
        </p:spPr>
      </p:pic>
    </p:spTree>
    <p:extLst>
      <p:ext uri="{BB962C8B-B14F-4D97-AF65-F5344CB8AC3E}">
        <p14:creationId xmlns:p14="http://schemas.microsoft.com/office/powerpoint/2010/main" val="679982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6"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1+#ppt_w/2"/>
                                          </p:val>
                                        </p:tav>
                                        <p:tav tm="100000">
                                          <p:val>
                                            <p:strVal val="#ppt_x"/>
                                          </p:val>
                                        </p:tav>
                                      </p:tavLst>
                                    </p:anim>
                                    <p:anim calcmode="lin" valueType="num">
                                      <p:cBhvr additive="base">
                                        <p:cTn id="34" dur="500" fill="hold"/>
                                        <p:tgtEl>
                                          <p:spTgt spid="10"/>
                                        </p:tgtEl>
                                        <p:attrNameLst>
                                          <p:attrName>ppt_y</p:attrName>
                                        </p:attrNameLst>
                                      </p:cBhvr>
                                      <p:tavLst>
                                        <p:tav tm="0">
                                          <p:val>
                                            <p:strVal val="1+#ppt_h/2"/>
                                          </p:val>
                                        </p:tav>
                                        <p:tav tm="100000">
                                          <p:val>
                                            <p:strVal val="#ppt_y"/>
                                          </p:val>
                                        </p:tav>
                                      </p:tavLst>
                                    </p:anim>
                                  </p:childTnLst>
                                </p:cTn>
                              </p:par>
                              <p:par>
                                <p:cTn id="35" presetID="2" presetClass="entr" presetSubtype="6"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1+#ppt_w/2"/>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par>
                                <p:cTn id="39" presetID="32" presetClass="emph" presetSubtype="0" repeatCount="10000" fill="hold" nodeType="withEffect">
                                  <p:stCondLst>
                                    <p:cond delay="0"/>
                                  </p:stCondLst>
                                  <p:childTnLst>
                                    <p:animRot by="120000">
                                      <p:cBhvr>
                                        <p:cTn id="40" dur="100" fill="hold">
                                          <p:stCondLst>
                                            <p:cond delay="0"/>
                                          </p:stCondLst>
                                        </p:cTn>
                                        <p:tgtEl>
                                          <p:spTgt spid="10"/>
                                        </p:tgtEl>
                                        <p:attrNameLst>
                                          <p:attrName>r</p:attrName>
                                        </p:attrNameLst>
                                      </p:cBhvr>
                                    </p:animRot>
                                    <p:animRot by="-240000">
                                      <p:cBhvr>
                                        <p:cTn id="41" dur="200" fill="hold">
                                          <p:stCondLst>
                                            <p:cond delay="200"/>
                                          </p:stCondLst>
                                        </p:cTn>
                                        <p:tgtEl>
                                          <p:spTgt spid="10"/>
                                        </p:tgtEl>
                                        <p:attrNameLst>
                                          <p:attrName>r</p:attrName>
                                        </p:attrNameLst>
                                      </p:cBhvr>
                                    </p:animRot>
                                    <p:animRot by="240000">
                                      <p:cBhvr>
                                        <p:cTn id="42" dur="200" fill="hold">
                                          <p:stCondLst>
                                            <p:cond delay="400"/>
                                          </p:stCondLst>
                                        </p:cTn>
                                        <p:tgtEl>
                                          <p:spTgt spid="10"/>
                                        </p:tgtEl>
                                        <p:attrNameLst>
                                          <p:attrName>r</p:attrName>
                                        </p:attrNameLst>
                                      </p:cBhvr>
                                    </p:animRot>
                                    <p:animRot by="-240000">
                                      <p:cBhvr>
                                        <p:cTn id="43" dur="200" fill="hold">
                                          <p:stCondLst>
                                            <p:cond delay="600"/>
                                          </p:stCondLst>
                                        </p:cTn>
                                        <p:tgtEl>
                                          <p:spTgt spid="10"/>
                                        </p:tgtEl>
                                        <p:attrNameLst>
                                          <p:attrName>r</p:attrName>
                                        </p:attrNameLst>
                                      </p:cBhvr>
                                    </p:animRot>
                                    <p:animRot by="120000">
                                      <p:cBhvr>
                                        <p:cTn id="44" dur="200" fill="hold">
                                          <p:stCondLst>
                                            <p:cond delay="800"/>
                                          </p:stCondLst>
                                        </p:cTn>
                                        <p:tgtEl>
                                          <p:spTgt spid="10"/>
                                        </p:tgtEl>
                                        <p:attrNameLst>
                                          <p:attrName>r</p:attrName>
                                        </p:attrNameLst>
                                      </p:cBhvr>
                                    </p:animRo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4"/>
                                        </p:tgtEl>
                                        <p:attrNameLst>
                                          <p:attrName>style.visibility</p:attrName>
                                        </p:attrNameLst>
                                      </p:cBhvr>
                                      <p:to>
                                        <p:strVal val="visible"/>
                                      </p:to>
                                    </p:set>
                                    <p:anim calcmode="lin" valueType="num">
                                      <p:cBhvr additive="base">
                                        <p:cTn id="53" dur="500" fill="hold"/>
                                        <p:tgtEl>
                                          <p:spTgt spid="14"/>
                                        </p:tgtEl>
                                        <p:attrNameLst>
                                          <p:attrName>ppt_x</p:attrName>
                                        </p:attrNameLst>
                                      </p:cBhvr>
                                      <p:tavLst>
                                        <p:tav tm="0">
                                          <p:val>
                                            <p:strVal val="#ppt_x"/>
                                          </p:val>
                                        </p:tav>
                                        <p:tav tm="100000">
                                          <p:val>
                                            <p:strVal val="#ppt_x"/>
                                          </p:val>
                                        </p:tav>
                                      </p:tavLst>
                                    </p:anim>
                                    <p:anim calcmode="lin" valueType="num">
                                      <p:cBhvr additive="base">
                                        <p:cTn id="54" dur="500" fill="hold"/>
                                        <p:tgtEl>
                                          <p:spTgt spid="14"/>
                                        </p:tgtEl>
                                        <p:attrNameLst>
                                          <p:attrName>ppt_y</p:attrName>
                                        </p:attrNameLst>
                                      </p:cBhvr>
                                      <p:tavLst>
                                        <p:tav tm="0">
                                          <p:val>
                                            <p:strVal val="1+#ppt_h/2"/>
                                          </p:val>
                                        </p:tav>
                                        <p:tav tm="100000">
                                          <p:val>
                                            <p:strVal val="#ppt_y"/>
                                          </p:val>
                                        </p:tav>
                                      </p:tavLst>
                                    </p:anim>
                                  </p:childTnLst>
                                </p:cTn>
                              </p:par>
                              <p:par>
                                <p:cTn id="55" presetID="26" presetClass="emph" presetSubtype="0" repeatCount="indefinite" fill="hold" nodeType="withEffect">
                                  <p:stCondLst>
                                    <p:cond delay="0"/>
                                  </p:stCondLst>
                                  <p:childTnLst>
                                    <p:animEffect transition="out" filter="fade">
                                      <p:cBhvr>
                                        <p:cTn id="56" dur="1000" tmFilter="0, 0; .2, .5; .8, .5; 1, 0"/>
                                        <p:tgtEl>
                                          <p:spTgt spid="14"/>
                                        </p:tgtEl>
                                      </p:cBhvr>
                                    </p:animEffect>
                                    <p:animScale>
                                      <p:cBhvr>
                                        <p:cTn id="57" dur="500"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8776F-738B-354E-9D3B-6AA2AFF15D51}"/>
              </a:ext>
            </a:extLst>
          </p:cNvPr>
          <p:cNvSpPr>
            <a:spLocks noGrp="1"/>
          </p:cNvSpPr>
          <p:nvPr>
            <p:ph type="title"/>
          </p:nvPr>
        </p:nvSpPr>
        <p:spPr/>
        <p:txBody>
          <a:bodyPr/>
          <a:lstStyle/>
          <a:p>
            <a:pPr algn="ctr"/>
            <a:r>
              <a:rPr lang="en-US" b="1" dirty="0"/>
              <a:t>The for loop</a:t>
            </a:r>
          </a:p>
        </p:txBody>
      </p:sp>
      <p:sp>
        <p:nvSpPr>
          <p:cNvPr id="3" name="Content Placeholder 2">
            <a:extLst>
              <a:ext uri="{FF2B5EF4-FFF2-40B4-BE49-F238E27FC236}">
                <a16:creationId xmlns:a16="http://schemas.microsoft.com/office/drawing/2014/main" id="{FD33BA1E-33DC-F94E-AA8B-EA35AF4640AE}"/>
              </a:ext>
            </a:extLst>
          </p:cNvPr>
          <p:cNvSpPr>
            <a:spLocks noGrp="1"/>
          </p:cNvSpPr>
          <p:nvPr>
            <p:ph idx="1"/>
          </p:nvPr>
        </p:nvSpPr>
        <p:spPr/>
        <p:txBody>
          <a:bodyPr/>
          <a:lstStyle/>
          <a:p>
            <a:r>
              <a:rPr lang="en-US" dirty="0"/>
              <a:t>The </a:t>
            </a:r>
            <a:r>
              <a:rPr lang="en-US" dirty="0">
                <a:solidFill>
                  <a:srgbClr val="FF79B2"/>
                </a:solidFill>
                <a:latin typeface="Consolas" panose="020B0609020204030204" pitchFamily="49" charset="0"/>
                <a:cs typeface="Consolas" panose="020B0609020204030204" pitchFamily="49" charset="0"/>
              </a:rPr>
              <a:t>for</a:t>
            </a:r>
            <a:r>
              <a:rPr lang="en-US" dirty="0"/>
              <a:t> loop is basically a more elaborate </a:t>
            </a:r>
            <a:r>
              <a:rPr lang="en-US" dirty="0">
                <a:solidFill>
                  <a:srgbClr val="FF79B2"/>
                </a:solidFill>
                <a:latin typeface="Consolas" panose="020B0609020204030204" pitchFamily="49" charset="0"/>
                <a:cs typeface="Consolas" panose="020B0609020204030204" pitchFamily="49" charset="0"/>
              </a:rPr>
              <a:t>while</a:t>
            </a:r>
            <a:r>
              <a:rPr lang="en-US" dirty="0"/>
              <a:t> loop</a:t>
            </a:r>
          </a:p>
          <a:p>
            <a:pPr lvl="1"/>
            <a:r>
              <a:rPr lang="en-US" dirty="0"/>
              <a:t>This isn’t necessarily a bad thing</a:t>
            </a:r>
          </a:p>
          <a:p>
            <a:endParaRPr lang="en-US" dirty="0"/>
          </a:p>
          <a:p>
            <a:r>
              <a:rPr lang="en-US" dirty="0"/>
              <a:t>Instead of declaring and initializing variables outside the loop (like with the </a:t>
            </a:r>
            <a:r>
              <a:rPr lang="en-US" dirty="0">
                <a:solidFill>
                  <a:srgbClr val="FF79B2"/>
                </a:solidFill>
                <a:latin typeface="Consolas" panose="020B0609020204030204" pitchFamily="49" charset="0"/>
                <a:cs typeface="Consolas" panose="020B0609020204030204" pitchFamily="49" charset="0"/>
              </a:rPr>
              <a:t>while</a:t>
            </a:r>
            <a:r>
              <a:rPr lang="en-US" dirty="0"/>
              <a:t>), we can do this in the loop structure!</a:t>
            </a:r>
          </a:p>
        </p:txBody>
      </p:sp>
    </p:spTree>
    <p:extLst>
      <p:ext uri="{BB962C8B-B14F-4D97-AF65-F5344CB8AC3E}">
        <p14:creationId xmlns:p14="http://schemas.microsoft.com/office/powerpoint/2010/main" val="2371551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03A49-A424-C846-AB8E-215811A42F4D}"/>
              </a:ext>
            </a:extLst>
          </p:cNvPr>
          <p:cNvSpPr>
            <a:spLocks noGrp="1"/>
          </p:cNvSpPr>
          <p:nvPr>
            <p:ph type="title"/>
          </p:nvPr>
        </p:nvSpPr>
        <p:spPr/>
        <p:txBody>
          <a:bodyPr/>
          <a:lstStyle/>
          <a:p>
            <a:pPr algn="ctr"/>
            <a:r>
              <a:rPr lang="en-US" b="1" dirty="0"/>
              <a:t>For Loop </a:t>
            </a:r>
            <a:r>
              <a:rPr lang="en-US" sz="2400" b="1" dirty="0"/>
              <a:t>(C++ syntax)</a:t>
            </a:r>
          </a:p>
        </p:txBody>
      </p:sp>
      <p:pic>
        <p:nvPicPr>
          <p:cNvPr id="5" name="Content Placeholder 4">
            <a:extLst>
              <a:ext uri="{FF2B5EF4-FFF2-40B4-BE49-F238E27FC236}">
                <a16:creationId xmlns:a16="http://schemas.microsoft.com/office/drawing/2014/main" id="{F8A3E0F9-5196-8746-BD40-64E7A27ED050}"/>
              </a:ext>
            </a:extLst>
          </p:cNvPr>
          <p:cNvPicPr>
            <a:picLocks noGrp="1" noChangeAspect="1"/>
          </p:cNvPicPr>
          <p:nvPr>
            <p:ph idx="1"/>
          </p:nvPr>
        </p:nvPicPr>
        <p:blipFill>
          <a:blip r:embed="rId2"/>
          <a:stretch>
            <a:fillRect/>
          </a:stretch>
        </p:blipFill>
        <p:spPr>
          <a:xfrm>
            <a:off x="2149818" y="2407630"/>
            <a:ext cx="7892364" cy="1705769"/>
          </a:xfrm>
        </p:spPr>
      </p:pic>
      <p:sp>
        <p:nvSpPr>
          <p:cNvPr id="6" name="TextBox 5">
            <a:extLst>
              <a:ext uri="{FF2B5EF4-FFF2-40B4-BE49-F238E27FC236}">
                <a16:creationId xmlns:a16="http://schemas.microsoft.com/office/drawing/2014/main" id="{7759A331-5CC2-B547-9E63-E8914DE9BF95}"/>
              </a:ext>
            </a:extLst>
          </p:cNvPr>
          <p:cNvSpPr txBox="1"/>
          <p:nvPr/>
        </p:nvSpPr>
        <p:spPr>
          <a:xfrm>
            <a:off x="2149818" y="4272677"/>
            <a:ext cx="8761411"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This is what the </a:t>
            </a:r>
            <a:r>
              <a:rPr lang="en-US" b="1" dirty="0"/>
              <a:t>structure</a:t>
            </a:r>
            <a:r>
              <a:rPr lang="en-US" dirty="0"/>
              <a:t> of the for loop looks like.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There are </a:t>
            </a:r>
            <a:r>
              <a:rPr lang="en-US" b="1" dirty="0"/>
              <a:t>4 main parts</a:t>
            </a:r>
            <a:r>
              <a:rPr lang="en-US" dirty="0"/>
              <a:t>:</a:t>
            </a:r>
          </a:p>
          <a:p>
            <a:pPr marL="800100" lvl="1" indent="-342900">
              <a:buFont typeface="+mj-lt"/>
              <a:buAutoNum type="arabicPeriod"/>
            </a:pPr>
            <a:r>
              <a:rPr lang="en-US" u="sng" dirty="0"/>
              <a:t>Initialization</a:t>
            </a:r>
            <a:r>
              <a:rPr lang="en-US" dirty="0"/>
              <a:t> – some variable we use for counting</a:t>
            </a:r>
          </a:p>
          <a:p>
            <a:pPr marL="800100" lvl="1" indent="-342900">
              <a:buFont typeface="+mj-lt"/>
              <a:buAutoNum type="arabicPeriod"/>
            </a:pPr>
            <a:r>
              <a:rPr lang="en-US" u="sng" dirty="0"/>
              <a:t>Condition</a:t>
            </a:r>
            <a:r>
              <a:rPr lang="en-US" dirty="0"/>
              <a:t> – something that must be true about the variable at every iteration</a:t>
            </a:r>
          </a:p>
          <a:p>
            <a:pPr marL="800100" lvl="1" indent="-342900">
              <a:buFont typeface="+mj-lt"/>
              <a:buAutoNum type="arabicPeriod"/>
            </a:pPr>
            <a:r>
              <a:rPr lang="en-US" u="sng" dirty="0"/>
              <a:t>Increment</a:t>
            </a:r>
            <a:r>
              <a:rPr lang="en-US" dirty="0"/>
              <a:t> – what we do to the variable we created in the </a:t>
            </a:r>
            <a:r>
              <a:rPr lang="en-US" u="sng" dirty="0"/>
              <a:t>initialization</a:t>
            </a:r>
          </a:p>
          <a:p>
            <a:pPr marL="800100" lvl="1" indent="-342900">
              <a:buFont typeface="+mj-lt"/>
              <a:buAutoNum type="arabicPeriod"/>
            </a:pPr>
            <a:r>
              <a:rPr lang="en-US" u="sng" dirty="0"/>
              <a:t>Statements</a:t>
            </a:r>
            <a:r>
              <a:rPr lang="en-US" dirty="0"/>
              <a:t> – the operation our loop will be doing repeatedly </a:t>
            </a:r>
          </a:p>
        </p:txBody>
      </p:sp>
    </p:spTree>
    <p:extLst>
      <p:ext uri="{BB962C8B-B14F-4D97-AF65-F5344CB8AC3E}">
        <p14:creationId xmlns:p14="http://schemas.microsoft.com/office/powerpoint/2010/main" val="1770883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800" decel="100000"/>
                                        <p:tgtEl>
                                          <p:spTgt spid="5"/>
                                        </p:tgtEl>
                                      </p:cBhvr>
                                    </p:animEffect>
                                    <p:anim calcmode="lin" valueType="num">
                                      <p:cBhvr>
                                        <p:cTn id="8" dur="800" decel="100000" fill="hold"/>
                                        <p:tgtEl>
                                          <p:spTgt spid="5"/>
                                        </p:tgtEl>
                                        <p:attrNameLst>
                                          <p:attrName>style.rotation</p:attrName>
                                        </p:attrNameLst>
                                      </p:cBhvr>
                                      <p:tavLst>
                                        <p:tav tm="0">
                                          <p:val>
                                            <p:fltVal val="-90"/>
                                          </p:val>
                                        </p:tav>
                                        <p:tav tm="100000">
                                          <p:val>
                                            <p:fltVal val="0"/>
                                          </p:val>
                                        </p:tav>
                                      </p:tavLst>
                                    </p:anim>
                                    <p:anim calcmode="lin" valueType="num">
                                      <p:cBhvr>
                                        <p:cTn id="9" dur="800" decel="100000" fill="hold"/>
                                        <p:tgtEl>
                                          <p:spTgt spid="5"/>
                                        </p:tgtEl>
                                        <p:attrNameLst>
                                          <p:attrName>ppt_x</p:attrName>
                                        </p:attrNameLst>
                                      </p:cBhvr>
                                      <p:tavLst>
                                        <p:tav tm="0">
                                          <p:val>
                                            <p:strVal val="#ppt_x+0.4"/>
                                          </p:val>
                                        </p:tav>
                                        <p:tav tm="100000">
                                          <p:val>
                                            <p:strVal val="#ppt_x-0.05"/>
                                          </p:val>
                                        </p:tav>
                                      </p:tavLst>
                                    </p:anim>
                                    <p:anim calcmode="lin" valueType="num">
                                      <p:cBhvr>
                                        <p:cTn id="10" dur="800" decel="100000" fill="hold"/>
                                        <p:tgtEl>
                                          <p:spTgt spid="5"/>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5"/>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5"/>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 calcmode="lin" valueType="num">
                                      <p:cBhvr additive="base">
                                        <p:cTn id="1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 calcmode="lin" valueType="num">
                                      <p:cBhvr additive="base">
                                        <p:cTn id="2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52" presetClass="entr" presetSubtype="0" fill="hold" nodeType="click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animScale>
                                      <p:cBhvr>
                                        <p:cTn id="29" dur="1000" decel="50000" fill="hold">
                                          <p:stCondLst>
                                            <p:cond delay="0"/>
                                          </p:stCondLst>
                                        </p:cTn>
                                        <p:tgtEl>
                                          <p:spTgt spid="6">
                                            <p:txEl>
                                              <p:pRg st="3" end="3"/>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0" dur="1000" decel="50000" fill="hold">
                                          <p:stCondLst>
                                            <p:cond delay="0"/>
                                          </p:stCondLst>
                                        </p:cTn>
                                        <p:tgtEl>
                                          <p:spTgt spid="6">
                                            <p:txEl>
                                              <p:pRg st="3" end="3"/>
                                            </p:txEl>
                                          </p:spTgt>
                                        </p:tgtEl>
                                        <p:attrNameLst>
                                          <p:attrName>ppt_x</p:attrName>
                                          <p:attrName>ppt_y</p:attrName>
                                        </p:attrNameLst>
                                      </p:cBhvr>
                                    </p:animMotion>
                                    <p:animEffect transition="in" filter="fade">
                                      <p:cBhvr>
                                        <p:cTn id="31" dur="1000"/>
                                        <p:tgtEl>
                                          <p:spTgt spid="6">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2" presetClass="entr" presetSubtype="0" fill="hold" nodeType="clickEffect">
                                  <p:stCondLst>
                                    <p:cond delay="0"/>
                                  </p:stCondLst>
                                  <p:childTnLst>
                                    <p:set>
                                      <p:cBhvr>
                                        <p:cTn id="35" dur="1" fill="hold">
                                          <p:stCondLst>
                                            <p:cond delay="0"/>
                                          </p:stCondLst>
                                        </p:cTn>
                                        <p:tgtEl>
                                          <p:spTgt spid="6">
                                            <p:txEl>
                                              <p:pRg st="4" end="4"/>
                                            </p:txEl>
                                          </p:spTgt>
                                        </p:tgtEl>
                                        <p:attrNameLst>
                                          <p:attrName>style.visibility</p:attrName>
                                        </p:attrNameLst>
                                      </p:cBhvr>
                                      <p:to>
                                        <p:strVal val="visible"/>
                                      </p:to>
                                    </p:set>
                                    <p:animScale>
                                      <p:cBhvr>
                                        <p:cTn id="36" dur="1000" decel="50000" fill="hold">
                                          <p:stCondLst>
                                            <p:cond delay="0"/>
                                          </p:stCondLst>
                                        </p:cTn>
                                        <p:tgtEl>
                                          <p:spTgt spid="6">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7" dur="1000" decel="50000" fill="hold">
                                          <p:stCondLst>
                                            <p:cond delay="0"/>
                                          </p:stCondLst>
                                        </p:cTn>
                                        <p:tgtEl>
                                          <p:spTgt spid="6">
                                            <p:txEl>
                                              <p:pRg st="4" end="4"/>
                                            </p:txEl>
                                          </p:spTgt>
                                        </p:tgtEl>
                                        <p:attrNameLst>
                                          <p:attrName>ppt_x</p:attrName>
                                          <p:attrName>ppt_y</p:attrName>
                                        </p:attrNameLst>
                                      </p:cBhvr>
                                    </p:animMotion>
                                    <p:animEffect transition="in" filter="fade">
                                      <p:cBhvr>
                                        <p:cTn id="38" dur="1000"/>
                                        <p:tgtEl>
                                          <p:spTgt spid="6">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2" presetClass="entr" presetSubtype="0" fill="hold" nodeType="clickEffect">
                                  <p:stCondLst>
                                    <p:cond delay="0"/>
                                  </p:stCondLst>
                                  <p:childTnLst>
                                    <p:set>
                                      <p:cBhvr>
                                        <p:cTn id="42" dur="1" fill="hold">
                                          <p:stCondLst>
                                            <p:cond delay="0"/>
                                          </p:stCondLst>
                                        </p:cTn>
                                        <p:tgtEl>
                                          <p:spTgt spid="6">
                                            <p:txEl>
                                              <p:pRg st="5" end="5"/>
                                            </p:txEl>
                                          </p:spTgt>
                                        </p:tgtEl>
                                        <p:attrNameLst>
                                          <p:attrName>style.visibility</p:attrName>
                                        </p:attrNameLst>
                                      </p:cBhvr>
                                      <p:to>
                                        <p:strVal val="visible"/>
                                      </p:to>
                                    </p:set>
                                    <p:animScale>
                                      <p:cBhvr>
                                        <p:cTn id="43" dur="1000" decel="50000" fill="hold">
                                          <p:stCondLst>
                                            <p:cond delay="0"/>
                                          </p:stCondLst>
                                        </p:cTn>
                                        <p:tgtEl>
                                          <p:spTgt spid="6">
                                            <p:txEl>
                                              <p:pRg st="5" end="5"/>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4" dur="1000" decel="50000" fill="hold">
                                          <p:stCondLst>
                                            <p:cond delay="0"/>
                                          </p:stCondLst>
                                        </p:cTn>
                                        <p:tgtEl>
                                          <p:spTgt spid="6">
                                            <p:txEl>
                                              <p:pRg st="5" end="5"/>
                                            </p:txEl>
                                          </p:spTgt>
                                        </p:tgtEl>
                                        <p:attrNameLst>
                                          <p:attrName>ppt_x</p:attrName>
                                          <p:attrName>ppt_y</p:attrName>
                                        </p:attrNameLst>
                                      </p:cBhvr>
                                    </p:animMotion>
                                    <p:animEffect transition="in" filter="fade">
                                      <p:cBhvr>
                                        <p:cTn id="45" dur="1000"/>
                                        <p:tgtEl>
                                          <p:spTgt spid="6">
                                            <p:txEl>
                                              <p:pRg st="5" end="5"/>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52" presetClass="entr" presetSubtype="0" fill="hold" nodeType="clickEffect">
                                  <p:stCondLst>
                                    <p:cond delay="0"/>
                                  </p:stCondLst>
                                  <p:childTnLst>
                                    <p:set>
                                      <p:cBhvr>
                                        <p:cTn id="49" dur="1" fill="hold">
                                          <p:stCondLst>
                                            <p:cond delay="0"/>
                                          </p:stCondLst>
                                        </p:cTn>
                                        <p:tgtEl>
                                          <p:spTgt spid="6">
                                            <p:txEl>
                                              <p:pRg st="6" end="6"/>
                                            </p:txEl>
                                          </p:spTgt>
                                        </p:tgtEl>
                                        <p:attrNameLst>
                                          <p:attrName>style.visibility</p:attrName>
                                        </p:attrNameLst>
                                      </p:cBhvr>
                                      <p:to>
                                        <p:strVal val="visible"/>
                                      </p:to>
                                    </p:set>
                                    <p:animScale>
                                      <p:cBhvr>
                                        <p:cTn id="50" dur="1000" decel="50000" fill="hold">
                                          <p:stCondLst>
                                            <p:cond delay="0"/>
                                          </p:stCondLst>
                                        </p:cTn>
                                        <p:tgtEl>
                                          <p:spTgt spid="6">
                                            <p:txEl>
                                              <p:pRg st="6" end="6"/>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1" dur="1000" decel="50000" fill="hold">
                                          <p:stCondLst>
                                            <p:cond delay="0"/>
                                          </p:stCondLst>
                                        </p:cTn>
                                        <p:tgtEl>
                                          <p:spTgt spid="6">
                                            <p:txEl>
                                              <p:pRg st="6" end="6"/>
                                            </p:txEl>
                                          </p:spTgt>
                                        </p:tgtEl>
                                        <p:attrNameLst>
                                          <p:attrName>ppt_x</p:attrName>
                                          <p:attrName>ppt_y</p:attrName>
                                        </p:attrNameLst>
                                      </p:cBhvr>
                                    </p:animMotion>
                                    <p:animEffect transition="in" filter="fade">
                                      <p:cBhvr>
                                        <p:cTn id="52" dur="10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EF5E2-9116-3147-8240-E2F5378BB178}"/>
              </a:ext>
            </a:extLst>
          </p:cNvPr>
          <p:cNvSpPr>
            <a:spLocks noGrp="1"/>
          </p:cNvSpPr>
          <p:nvPr>
            <p:ph type="title"/>
          </p:nvPr>
        </p:nvSpPr>
        <p:spPr>
          <a:xfrm>
            <a:off x="1141413" y="618518"/>
            <a:ext cx="9905998" cy="1296007"/>
          </a:xfrm>
        </p:spPr>
        <p:txBody>
          <a:bodyPr/>
          <a:lstStyle/>
          <a:p>
            <a:pPr algn="ctr"/>
            <a:r>
              <a:rPr lang="en-US" b="1" dirty="0"/>
              <a:t>Initialization</a:t>
            </a:r>
            <a:r>
              <a:rPr lang="en-US" dirty="0"/>
              <a:t> </a:t>
            </a:r>
          </a:p>
        </p:txBody>
      </p:sp>
      <p:sp>
        <p:nvSpPr>
          <p:cNvPr id="3" name="Content Placeholder 2">
            <a:extLst>
              <a:ext uri="{FF2B5EF4-FFF2-40B4-BE49-F238E27FC236}">
                <a16:creationId xmlns:a16="http://schemas.microsoft.com/office/drawing/2014/main" id="{FE3BA390-A271-EB4F-AD6B-B1281B0BEDBD}"/>
              </a:ext>
            </a:extLst>
          </p:cNvPr>
          <p:cNvSpPr>
            <a:spLocks noGrp="1"/>
          </p:cNvSpPr>
          <p:nvPr>
            <p:ph idx="1"/>
          </p:nvPr>
        </p:nvSpPr>
        <p:spPr>
          <a:xfrm>
            <a:off x="1141412" y="1914525"/>
            <a:ext cx="9905999" cy="3386138"/>
          </a:xfrm>
        </p:spPr>
        <p:txBody>
          <a:bodyPr>
            <a:normAutofit fontScale="92500" lnSpcReduction="20000"/>
          </a:bodyPr>
          <a:lstStyle/>
          <a:p>
            <a:r>
              <a:rPr lang="en-US" dirty="0"/>
              <a:t>Here we create a variable that we want to work with.</a:t>
            </a:r>
          </a:p>
          <a:p>
            <a:pPr lvl="1"/>
            <a:r>
              <a:rPr lang="en-US" dirty="0"/>
              <a:t>This will usually be an </a:t>
            </a:r>
            <a:r>
              <a:rPr lang="en-US" sz="1800" dirty="0">
                <a:solidFill>
                  <a:srgbClr val="FF79B2"/>
                </a:solidFill>
                <a:latin typeface="Consolas" panose="020B0609020204030204" pitchFamily="49" charset="0"/>
                <a:cs typeface="Consolas" panose="020B0609020204030204" pitchFamily="49" charset="0"/>
              </a:rPr>
              <a:t>int</a:t>
            </a:r>
            <a:r>
              <a:rPr lang="en-US" dirty="0"/>
              <a:t> since we want a </a:t>
            </a:r>
            <a:r>
              <a:rPr lang="en-US" u="sng" dirty="0"/>
              <a:t>counting number</a:t>
            </a:r>
          </a:p>
          <a:p>
            <a:pPr lvl="1"/>
            <a:r>
              <a:rPr lang="en-US" dirty="0"/>
              <a:t>This will also be the variable that we use in the </a:t>
            </a:r>
            <a:r>
              <a:rPr lang="en-US" u="sng" dirty="0"/>
              <a:t>increment</a:t>
            </a:r>
            <a:r>
              <a:rPr lang="en-US" dirty="0"/>
              <a:t> part</a:t>
            </a:r>
          </a:p>
          <a:p>
            <a:endParaRPr lang="en-US" dirty="0"/>
          </a:p>
          <a:p>
            <a:r>
              <a:rPr lang="en-US" dirty="0"/>
              <a:t>We can initialize as many variables as we want</a:t>
            </a:r>
          </a:p>
          <a:p>
            <a:r>
              <a:rPr lang="en-US" u="sng" dirty="0"/>
              <a:t>Initialization</a:t>
            </a:r>
            <a:r>
              <a:rPr lang="en-US" dirty="0"/>
              <a:t> ONLY HAPPENS ONCE</a:t>
            </a:r>
          </a:p>
          <a:p>
            <a:pPr lvl="1"/>
            <a:r>
              <a:rPr lang="en-US" dirty="0"/>
              <a:t>When the </a:t>
            </a:r>
            <a:r>
              <a:rPr lang="en-US" u="sng" dirty="0"/>
              <a:t>loop is called for the first time</a:t>
            </a:r>
            <a:r>
              <a:rPr lang="en-US" dirty="0"/>
              <a:t> the initialization happens. </a:t>
            </a:r>
          </a:p>
          <a:p>
            <a:pPr lvl="1"/>
            <a:r>
              <a:rPr lang="en-US" dirty="0"/>
              <a:t>After that it gets skipped, </a:t>
            </a:r>
            <a:r>
              <a:rPr lang="en-US" b="1" dirty="0"/>
              <a:t>otherwise</a:t>
            </a:r>
            <a:r>
              <a:rPr lang="en-US" dirty="0"/>
              <a:t> we would </a:t>
            </a:r>
            <a:r>
              <a:rPr lang="en-US" b="1" dirty="0"/>
              <a:t>keep resetting</a:t>
            </a:r>
            <a:r>
              <a:rPr lang="en-US" dirty="0"/>
              <a:t> our </a:t>
            </a:r>
            <a:r>
              <a:rPr lang="en-US" b="1" dirty="0"/>
              <a:t>variables</a:t>
            </a:r>
          </a:p>
        </p:txBody>
      </p:sp>
      <p:sp>
        <p:nvSpPr>
          <p:cNvPr id="8" name="TextBox 7">
            <a:extLst>
              <a:ext uri="{FF2B5EF4-FFF2-40B4-BE49-F238E27FC236}">
                <a16:creationId xmlns:a16="http://schemas.microsoft.com/office/drawing/2014/main" id="{C292D971-A239-D74C-A7A0-D3549B728660}"/>
              </a:ext>
            </a:extLst>
          </p:cNvPr>
          <p:cNvSpPr txBox="1"/>
          <p:nvPr/>
        </p:nvSpPr>
        <p:spPr>
          <a:xfrm>
            <a:off x="7011145" y="5300663"/>
            <a:ext cx="3143249" cy="369332"/>
          </a:xfrm>
          <a:prstGeom prst="rect">
            <a:avLst/>
          </a:prstGeom>
          <a:noFill/>
        </p:spPr>
        <p:txBody>
          <a:bodyPr wrap="square" rtlCol="0">
            <a:spAutoFit/>
          </a:bodyPr>
          <a:lstStyle/>
          <a:p>
            <a:pPr marL="285750" indent="-285750">
              <a:buFont typeface="Arial" panose="020B0604020202020204" pitchFamily="34" charset="0"/>
              <a:buChar char="•"/>
            </a:pPr>
            <a:r>
              <a:rPr lang="en-US" dirty="0" err="1">
                <a:latin typeface="Consolas" panose="020B0609020204030204" pitchFamily="49" charset="0"/>
                <a:cs typeface="Consolas" panose="020B0609020204030204" pitchFamily="49" charset="0"/>
              </a:rPr>
              <a:t>i</a:t>
            </a:r>
            <a:r>
              <a:rPr lang="en-US" dirty="0"/>
              <a:t> is set to </a:t>
            </a:r>
            <a:r>
              <a:rPr lang="en-US" dirty="0">
                <a:solidFill>
                  <a:schemeClr val="accent4"/>
                </a:solidFill>
                <a:latin typeface="Consolas" panose="020B0609020204030204" pitchFamily="49" charset="0"/>
                <a:cs typeface="Consolas" panose="020B0609020204030204" pitchFamily="49" charset="0"/>
              </a:rPr>
              <a:t>0</a:t>
            </a:r>
          </a:p>
        </p:txBody>
      </p:sp>
      <p:pic>
        <p:nvPicPr>
          <p:cNvPr id="10" name="Picture 9">
            <a:extLst>
              <a:ext uri="{FF2B5EF4-FFF2-40B4-BE49-F238E27FC236}">
                <a16:creationId xmlns:a16="http://schemas.microsoft.com/office/drawing/2014/main" id="{658C491F-C288-3646-B3D7-0ABF67351F9B}"/>
              </a:ext>
            </a:extLst>
          </p:cNvPr>
          <p:cNvPicPr>
            <a:picLocks noChangeAspect="1"/>
          </p:cNvPicPr>
          <p:nvPr/>
        </p:nvPicPr>
        <p:blipFill>
          <a:blip r:embed="rId2"/>
          <a:stretch>
            <a:fillRect/>
          </a:stretch>
        </p:blipFill>
        <p:spPr>
          <a:xfrm>
            <a:off x="1141411" y="5300663"/>
            <a:ext cx="5869734" cy="1451425"/>
          </a:xfrm>
          <a:prstGeom prst="rect">
            <a:avLst/>
          </a:prstGeom>
        </p:spPr>
      </p:pic>
    </p:spTree>
    <p:extLst>
      <p:ext uri="{BB962C8B-B14F-4D97-AF65-F5344CB8AC3E}">
        <p14:creationId xmlns:p14="http://schemas.microsoft.com/office/powerpoint/2010/main" val="2673832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3" presetClass="entr" presetSubtype="0"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100"/>
                                        <p:tgtEl>
                                          <p:spTgt spid="10"/>
                                        </p:tgtEl>
                                      </p:cBhvr>
                                    </p:animEffect>
                                    <p:anim calcmode="lin" valueType="num">
                                      <p:cBhvr>
                                        <p:cTn id="42" dur="400" fill="hold"/>
                                        <p:tgtEl>
                                          <p:spTgt spid="10"/>
                                        </p:tgtEl>
                                        <p:attrNameLst>
                                          <p:attrName>ppt_x</p:attrName>
                                        </p:attrNameLst>
                                      </p:cBhvr>
                                      <p:tavLst>
                                        <p:tav tm="0">
                                          <p:val>
                                            <p:strVal val="#ppt_x"/>
                                          </p:val>
                                        </p:tav>
                                        <p:tav tm="100000">
                                          <p:val>
                                            <p:strVal val="#ppt_x"/>
                                          </p:val>
                                        </p:tav>
                                      </p:tavLst>
                                    </p:anim>
                                    <p:anim calcmode="lin" valueType="num">
                                      <p:cBhvr>
                                        <p:cTn id="43" dur="400" fill="hold"/>
                                        <p:tgtEl>
                                          <p:spTgt spid="10"/>
                                        </p:tgtEl>
                                        <p:attrNameLst>
                                          <p:attrName>ppt_y</p:attrName>
                                        </p:attrNameLst>
                                      </p:cBhvr>
                                      <p:tavLst>
                                        <p:tav tm="0">
                                          <p:val>
                                            <p:strVal val="#ppt_y+0.31"/>
                                          </p:val>
                                        </p:tav>
                                        <p:tav tm="100000">
                                          <p:val>
                                            <p:strVal val="#ppt_y+0.31"/>
                                          </p:val>
                                        </p:tav>
                                      </p:tavLst>
                                    </p:anim>
                                    <p:anim calcmode="lin" valueType="num">
                                      <p:cBhvr>
                                        <p:cTn id="44" dur="600" decel="50000" fill="hold">
                                          <p:stCondLst>
                                            <p:cond delay="400"/>
                                          </p:stCondLst>
                                        </p:cTn>
                                        <p:tgtEl>
                                          <p:spTgt spid="10"/>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45" dur="600" decel="50000" fill="hold">
                                          <p:stCondLst>
                                            <p:cond delay="400"/>
                                          </p:stCondLst>
                                        </p:cTn>
                                        <p:tgtEl>
                                          <p:spTgt spid="10"/>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blinds(horizontal)">
                                      <p:cBhvr>
                                        <p:cTn id="5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CB022-7D57-A943-8A86-E2E022881A75}"/>
              </a:ext>
            </a:extLst>
          </p:cNvPr>
          <p:cNvSpPr>
            <a:spLocks noGrp="1"/>
          </p:cNvSpPr>
          <p:nvPr>
            <p:ph type="title"/>
          </p:nvPr>
        </p:nvSpPr>
        <p:spPr/>
        <p:txBody>
          <a:bodyPr/>
          <a:lstStyle/>
          <a:p>
            <a:pPr algn="ctr"/>
            <a:r>
              <a:rPr lang="en-US" b="1" dirty="0"/>
              <a:t>Condition</a:t>
            </a:r>
          </a:p>
        </p:txBody>
      </p:sp>
      <p:sp>
        <p:nvSpPr>
          <p:cNvPr id="3" name="Content Placeholder 2">
            <a:extLst>
              <a:ext uri="{FF2B5EF4-FFF2-40B4-BE49-F238E27FC236}">
                <a16:creationId xmlns:a16="http://schemas.microsoft.com/office/drawing/2014/main" id="{8F2C46A9-30A6-2E47-A6BF-D8748200B57F}"/>
              </a:ext>
            </a:extLst>
          </p:cNvPr>
          <p:cNvSpPr>
            <a:spLocks noGrp="1"/>
          </p:cNvSpPr>
          <p:nvPr>
            <p:ph idx="1"/>
          </p:nvPr>
        </p:nvSpPr>
        <p:spPr>
          <a:xfrm>
            <a:off x="1141412" y="2249487"/>
            <a:ext cx="9905999" cy="2765426"/>
          </a:xfrm>
        </p:spPr>
        <p:txBody>
          <a:bodyPr/>
          <a:lstStyle/>
          <a:p>
            <a:r>
              <a:rPr lang="en-US" dirty="0"/>
              <a:t>The condition tells the loop “as long as this is true you can execute, otherwise you’re done”</a:t>
            </a:r>
          </a:p>
          <a:p>
            <a:endParaRPr lang="en-US" dirty="0"/>
          </a:p>
          <a:p>
            <a:r>
              <a:rPr lang="en-US" dirty="0"/>
              <a:t>The condition can be anything we want, but usually it related to the variables that we initialized. </a:t>
            </a:r>
          </a:p>
          <a:p>
            <a:endParaRPr lang="en-US" dirty="0"/>
          </a:p>
          <a:p>
            <a:endParaRPr lang="en-US" dirty="0"/>
          </a:p>
        </p:txBody>
      </p:sp>
      <p:sp>
        <p:nvSpPr>
          <p:cNvPr id="6" name="TextBox 5">
            <a:extLst>
              <a:ext uri="{FF2B5EF4-FFF2-40B4-BE49-F238E27FC236}">
                <a16:creationId xmlns:a16="http://schemas.microsoft.com/office/drawing/2014/main" id="{2C920DE2-27D3-814B-A100-721ACD7EBF13}"/>
              </a:ext>
            </a:extLst>
          </p:cNvPr>
          <p:cNvSpPr txBox="1"/>
          <p:nvPr/>
        </p:nvSpPr>
        <p:spPr>
          <a:xfrm>
            <a:off x="6989514" y="5014913"/>
            <a:ext cx="2714625" cy="369332"/>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i</a:t>
            </a:r>
            <a:r>
              <a:rPr lang="en-US" dirty="0"/>
              <a:t> must be less than </a:t>
            </a:r>
            <a:r>
              <a:rPr lang="en-US" dirty="0">
                <a:solidFill>
                  <a:schemeClr val="accent4"/>
                </a:solidFill>
                <a:latin typeface="Consolas" panose="020B0609020204030204" pitchFamily="49" charset="0"/>
                <a:cs typeface="Consolas" panose="020B0609020204030204" pitchFamily="49" charset="0"/>
              </a:rPr>
              <a:t>10</a:t>
            </a:r>
          </a:p>
        </p:txBody>
      </p:sp>
      <p:pic>
        <p:nvPicPr>
          <p:cNvPr id="8" name="Picture 7">
            <a:extLst>
              <a:ext uri="{FF2B5EF4-FFF2-40B4-BE49-F238E27FC236}">
                <a16:creationId xmlns:a16="http://schemas.microsoft.com/office/drawing/2014/main" id="{79AC29B4-0290-834B-A860-3DDE9CE73CBE}"/>
              </a:ext>
            </a:extLst>
          </p:cNvPr>
          <p:cNvPicPr>
            <a:picLocks noChangeAspect="1"/>
          </p:cNvPicPr>
          <p:nvPr/>
        </p:nvPicPr>
        <p:blipFill>
          <a:blip r:embed="rId2"/>
          <a:stretch>
            <a:fillRect/>
          </a:stretch>
        </p:blipFill>
        <p:spPr>
          <a:xfrm>
            <a:off x="1141412" y="5014913"/>
            <a:ext cx="5630450" cy="1547813"/>
          </a:xfrm>
          <a:prstGeom prst="rect">
            <a:avLst/>
          </a:prstGeom>
        </p:spPr>
      </p:pic>
    </p:spTree>
    <p:extLst>
      <p:ext uri="{BB962C8B-B14F-4D97-AF65-F5344CB8AC3E}">
        <p14:creationId xmlns:p14="http://schemas.microsoft.com/office/powerpoint/2010/main" val="3026116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0"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800" decel="100000"/>
                                        <p:tgtEl>
                                          <p:spTgt spid="8"/>
                                        </p:tgtEl>
                                      </p:cBhvr>
                                    </p:animEffect>
                                    <p:anim calcmode="lin" valueType="num">
                                      <p:cBhvr>
                                        <p:cTn id="20" dur="800" decel="100000" fill="hold"/>
                                        <p:tgtEl>
                                          <p:spTgt spid="8"/>
                                        </p:tgtEl>
                                        <p:attrNameLst>
                                          <p:attrName>style.rotation</p:attrName>
                                        </p:attrNameLst>
                                      </p:cBhvr>
                                      <p:tavLst>
                                        <p:tav tm="0">
                                          <p:val>
                                            <p:fltVal val="-90"/>
                                          </p:val>
                                        </p:tav>
                                        <p:tav tm="100000">
                                          <p:val>
                                            <p:fltVal val="0"/>
                                          </p:val>
                                        </p:tav>
                                      </p:tavLst>
                                    </p:anim>
                                    <p:anim calcmode="lin" valueType="num">
                                      <p:cBhvr>
                                        <p:cTn id="21" dur="800" decel="100000" fill="hold"/>
                                        <p:tgtEl>
                                          <p:spTgt spid="8"/>
                                        </p:tgtEl>
                                        <p:attrNameLst>
                                          <p:attrName>ppt_x</p:attrName>
                                        </p:attrNameLst>
                                      </p:cBhvr>
                                      <p:tavLst>
                                        <p:tav tm="0">
                                          <p:val>
                                            <p:strVal val="#ppt_x+0.4"/>
                                          </p:val>
                                        </p:tav>
                                        <p:tav tm="100000">
                                          <p:val>
                                            <p:strVal val="#ppt_x-0.05"/>
                                          </p:val>
                                        </p:tav>
                                      </p:tavLst>
                                    </p:anim>
                                    <p:anim calcmode="lin" valueType="num">
                                      <p:cBhvr>
                                        <p:cTn id="22" dur="800" decel="100000" fill="hold"/>
                                        <p:tgtEl>
                                          <p:spTgt spid="8"/>
                                        </p:tgtEl>
                                        <p:attrNameLst>
                                          <p:attrName>ppt_y</p:attrName>
                                        </p:attrNameLst>
                                      </p:cBhvr>
                                      <p:tavLst>
                                        <p:tav tm="0">
                                          <p:val>
                                            <p:strVal val="#ppt_y-0.4"/>
                                          </p:val>
                                        </p:tav>
                                        <p:tav tm="100000">
                                          <p:val>
                                            <p:strVal val="#ppt_y+0.1"/>
                                          </p:val>
                                        </p:tav>
                                      </p:tavLst>
                                    </p:anim>
                                    <p:anim calcmode="lin" valueType="num">
                                      <p:cBhvr>
                                        <p:cTn id="23" dur="200" accel="100000" fill="hold">
                                          <p:stCondLst>
                                            <p:cond delay="800"/>
                                          </p:stCondLst>
                                        </p:cTn>
                                        <p:tgtEl>
                                          <p:spTgt spid="8"/>
                                        </p:tgtEl>
                                        <p:attrNameLst>
                                          <p:attrName>ppt_x</p:attrName>
                                        </p:attrNameLst>
                                      </p:cBhvr>
                                      <p:tavLst>
                                        <p:tav tm="0">
                                          <p:val>
                                            <p:strVal val="#ppt_x-0.05"/>
                                          </p:val>
                                        </p:tav>
                                        <p:tav tm="100000">
                                          <p:val>
                                            <p:strVal val="#ppt_x"/>
                                          </p:val>
                                        </p:tav>
                                      </p:tavLst>
                                    </p:anim>
                                    <p:anim calcmode="lin" valueType="num">
                                      <p:cBhvr>
                                        <p:cTn id="24" dur="200" accel="100000" fill="hold">
                                          <p:stCondLst>
                                            <p:cond delay="800"/>
                                          </p:stCondLst>
                                        </p:cTn>
                                        <p:tgtEl>
                                          <p:spTgt spid="8"/>
                                        </p:tgtEl>
                                        <p:attrNameLst>
                                          <p:attrName>ppt_y</p:attrName>
                                        </p:attrNameLst>
                                      </p:cBhvr>
                                      <p:tavLst>
                                        <p:tav tm="0">
                                          <p:val>
                                            <p:strVal val="#ppt_y+0.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8" presetClass="entr" presetSubtype="0" accel="50000" fill="hold" grpId="0" nodeType="clickEffect">
                                  <p:stCondLst>
                                    <p:cond delay="0"/>
                                  </p:stCondLst>
                                  <p:iterate type="lt">
                                    <p:tmPct val="50000"/>
                                  </p:iterate>
                                  <p:childTnLst>
                                    <p:set>
                                      <p:cBhvr>
                                        <p:cTn id="28" dur="1" fill="hold">
                                          <p:stCondLst>
                                            <p:cond delay="0"/>
                                          </p:stCondLst>
                                        </p:cTn>
                                        <p:tgtEl>
                                          <p:spTgt spid="6"/>
                                        </p:tgtEl>
                                        <p:attrNameLst>
                                          <p:attrName>style.visibility</p:attrName>
                                        </p:attrNameLst>
                                      </p:cBhvr>
                                      <p:to>
                                        <p:strVal val="visible"/>
                                      </p:to>
                                    </p:set>
                                    <p:set>
                                      <p:cBhvr>
                                        <p:cTn id="29" dur="455" fill="hold">
                                          <p:stCondLst>
                                            <p:cond delay="0"/>
                                          </p:stCondLst>
                                        </p:cTn>
                                        <p:tgtEl>
                                          <p:spTgt spid="6"/>
                                        </p:tgtEl>
                                        <p:attrNameLst>
                                          <p:attrName>style.rotation</p:attrName>
                                        </p:attrNameLst>
                                      </p:cBhvr>
                                      <p:to>
                                        <p:strVal val="-45.0"/>
                                      </p:to>
                                    </p:set>
                                    <p:anim calcmode="lin" valueType="num">
                                      <p:cBhvr>
                                        <p:cTn id="30" dur="455" fill="hold">
                                          <p:stCondLst>
                                            <p:cond delay="455"/>
                                          </p:stCondLst>
                                        </p:cTn>
                                        <p:tgtEl>
                                          <p:spTgt spid="6"/>
                                        </p:tgtEl>
                                        <p:attrNameLst>
                                          <p:attrName>style.rotation</p:attrName>
                                        </p:attrNameLst>
                                      </p:cBhvr>
                                      <p:tavLst>
                                        <p:tav tm="0">
                                          <p:val>
                                            <p:fltVal val="-45"/>
                                          </p:val>
                                        </p:tav>
                                        <p:tav tm="69900">
                                          <p:val>
                                            <p:fltVal val="45"/>
                                          </p:val>
                                        </p:tav>
                                        <p:tav tm="100000">
                                          <p:val>
                                            <p:fltVal val="0"/>
                                          </p:val>
                                        </p:tav>
                                      </p:tavLst>
                                    </p:anim>
                                    <p:anim calcmode="lin" valueType="num">
                                      <p:cBhvr>
                                        <p:cTn id="31" dur="455" fill="hold">
                                          <p:stCondLst>
                                            <p:cond delay="0"/>
                                          </p:stCondLst>
                                        </p:cTn>
                                        <p:tgtEl>
                                          <p:spTgt spid="6"/>
                                        </p:tgtEl>
                                        <p:attrNameLst>
                                          <p:attrName>ppt_y</p:attrName>
                                        </p:attrNameLst>
                                      </p:cBhvr>
                                      <p:tavLst>
                                        <p:tav tm="0">
                                          <p:val>
                                            <p:strVal val="#ppt_y-1"/>
                                          </p:val>
                                        </p:tav>
                                        <p:tav tm="100000">
                                          <p:val>
                                            <p:strVal val="#ppt_y-(0.354*#ppt_w-0.172*#ppt_h)"/>
                                          </p:val>
                                        </p:tav>
                                      </p:tavLst>
                                    </p:anim>
                                    <p:anim calcmode="lin" valueType="num">
                                      <p:cBhvr>
                                        <p:cTn id="32" dur="156" decel="50000" autoRev="1" fill="hold">
                                          <p:stCondLst>
                                            <p:cond delay="455"/>
                                          </p:stCondLst>
                                        </p:cTn>
                                        <p:tgtEl>
                                          <p:spTgt spid="6"/>
                                        </p:tgtEl>
                                        <p:attrNameLst>
                                          <p:attrName>ppt_y</p:attrName>
                                        </p:attrNameLst>
                                      </p:cBhvr>
                                      <p:tavLst>
                                        <p:tav tm="0">
                                          <p:val>
                                            <p:strVal val="#ppt_y-(0.354*#ppt_w-0.172*#ppt_h)"/>
                                          </p:val>
                                        </p:tav>
                                        <p:tav tm="100000">
                                          <p:val>
                                            <p:strVal val="#ppt_y-(0.354*#ppt_w-0.172*#ppt_h)-#ppt_h/2"/>
                                          </p:val>
                                        </p:tav>
                                      </p:tavLst>
                                    </p:anim>
                                    <p:anim calcmode="lin" valueType="num">
                                      <p:cBhvr>
                                        <p:cTn id="33" dur="136" fill="hold">
                                          <p:stCondLst>
                                            <p:cond delay="864"/>
                                          </p:stCondLst>
                                        </p:cTn>
                                        <p:tgtEl>
                                          <p:spTgt spid="6"/>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60C2B-0E38-4146-810C-90AC9CA93385}"/>
              </a:ext>
            </a:extLst>
          </p:cNvPr>
          <p:cNvSpPr>
            <a:spLocks noGrp="1"/>
          </p:cNvSpPr>
          <p:nvPr>
            <p:ph type="title"/>
          </p:nvPr>
        </p:nvSpPr>
        <p:spPr/>
        <p:txBody>
          <a:bodyPr/>
          <a:lstStyle/>
          <a:p>
            <a:pPr algn="ctr"/>
            <a:r>
              <a:rPr lang="en-US" b="1" dirty="0"/>
              <a:t>increment</a:t>
            </a:r>
          </a:p>
        </p:txBody>
      </p:sp>
      <p:sp>
        <p:nvSpPr>
          <p:cNvPr id="3" name="Content Placeholder 2">
            <a:extLst>
              <a:ext uri="{FF2B5EF4-FFF2-40B4-BE49-F238E27FC236}">
                <a16:creationId xmlns:a16="http://schemas.microsoft.com/office/drawing/2014/main" id="{6E31E969-0ACB-D945-97FF-B0A0ECBF9978}"/>
              </a:ext>
            </a:extLst>
          </p:cNvPr>
          <p:cNvSpPr>
            <a:spLocks noGrp="1"/>
          </p:cNvSpPr>
          <p:nvPr>
            <p:ph idx="1"/>
          </p:nvPr>
        </p:nvSpPr>
        <p:spPr>
          <a:xfrm>
            <a:off x="1141412" y="2249487"/>
            <a:ext cx="9905999" cy="2511426"/>
          </a:xfrm>
        </p:spPr>
        <p:txBody>
          <a:bodyPr/>
          <a:lstStyle/>
          <a:p>
            <a:r>
              <a:rPr lang="en-US" dirty="0"/>
              <a:t>This is the part where we say “Ok you did the thing we wanted, now move on to the next iteration”</a:t>
            </a:r>
          </a:p>
          <a:p>
            <a:endParaRPr lang="en-US" dirty="0"/>
          </a:p>
          <a:p>
            <a:r>
              <a:rPr lang="en-US" dirty="0"/>
              <a:t>This usually involves incrementing (or decrementing) the variable we created </a:t>
            </a:r>
          </a:p>
        </p:txBody>
      </p:sp>
      <p:pic>
        <p:nvPicPr>
          <p:cNvPr id="5" name="Picture 4">
            <a:extLst>
              <a:ext uri="{FF2B5EF4-FFF2-40B4-BE49-F238E27FC236}">
                <a16:creationId xmlns:a16="http://schemas.microsoft.com/office/drawing/2014/main" id="{88087D5F-E2DC-184D-A50E-A5AFE9C3AF3B}"/>
              </a:ext>
            </a:extLst>
          </p:cNvPr>
          <p:cNvPicPr>
            <a:picLocks noChangeAspect="1"/>
          </p:cNvPicPr>
          <p:nvPr/>
        </p:nvPicPr>
        <p:blipFill>
          <a:blip r:embed="rId2"/>
          <a:stretch>
            <a:fillRect/>
          </a:stretch>
        </p:blipFill>
        <p:spPr>
          <a:xfrm>
            <a:off x="1141412" y="4760913"/>
            <a:ext cx="5226139" cy="1725612"/>
          </a:xfrm>
          <a:prstGeom prst="rect">
            <a:avLst/>
          </a:prstGeom>
        </p:spPr>
      </p:pic>
      <p:sp>
        <p:nvSpPr>
          <p:cNvPr id="6" name="TextBox 5">
            <a:extLst>
              <a:ext uri="{FF2B5EF4-FFF2-40B4-BE49-F238E27FC236}">
                <a16:creationId xmlns:a16="http://schemas.microsoft.com/office/drawing/2014/main" id="{4154CC6D-1B77-9E4B-B894-9750577AE0DD}"/>
              </a:ext>
            </a:extLst>
          </p:cNvPr>
          <p:cNvSpPr txBox="1"/>
          <p:nvPr/>
        </p:nvSpPr>
        <p:spPr>
          <a:xfrm>
            <a:off x="6367552" y="4913312"/>
            <a:ext cx="3505654" cy="646331"/>
          </a:xfrm>
          <a:prstGeom prst="rect">
            <a:avLst/>
          </a:prstGeom>
          <a:noFill/>
        </p:spPr>
        <p:txBody>
          <a:bodyPr wrap="square" rtlCol="0">
            <a:spAutoFit/>
          </a:bodyPr>
          <a:lstStyle/>
          <a:p>
            <a:r>
              <a:rPr lang="en-US" dirty="0"/>
              <a:t>Increment </a:t>
            </a:r>
            <a:r>
              <a:rPr lang="en-US" dirty="0" err="1">
                <a:latin typeface="Consolas" panose="020B0609020204030204" pitchFamily="49" charset="0"/>
                <a:cs typeface="Consolas" panose="020B0609020204030204" pitchFamily="49" charset="0"/>
              </a:rPr>
              <a:t>i</a:t>
            </a:r>
            <a:r>
              <a:rPr lang="en-US" dirty="0"/>
              <a:t> by 1 every time, until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a:t>
            </a:r>
            <a:r>
              <a:rPr lang="en-US" dirty="0"/>
              <a:t>is no longer smaller than </a:t>
            </a:r>
            <a:r>
              <a:rPr lang="en-US" dirty="0">
                <a:solidFill>
                  <a:srgbClr val="A99DF7"/>
                </a:solidFill>
              </a:rPr>
              <a:t>10</a:t>
            </a:r>
            <a:r>
              <a:rPr lang="en-US" dirty="0"/>
              <a:t> </a:t>
            </a:r>
          </a:p>
        </p:txBody>
      </p:sp>
    </p:spTree>
    <p:extLst>
      <p:ext uri="{BB962C8B-B14F-4D97-AF65-F5344CB8AC3E}">
        <p14:creationId xmlns:p14="http://schemas.microsoft.com/office/powerpoint/2010/main" val="281591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22"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5"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p:cTn id="31" dur="1000" fill="hold"/>
                                        <p:tgtEl>
                                          <p:spTgt spid="5"/>
                                        </p:tgtEl>
                                        <p:attrNameLst>
                                          <p:attrName>ppt_w</p:attrName>
                                        </p:attrNameLst>
                                      </p:cBhvr>
                                      <p:tavLst>
                                        <p:tav tm="0">
                                          <p:val>
                                            <p:fltVal val="0"/>
                                          </p:val>
                                        </p:tav>
                                        <p:tav tm="100000">
                                          <p:val>
                                            <p:strVal val="#ppt_w"/>
                                          </p:val>
                                        </p:tav>
                                      </p:tavLst>
                                    </p:anim>
                                    <p:anim calcmode="lin" valueType="num">
                                      <p:cBhvr>
                                        <p:cTn id="32" dur="1000" fill="hold"/>
                                        <p:tgtEl>
                                          <p:spTgt spid="5"/>
                                        </p:tgtEl>
                                        <p:attrNameLst>
                                          <p:attrName>ppt_h</p:attrName>
                                        </p:attrNameLst>
                                      </p:cBhvr>
                                      <p:tavLst>
                                        <p:tav tm="0">
                                          <p:val>
                                            <p:fltVal val="0"/>
                                          </p:val>
                                        </p:tav>
                                        <p:tav tm="100000">
                                          <p:val>
                                            <p:strVal val="#ppt_h"/>
                                          </p:val>
                                        </p:tav>
                                      </p:tavLst>
                                    </p:anim>
                                    <p:anim calcmode="lin" valueType="num">
                                      <p:cBhvr>
                                        <p:cTn id="33"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1000"/>
                                        <p:tgtEl>
                                          <p:spTgt spid="6"/>
                                        </p:tgtEl>
                                      </p:cBhvr>
                                    </p:animEffect>
                                    <p:anim calcmode="lin" valueType="num">
                                      <p:cBhvr>
                                        <p:cTn id="40" dur="1000" fill="hold"/>
                                        <p:tgtEl>
                                          <p:spTgt spid="6"/>
                                        </p:tgtEl>
                                        <p:attrNameLst>
                                          <p:attrName>ppt_x</p:attrName>
                                        </p:attrNameLst>
                                      </p:cBhvr>
                                      <p:tavLst>
                                        <p:tav tm="0">
                                          <p:val>
                                            <p:strVal val="#ppt_x"/>
                                          </p:val>
                                        </p:tav>
                                        <p:tav tm="100000">
                                          <p:val>
                                            <p:strVal val="#ppt_x"/>
                                          </p:val>
                                        </p:tav>
                                      </p:tavLst>
                                    </p:anim>
                                    <p:anim calcmode="lin" valueType="num">
                                      <p:cBhvr>
                                        <p:cTn id="4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0E041-47C9-4C42-8909-EAA6F33CE3F1}"/>
              </a:ext>
            </a:extLst>
          </p:cNvPr>
          <p:cNvSpPr>
            <a:spLocks noGrp="1"/>
          </p:cNvSpPr>
          <p:nvPr>
            <p:ph type="title"/>
          </p:nvPr>
        </p:nvSpPr>
        <p:spPr/>
        <p:txBody>
          <a:bodyPr/>
          <a:lstStyle/>
          <a:p>
            <a:pPr algn="ctr"/>
            <a:r>
              <a:rPr lang="en-US" b="1" dirty="0"/>
              <a:t>statement</a:t>
            </a:r>
          </a:p>
        </p:txBody>
      </p:sp>
      <p:sp>
        <p:nvSpPr>
          <p:cNvPr id="3" name="Content Placeholder 2">
            <a:extLst>
              <a:ext uri="{FF2B5EF4-FFF2-40B4-BE49-F238E27FC236}">
                <a16:creationId xmlns:a16="http://schemas.microsoft.com/office/drawing/2014/main" id="{74E27731-2C95-4041-ADD1-AF25F2F209C2}"/>
              </a:ext>
            </a:extLst>
          </p:cNvPr>
          <p:cNvSpPr>
            <a:spLocks noGrp="1"/>
          </p:cNvSpPr>
          <p:nvPr>
            <p:ph idx="1"/>
          </p:nvPr>
        </p:nvSpPr>
        <p:spPr>
          <a:xfrm>
            <a:off x="1141412" y="2249487"/>
            <a:ext cx="9905999" cy="2379663"/>
          </a:xfrm>
        </p:spPr>
        <p:txBody>
          <a:bodyPr/>
          <a:lstStyle/>
          <a:p>
            <a:r>
              <a:rPr lang="en-US" dirty="0"/>
              <a:t>The </a:t>
            </a:r>
            <a:r>
              <a:rPr lang="en-US" u="sng" dirty="0"/>
              <a:t>statement</a:t>
            </a:r>
            <a:r>
              <a:rPr lang="en-US" dirty="0"/>
              <a:t> is what the loop executes</a:t>
            </a:r>
          </a:p>
          <a:p>
            <a:endParaRPr lang="en-US" dirty="0"/>
          </a:p>
          <a:p>
            <a:r>
              <a:rPr lang="en-US" dirty="0"/>
              <a:t>This is completely up to us. We can tell the loop to do whatever we want</a:t>
            </a:r>
          </a:p>
        </p:txBody>
      </p:sp>
      <p:pic>
        <p:nvPicPr>
          <p:cNvPr id="5" name="Picture 4">
            <a:extLst>
              <a:ext uri="{FF2B5EF4-FFF2-40B4-BE49-F238E27FC236}">
                <a16:creationId xmlns:a16="http://schemas.microsoft.com/office/drawing/2014/main" id="{51F42C9C-6C1E-AF43-B14A-F312F677B733}"/>
              </a:ext>
            </a:extLst>
          </p:cNvPr>
          <p:cNvPicPr>
            <a:picLocks noChangeAspect="1"/>
          </p:cNvPicPr>
          <p:nvPr/>
        </p:nvPicPr>
        <p:blipFill>
          <a:blip r:embed="rId2"/>
          <a:stretch>
            <a:fillRect/>
          </a:stretch>
        </p:blipFill>
        <p:spPr>
          <a:xfrm>
            <a:off x="1141412" y="4348161"/>
            <a:ext cx="4726940" cy="1478569"/>
          </a:xfrm>
          <a:prstGeom prst="rect">
            <a:avLst/>
          </a:prstGeom>
        </p:spPr>
      </p:pic>
      <p:sp>
        <p:nvSpPr>
          <p:cNvPr id="6" name="TextBox 5">
            <a:extLst>
              <a:ext uri="{FF2B5EF4-FFF2-40B4-BE49-F238E27FC236}">
                <a16:creationId xmlns:a16="http://schemas.microsoft.com/office/drawing/2014/main" id="{2189D6F8-1B08-1644-B1F9-63201F46F541}"/>
              </a:ext>
            </a:extLst>
          </p:cNvPr>
          <p:cNvSpPr txBox="1"/>
          <p:nvPr/>
        </p:nvSpPr>
        <p:spPr>
          <a:xfrm>
            <a:off x="6094411" y="4305298"/>
            <a:ext cx="4149727" cy="369332"/>
          </a:xfrm>
          <a:prstGeom prst="rect">
            <a:avLst/>
          </a:prstGeom>
          <a:noFill/>
        </p:spPr>
        <p:txBody>
          <a:bodyPr wrap="square" rtlCol="0">
            <a:spAutoFit/>
          </a:bodyPr>
          <a:lstStyle/>
          <a:p>
            <a:r>
              <a:rPr lang="en-US" dirty="0"/>
              <a:t>What will the output of this loop be?</a:t>
            </a:r>
          </a:p>
        </p:txBody>
      </p:sp>
      <p:pic>
        <p:nvPicPr>
          <p:cNvPr id="8" name="Picture 7">
            <a:extLst>
              <a:ext uri="{FF2B5EF4-FFF2-40B4-BE49-F238E27FC236}">
                <a16:creationId xmlns:a16="http://schemas.microsoft.com/office/drawing/2014/main" id="{8244A331-9B4F-F348-A71A-9A9CC5D04B24}"/>
              </a:ext>
            </a:extLst>
          </p:cNvPr>
          <p:cNvPicPr>
            <a:picLocks noChangeAspect="1"/>
          </p:cNvPicPr>
          <p:nvPr/>
        </p:nvPicPr>
        <p:blipFill>
          <a:blip r:embed="rId3"/>
          <a:stretch>
            <a:fillRect/>
          </a:stretch>
        </p:blipFill>
        <p:spPr>
          <a:xfrm>
            <a:off x="6094411" y="4674630"/>
            <a:ext cx="1240789" cy="2040409"/>
          </a:xfrm>
          <a:prstGeom prst="rect">
            <a:avLst/>
          </a:prstGeom>
        </p:spPr>
      </p:pic>
    </p:spTree>
    <p:extLst>
      <p:ext uri="{BB962C8B-B14F-4D97-AF65-F5344CB8AC3E}">
        <p14:creationId xmlns:p14="http://schemas.microsoft.com/office/powerpoint/2010/main" val="3402669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9" presetClass="entr" presetSubtype="0" decel="10000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 calcmode="lin" valueType="num">
                                      <p:cBhvr>
                                        <p:cTn id="21" dur="500" fill="hold"/>
                                        <p:tgtEl>
                                          <p:spTgt spid="5"/>
                                        </p:tgtEl>
                                        <p:attrNameLst>
                                          <p:attrName>style.rotation</p:attrName>
                                        </p:attrNameLst>
                                      </p:cBhvr>
                                      <p:tavLst>
                                        <p:tav tm="0">
                                          <p:val>
                                            <p:fltVal val="360"/>
                                          </p:val>
                                        </p:tav>
                                        <p:tav tm="100000">
                                          <p:val>
                                            <p:fltVal val="0"/>
                                          </p:val>
                                        </p:tav>
                                      </p:tavLst>
                                    </p:anim>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500" fill="hold"/>
                                        <p:tgtEl>
                                          <p:spTgt spid="8"/>
                                        </p:tgtEl>
                                        <p:attrNameLst>
                                          <p:attrName>ppt_x</p:attrName>
                                        </p:attrNameLst>
                                      </p:cBhvr>
                                      <p:tavLst>
                                        <p:tav tm="0">
                                          <p:val>
                                            <p:strVal val="#ppt_x"/>
                                          </p:val>
                                        </p:tav>
                                        <p:tav tm="100000">
                                          <p:val>
                                            <p:strVal val="#ppt_x"/>
                                          </p:val>
                                        </p:tav>
                                      </p:tavLst>
                                    </p:anim>
                                    <p:anim calcmode="lin" valueType="num">
                                      <p:cBhvr additive="base">
                                        <p:cTn id="3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5B579-7774-8941-8DF0-633BEC67D910}"/>
              </a:ext>
            </a:extLst>
          </p:cNvPr>
          <p:cNvSpPr>
            <a:spLocks noGrp="1"/>
          </p:cNvSpPr>
          <p:nvPr>
            <p:ph type="title"/>
          </p:nvPr>
        </p:nvSpPr>
        <p:spPr/>
        <p:txBody>
          <a:bodyPr/>
          <a:lstStyle/>
          <a:p>
            <a:pPr algn="ctr"/>
            <a:r>
              <a:rPr lang="en-US" b="1" dirty="0"/>
              <a:t>Logic of the for loop</a:t>
            </a:r>
          </a:p>
        </p:txBody>
      </p:sp>
      <p:sp>
        <p:nvSpPr>
          <p:cNvPr id="3" name="Content Placeholder 2">
            <a:extLst>
              <a:ext uri="{FF2B5EF4-FFF2-40B4-BE49-F238E27FC236}">
                <a16:creationId xmlns:a16="http://schemas.microsoft.com/office/drawing/2014/main" id="{F3D7D5BC-E16B-924F-905D-1593B2BA1959}"/>
              </a:ext>
            </a:extLst>
          </p:cNvPr>
          <p:cNvSpPr>
            <a:spLocks noGrp="1"/>
          </p:cNvSpPr>
          <p:nvPr>
            <p:ph idx="1"/>
          </p:nvPr>
        </p:nvSpPr>
        <p:spPr>
          <a:xfrm>
            <a:off x="1141412" y="2249487"/>
            <a:ext cx="9905999" cy="4122738"/>
          </a:xfrm>
        </p:spPr>
        <p:txBody>
          <a:bodyPr>
            <a:normAutofit fontScale="92500" lnSpcReduction="10000"/>
          </a:bodyPr>
          <a:lstStyle/>
          <a:p>
            <a:r>
              <a:rPr lang="en-US" dirty="0"/>
              <a:t>The </a:t>
            </a:r>
            <a:r>
              <a:rPr lang="en-US" dirty="0">
                <a:solidFill>
                  <a:srgbClr val="FF79B2"/>
                </a:solidFill>
                <a:latin typeface="Consolas" panose="020B0609020204030204" pitchFamily="49" charset="0"/>
                <a:cs typeface="Consolas" panose="020B0609020204030204" pitchFamily="49" charset="0"/>
              </a:rPr>
              <a:t>for</a:t>
            </a:r>
            <a:r>
              <a:rPr lang="en-US" dirty="0"/>
              <a:t> loop will execute in the following way:</a:t>
            </a:r>
          </a:p>
          <a:p>
            <a:endParaRPr lang="en-US" dirty="0"/>
          </a:p>
          <a:p>
            <a:pPr marL="457200" indent="-457200">
              <a:buFont typeface="+mj-lt"/>
              <a:buAutoNum type="arabicPeriod"/>
            </a:pPr>
            <a:r>
              <a:rPr lang="en-US" u="sng" dirty="0"/>
              <a:t>Initialize</a:t>
            </a:r>
            <a:r>
              <a:rPr lang="en-US" dirty="0"/>
              <a:t> all the variables (I will only do this once)</a:t>
            </a:r>
          </a:p>
          <a:p>
            <a:pPr marL="457200" indent="-457200">
              <a:buFont typeface="+mj-lt"/>
              <a:buAutoNum type="arabicPeriod"/>
            </a:pPr>
            <a:endParaRPr lang="en-US" dirty="0"/>
          </a:p>
          <a:p>
            <a:pPr marL="457200" indent="-457200">
              <a:buFont typeface="+mj-lt"/>
              <a:buAutoNum type="arabicPeriod"/>
            </a:pPr>
            <a:r>
              <a:rPr lang="en-US" dirty="0"/>
              <a:t>Check if the </a:t>
            </a:r>
            <a:r>
              <a:rPr lang="en-US" u="sng" dirty="0"/>
              <a:t>condition</a:t>
            </a:r>
            <a:r>
              <a:rPr lang="en-US" dirty="0"/>
              <a:t> is true</a:t>
            </a:r>
          </a:p>
          <a:p>
            <a:pPr marL="914400" lvl="1" indent="-457200">
              <a:buFont typeface="+mj-lt"/>
              <a:buAutoNum type="arabicPeriod"/>
            </a:pPr>
            <a:r>
              <a:rPr lang="en-US" dirty="0"/>
              <a:t>If the condition is true execute the statement</a:t>
            </a:r>
          </a:p>
          <a:p>
            <a:pPr marL="914400" lvl="1" indent="-457200">
              <a:buFont typeface="+mj-lt"/>
              <a:buAutoNum type="arabicPeriod"/>
            </a:pPr>
            <a:r>
              <a:rPr lang="en-US" dirty="0"/>
              <a:t>If the condition is NOT true, then don’t execute the statement terminate </a:t>
            </a:r>
          </a:p>
          <a:p>
            <a:pPr marL="457200" lvl="1" indent="0">
              <a:buNone/>
            </a:pPr>
            <a:endParaRPr lang="en-US" dirty="0"/>
          </a:p>
          <a:p>
            <a:pPr marL="457200" indent="-457200">
              <a:buFont typeface="+mj-lt"/>
              <a:buAutoNum type="arabicPeriod"/>
            </a:pPr>
            <a:r>
              <a:rPr lang="en-US" dirty="0"/>
              <a:t>Go do the </a:t>
            </a:r>
            <a:r>
              <a:rPr lang="en-US" u="sng" dirty="0"/>
              <a:t>increment</a:t>
            </a:r>
            <a:r>
              <a:rPr lang="en-US" dirty="0"/>
              <a:t> and go back to step 2</a:t>
            </a:r>
          </a:p>
        </p:txBody>
      </p:sp>
    </p:spTree>
    <p:extLst>
      <p:ext uri="{BB962C8B-B14F-4D97-AF65-F5344CB8AC3E}">
        <p14:creationId xmlns:p14="http://schemas.microsoft.com/office/powerpoint/2010/main" val="1843773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 calcmode="lin" valueType="num">
                                      <p:cBhvr additive="base">
                                        <p:cTn id="3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BBD95-E6EB-474E-AC11-1062912E2B44}"/>
              </a:ext>
            </a:extLst>
          </p:cNvPr>
          <p:cNvSpPr>
            <a:spLocks noGrp="1"/>
          </p:cNvSpPr>
          <p:nvPr>
            <p:ph type="title"/>
          </p:nvPr>
        </p:nvSpPr>
        <p:spPr/>
        <p:txBody>
          <a:bodyPr/>
          <a:lstStyle/>
          <a:p>
            <a:pPr algn="ctr"/>
            <a:r>
              <a:rPr lang="en-US" dirty="0"/>
              <a:t>Let’s step through an easy loop</a:t>
            </a:r>
          </a:p>
        </p:txBody>
      </p:sp>
      <p:pic>
        <p:nvPicPr>
          <p:cNvPr id="5" name="Content Placeholder 4">
            <a:extLst>
              <a:ext uri="{FF2B5EF4-FFF2-40B4-BE49-F238E27FC236}">
                <a16:creationId xmlns:a16="http://schemas.microsoft.com/office/drawing/2014/main" id="{E7749FEE-D4DC-C645-868A-BF19A0ED1572}"/>
              </a:ext>
            </a:extLst>
          </p:cNvPr>
          <p:cNvPicPr>
            <a:picLocks noGrp="1" noChangeAspect="1"/>
          </p:cNvPicPr>
          <p:nvPr>
            <p:ph idx="1"/>
          </p:nvPr>
        </p:nvPicPr>
        <p:blipFill>
          <a:blip r:embed="rId2"/>
          <a:stretch>
            <a:fillRect/>
          </a:stretch>
        </p:blipFill>
        <p:spPr>
          <a:xfrm>
            <a:off x="3494824" y="2686656"/>
            <a:ext cx="5202352" cy="1776413"/>
          </a:xfrm>
        </p:spPr>
      </p:pic>
    </p:spTree>
    <p:extLst>
      <p:ext uri="{BB962C8B-B14F-4D97-AF65-F5344CB8AC3E}">
        <p14:creationId xmlns:p14="http://schemas.microsoft.com/office/powerpoint/2010/main" val="32583169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28212-6AA4-6044-8B61-B2B5482E0413}"/>
              </a:ext>
            </a:extLst>
          </p:cNvPr>
          <p:cNvSpPr>
            <a:spLocks noGrp="1"/>
          </p:cNvSpPr>
          <p:nvPr>
            <p:ph type="title"/>
          </p:nvPr>
        </p:nvSpPr>
        <p:spPr/>
        <p:txBody>
          <a:bodyPr/>
          <a:lstStyle/>
          <a:p>
            <a:pPr algn="ctr"/>
            <a:r>
              <a:rPr lang="en-US" dirty="0"/>
              <a:t>Step 1(Initialize)</a:t>
            </a:r>
          </a:p>
        </p:txBody>
      </p:sp>
      <p:sp>
        <p:nvSpPr>
          <p:cNvPr id="3" name="Content Placeholder 2">
            <a:extLst>
              <a:ext uri="{FF2B5EF4-FFF2-40B4-BE49-F238E27FC236}">
                <a16:creationId xmlns:a16="http://schemas.microsoft.com/office/drawing/2014/main" id="{A22E05FF-D522-BE49-B729-69A5F0192F5C}"/>
              </a:ext>
            </a:extLst>
          </p:cNvPr>
          <p:cNvSpPr>
            <a:spLocks noGrp="1"/>
          </p:cNvSpPr>
          <p:nvPr>
            <p:ph idx="1"/>
          </p:nvPr>
        </p:nvSpPr>
        <p:spPr>
          <a:xfrm>
            <a:off x="1141413" y="2563812"/>
            <a:ext cx="9905999" cy="3236913"/>
          </a:xfrm>
        </p:spPr>
        <p:txBody>
          <a:bodyPr>
            <a:normAutofit/>
          </a:bodyPr>
          <a:lstStyle/>
          <a:p>
            <a:r>
              <a:rPr lang="en-US" dirty="0"/>
              <a:t>Ok it looks like there is a variable called </a:t>
            </a:r>
            <a:r>
              <a:rPr lang="en-US" dirty="0" err="1">
                <a:latin typeface="Consolas" panose="020B0609020204030204" pitchFamily="49" charset="0"/>
                <a:cs typeface="Consolas" panose="020B0609020204030204" pitchFamily="49" charset="0"/>
              </a:rPr>
              <a:t>i</a:t>
            </a:r>
            <a:r>
              <a:rPr lang="en-US" dirty="0"/>
              <a:t> that is set to </a:t>
            </a:r>
            <a:r>
              <a:rPr lang="en-US" dirty="0">
                <a:solidFill>
                  <a:schemeClr val="accent4"/>
                </a:solidFill>
                <a:latin typeface="Consolas" panose="020B0609020204030204" pitchFamily="49" charset="0"/>
                <a:cs typeface="Consolas" panose="020B0609020204030204" pitchFamily="49" charset="0"/>
              </a:rPr>
              <a:t>0</a:t>
            </a:r>
          </a:p>
          <a:p>
            <a:endParaRPr lang="en-US" dirty="0">
              <a:solidFill>
                <a:schemeClr val="accent4"/>
              </a:solidFill>
              <a:latin typeface="Consolas" panose="020B0609020204030204" pitchFamily="49" charset="0"/>
              <a:cs typeface="Consolas" panose="020B0609020204030204" pitchFamily="49" charset="0"/>
            </a:endParaRPr>
          </a:p>
          <a:p>
            <a:r>
              <a:rPr lang="en-US" dirty="0"/>
              <a:t>Let’s </a:t>
            </a:r>
            <a:r>
              <a:rPr lang="en-US" u="sng" dirty="0"/>
              <a:t>create this variable in memory</a:t>
            </a:r>
            <a:r>
              <a:rPr lang="en-US" dirty="0"/>
              <a:t> and give it a value of </a:t>
            </a:r>
            <a:r>
              <a:rPr lang="en-US" dirty="0">
                <a:solidFill>
                  <a:schemeClr val="accent4"/>
                </a:solidFill>
                <a:latin typeface="Consolas" panose="020B0609020204030204" pitchFamily="49" charset="0"/>
                <a:cs typeface="Consolas" panose="020B0609020204030204" pitchFamily="49" charset="0"/>
              </a:rPr>
              <a:t>0</a:t>
            </a:r>
          </a:p>
          <a:p>
            <a:endParaRPr lang="en-US" dirty="0">
              <a:solidFill>
                <a:schemeClr val="accent4"/>
              </a:solidFill>
              <a:latin typeface="Consolas" panose="020B0609020204030204" pitchFamily="49" charset="0"/>
              <a:cs typeface="Consolas" panose="020B0609020204030204" pitchFamily="49" charset="0"/>
            </a:endParaRPr>
          </a:p>
          <a:p>
            <a:r>
              <a:rPr lang="en-US" dirty="0"/>
              <a:t>This is the ONLY time that we create </a:t>
            </a:r>
            <a:r>
              <a:rPr lang="en-US" dirty="0" err="1">
                <a:latin typeface="Consolas" panose="020B0609020204030204" pitchFamily="49" charset="0"/>
                <a:cs typeface="Consolas" panose="020B0609020204030204" pitchFamily="49" charset="0"/>
              </a:rPr>
              <a:t>i</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749753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8B62F-603E-3B48-9042-EE4683524FEC}"/>
              </a:ext>
            </a:extLst>
          </p:cNvPr>
          <p:cNvSpPr>
            <a:spLocks noGrp="1"/>
          </p:cNvSpPr>
          <p:nvPr>
            <p:ph type="title"/>
          </p:nvPr>
        </p:nvSpPr>
        <p:spPr/>
        <p:txBody>
          <a:bodyPr/>
          <a:lstStyle/>
          <a:p>
            <a:pPr algn="ctr"/>
            <a:r>
              <a:rPr lang="en-US" b="1" dirty="0"/>
              <a:t>Step 2 (condition)</a:t>
            </a:r>
          </a:p>
        </p:txBody>
      </p:sp>
      <p:sp>
        <p:nvSpPr>
          <p:cNvPr id="3" name="Content Placeholder 2">
            <a:extLst>
              <a:ext uri="{FF2B5EF4-FFF2-40B4-BE49-F238E27FC236}">
                <a16:creationId xmlns:a16="http://schemas.microsoft.com/office/drawing/2014/main" id="{157041BD-4337-2E47-BA4C-633AF84DD193}"/>
              </a:ext>
            </a:extLst>
          </p:cNvPr>
          <p:cNvSpPr>
            <a:spLocks noGrp="1"/>
          </p:cNvSpPr>
          <p:nvPr>
            <p:ph idx="1"/>
          </p:nvPr>
        </p:nvSpPr>
        <p:spPr/>
        <p:txBody>
          <a:bodyPr/>
          <a:lstStyle/>
          <a:p>
            <a:r>
              <a:rPr lang="en-US" dirty="0"/>
              <a:t>Now let’s check if the condition holds</a:t>
            </a:r>
          </a:p>
          <a:p>
            <a:endParaRPr lang="en-US" dirty="0"/>
          </a:p>
          <a:p>
            <a:r>
              <a:rPr lang="en-US" dirty="0"/>
              <a:t>Is </a:t>
            </a:r>
            <a:r>
              <a:rPr lang="en-US" dirty="0" err="1">
                <a:latin typeface="Consolas" panose="020B0609020204030204" pitchFamily="49" charset="0"/>
                <a:cs typeface="Consolas" panose="020B0609020204030204" pitchFamily="49" charset="0"/>
              </a:rPr>
              <a:t>i</a:t>
            </a:r>
            <a:r>
              <a:rPr lang="en-US" dirty="0"/>
              <a:t> greater than 10?</a:t>
            </a:r>
          </a:p>
          <a:p>
            <a:pPr lvl="1"/>
            <a:r>
              <a:rPr lang="en-US" dirty="0"/>
              <a:t>Well we know that </a:t>
            </a:r>
            <a:r>
              <a:rPr lang="en-US" dirty="0" err="1">
                <a:latin typeface="Consolas" panose="020B0609020204030204" pitchFamily="49" charset="0"/>
                <a:cs typeface="Consolas" panose="020B0609020204030204" pitchFamily="49" charset="0"/>
              </a:rPr>
              <a:t>i</a:t>
            </a:r>
            <a:r>
              <a:rPr lang="en-US" dirty="0"/>
              <a:t> was just set to 0</a:t>
            </a:r>
          </a:p>
          <a:p>
            <a:pPr lvl="1"/>
            <a:r>
              <a:rPr lang="en-US" dirty="0"/>
              <a:t>Clearly 0 is less than 10 (if someone tells you otherwise they’re probably lying)</a:t>
            </a:r>
          </a:p>
          <a:p>
            <a:pPr lvl="1"/>
            <a:r>
              <a:rPr lang="en-US" dirty="0"/>
              <a:t>Since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&lt; </a:t>
            </a:r>
            <a:r>
              <a:rPr lang="en-US" dirty="0">
                <a:solidFill>
                  <a:schemeClr val="accent4"/>
                </a:solidFill>
                <a:latin typeface="Consolas" panose="020B0609020204030204" pitchFamily="49" charset="0"/>
                <a:cs typeface="Consolas" panose="020B0609020204030204" pitchFamily="49" charset="0"/>
              </a:rPr>
              <a:t>10</a:t>
            </a:r>
            <a:r>
              <a:rPr lang="en-US" dirty="0">
                <a:latin typeface="Consolas" panose="020B0609020204030204" pitchFamily="49" charset="0"/>
                <a:cs typeface="Consolas" panose="020B0609020204030204" pitchFamily="49" charset="0"/>
              </a:rPr>
              <a:t>) == </a:t>
            </a:r>
            <a:r>
              <a:rPr lang="en-US" dirty="0">
                <a:solidFill>
                  <a:srgbClr val="FF79B2"/>
                </a:solidFill>
                <a:latin typeface="Consolas" panose="020B0609020204030204" pitchFamily="49" charset="0"/>
                <a:cs typeface="Consolas" panose="020B0609020204030204" pitchFamily="49" charset="0"/>
              </a:rPr>
              <a:t>true</a:t>
            </a:r>
            <a:r>
              <a:rPr lang="en-US" dirty="0">
                <a:latin typeface="Consolas" panose="020B0609020204030204" pitchFamily="49" charset="0"/>
                <a:cs typeface="Consolas" panose="020B0609020204030204" pitchFamily="49" charset="0"/>
              </a:rPr>
              <a:t> </a:t>
            </a:r>
            <a:r>
              <a:rPr lang="en-US" dirty="0">
                <a:cs typeface="Consolas" panose="020B0609020204030204" pitchFamily="49" charset="0"/>
              </a:rPr>
              <a:t>we can execute the statement</a:t>
            </a:r>
          </a:p>
        </p:txBody>
      </p:sp>
    </p:spTree>
    <p:extLst>
      <p:ext uri="{BB962C8B-B14F-4D97-AF65-F5344CB8AC3E}">
        <p14:creationId xmlns:p14="http://schemas.microsoft.com/office/powerpoint/2010/main" val="453280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36079-9ECC-BE4B-81AB-EA7F3AB2C138}"/>
              </a:ext>
            </a:extLst>
          </p:cNvPr>
          <p:cNvSpPr>
            <a:spLocks noGrp="1"/>
          </p:cNvSpPr>
          <p:nvPr>
            <p:ph type="title"/>
          </p:nvPr>
        </p:nvSpPr>
        <p:spPr/>
        <p:txBody>
          <a:bodyPr/>
          <a:lstStyle/>
          <a:p>
            <a:pPr algn="ctr"/>
            <a:r>
              <a:rPr lang="en-US" b="1" dirty="0"/>
              <a:t>What is a loop?</a:t>
            </a:r>
          </a:p>
        </p:txBody>
      </p:sp>
      <p:sp>
        <p:nvSpPr>
          <p:cNvPr id="3" name="Content Placeholder 2">
            <a:extLst>
              <a:ext uri="{FF2B5EF4-FFF2-40B4-BE49-F238E27FC236}">
                <a16:creationId xmlns:a16="http://schemas.microsoft.com/office/drawing/2014/main" id="{E9E2DAC3-23F6-904E-BBBB-C63580847500}"/>
              </a:ext>
            </a:extLst>
          </p:cNvPr>
          <p:cNvSpPr>
            <a:spLocks noGrp="1"/>
          </p:cNvSpPr>
          <p:nvPr>
            <p:ph idx="1"/>
          </p:nvPr>
        </p:nvSpPr>
        <p:spPr>
          <a:xfrm>
            <a:off x="1141412" y="2249487"/>
            <a:ext cx="10486996" cy="2511426"/>
          </a:xfrm>
        </p:spPr>
        <p:txBody>
          <a:bodyPr/>
          <a:lstStyle/>
          <a:p>
            <a:r>
              <a:rPr lang="en-US" dirty="0"/>
              <a:t>A </a:t>
            </a:r>
            <a:r>
              <a:rPr lang="en-US" b="1" dirty="0"/>
              <a:t>loop</a:t>
            </a:r>
            <a:r>
              <a:rPr lang="en-US" dirty="0"/>
              <a:t> is something that can </a:t>
            </a:r>
            <a:r>
              <a:rPr lang="en-US" b="1" dirty="0"/>
              <a:t>repeat itself</a:t>
            </a:r>
            <a:r>
              <a:rPr lang="en-US" dirty="0"/>
              <a:t> over and over again until some </a:t>
            </a:r>
            <a:r>
              <a:rPr lang="en-US" b="1" dirty="0"/>
              <a:t>termination criteria</a:t>
            </a:r>
            <a:r>
              <a:rPr lang="en-US" dirty="0"/>
              <a:t> is reached</a:t>
            </a:r>
          </a:p>
          <a:p>
            <a:endParaRPr lang="en-US" dirty="0"/>
          </a:p>
          <a:p>
            <a:r>
              <a:rPr lang="en-US" dirty="0"/>
              <a:t>A </a:t>
            </a:r>
            <a:r>
              <a:rPr lang="en-US" b="1" dirty="0"/>
              <a:t>loop</a:t>
            </a:r>
            <a:r>
              <a:rPr lang="en-US" dirty="0"/>
              <a:t> will </a:t>
            </a:r>
            <a:r>
              <a:rPr lang="en-US" b="1" dirty="0"/>
              <a:t>do</a:t>
            </a:r>
            <a:r>
              <a:rPr lang="en-US" dirty="0"/>
              <a:t> the </a:t>
            </a:r>
            <a:r>
              <a:rPr lang="en-US" b="1" dirty="0"/>
              <a:t>same thing</a:t>
            </a:r>
            <a:r>
              <a:rPr lang="en-US" dirty="0"/>
              <a:t> until it is told to stop by satisfying some condition</a:t>
            </a:r>
          </a:p>
        </p:txBody>
      </p:sp>
      <p:pic>
        <p:nvPicPr>
          <p:cNvPr id="6" name="Picture 5">
            <a:extLst>
              <a:ext uri="{FF2B5EF4-FFF2-40B4-BE49-F238E27FC236}">
                <a16:creationId xmlns:a16="http://schemas.microsoft.com/office/drawing/2014/main" id="{3B72F064-BA1E-B64A-B36D-ADDBE27BA753}"/>
              </a:ext>
            </a:extLst>
          </p:cNvPr>
          <p:cNvPicPr>
            <a:picLocks noChangeAspect="1"/>
          </p:cNvPicPr>
          <p:nvPr/>
        </p:nvPicPr>
        <p:blipFill>
          <a:blip r:embed="rId2"/>
          <a:stretch>
            <a:fillRect/>
          </a:stretch>
        </p:blipFill>
        <p:spPr>
          <a:xfrm>
            <a:off x="2321923" y="5034623"/>
            <a:ext cx="1817953" cy="1817953"/>
          </a:xfrm>
          <a:prstGeom prst="rect">
            <a:avLst/>
          </a:prstGeom>
        </p:spPr>
      </p:pic>
      <p:sp>
        <p:nvSpPr>
          <p:cNvPr id="7" name="TextBox 6">
            <a:extLst>
              <a:ext uri="{FF2B5EF4-FFF2-40B4-BE49-F238E27FC236}">
                <a16:creationId xmlns:a16="http://schemas.microsoft.com/office/drawing/2014/main" id="{61A79B12-BA55-8B4D-87F2-74794D182AFB}"/>
              </a:ext>
            </a:extLst>
          </p:cNvPr>
          <p:cNvSpPr txBox="1"/>
          <p:nvPr/>
        </p:nvSpPr>
        <p:spPr>
          <a:xfrm>
            <a:off x="909919" y="6488668"/>
            <a:ext cx="758541" cy="369332"/>
          </a:xfrm>
          <a:prstGeom prst="rect">
            <a:avLst/>
          </a:prstGeom>
          <a:noFill/>
        </p:spPr>
        <p:txBody>
          <a:bodyPr wrap="none" rtlCol="0">
            <a:spAutoFit/>
          </a:bodyPr>
          <a:lstStyle/>
          <a:p>
            <a:r>
              <a:rPr lang="en-US" dirty="0">
                <a:hlinkClick r:id="rId3"/>
              </a:rPr>
              <a:t>source</a:t>
            </a:r>
            <a:endParaRPr lang="en-US" dirty="0"/>
          </a:p>
        </p:txBody>
      </p:sp>
    </p:spTree>
    <p:extLst>
      <p:ext uri="{BB962C8B-B14F-4D97-AF65-F5344CB8AC3E}">
        <p14:creationId xmlns:p14="http://schemas.microsoft.com/office/powerpoint/2010/main" val="267501515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10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4" dur="1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3C48A-005B-304D-965D-DE66AC7BA69F}"/>
              </a:ext>
            </a:extLst>
          </p:cNvPr>
          <p:cNvSpPr>
            <a:spLocks noGrp="1"/>
          </p:cNvSpPr>
          <p:nvPr>
            <p:ph type="title"/>
          </p:nvPr>
        </p:nvSpPr>
        <p:spPr/>
        <p:txBody>
          <a:bodyPr/>
          <a:lstStyle/>
          <a:p>
            <a:pPr algn="ctr"/>
            <a:r>
              <a:rPr lang="en-US" dirty="0"/>
              <a:t>Step 2.1</a:t>
            </a:r>
          </a:p>
        </p:txBody>
      </p:sp>
      <p:sp>
        <p:nvSpPr>
          <p:cNvPr id="3" name="Content Placeholder 2">
            <a:extLst>
              <a:ext uri="{FF2B5EF4-FFF2-40B4-BE49-F238E27FC236}">
                <a16:creationId xmlns:a16="http://schemas.microsoft.com/office/drawing/2014/main" id="{968D81E9-D95F-954B-AEA0-E0E8EFEED36A}"/>
              </a:ext>
            </a:extLst>
          </p:cNvPr>
          <p:cNvSpPr>
            <a:spLocks noGrp="1"/>
          </p:cNvSpPr>
          <p:nvPr>
            <p:ph idx="1"/>
          </p:nvPr>
        </p:nvSpPr>
        <p:spPr>
          <a:xfrm>
            <a:off x="1141412" y="2249486"/>
            <a:ext cx="10279962" cy="2951163"/>
          </a:xfrm>
        </p:spPr>
        <p:txBody>
          <a:bodyPr>
            <a:normAutofit/>
          </a:bodyPr>
          <a:lstStyle/>
          <a:p>
            <a:r>
              <a:rPr lang="en-US" dirty="0"/>
              <a:t>Since the condition evaluated to </a:t>
            </a:r>
            <a:r>
              <a:rPr lang="en-US" b="1" dirty="0"/>
              <a:t>true</a:t>
            </a:r>
            <a:r>
              <a:rPr lang="en-US" dirty="0"/>
              <a:t>, we can execute the statement in our loop</a:t>
            </a:r>
          </a:p>
          <a:p>
            <a:endParaRPr lang="en-US" dirty="0"/>
          </a:p>
          <a:p>
            <a:endParaRPr lang="en-US" dirty="0"/>
          </a:p>
          <a:p>
            <a:r>
              <a:rPr lang="en-US" dirty="0"/>
              <a:t>So we just print the value of </a:t>
            </a:r>
            <a:r>
              <a:rPr lang="en-US" dirty="0" err="1">
                <a:latin typeface="Consolas" panose="020B0609020204030204" pitchFamily="49" charset="0"/>
                <a:cs typeface="Consolas" panose="020B0609020204030204" pitchFamily="49" charset="0"/>
              </a:rPr>
              <a:t>i</a:t>
            </a:r>
            <a:r>
              <a:rPr lang="en-US" dirty="0"/>
              <a:t> to the screen</a:t>
            </a:r>
          </a:p>
          <a:p>
            <a:endParaRPr lang="en-US" dirty="0"/>
          </a:p>
          <a:p>
            <a:endParaRPr lang="en-US" dirty="0"/>
          </a:p>
        </p:txBody>
      </p:sp>
      <p:pic>
        <p:nvPicPr>
          <p:cNvPr id="5" name="Picture 4">
            <a:extLst>
              <a:ext uri="{FF2B5EF4-FFF2-40B4-BE49-F238E27FC236}">
                <a16:creationId xmlns:a16="http://schemas.microsoft.com/office/drawing/2014/main" id="{3D3D5F7F-5329-9940-8F6F-D7C97EE78EB1}"/>
              </a:ext>
            </a:extLst>
          </p:cNvPr>
          <p:cNvPicPr>
            <a:picLocks noChangeAspect="1"/>
          </p:cNvPicPr>
          <p:nvPr/>
        </p:nvPicPr>
        <p:blipFill rotWithShape="1">
          <a:blip r:embed="rId2"/>
          <a:srcRect b="27979"/>
          <a:stretch/>
        </p:blipFill>
        <p:spPr>
          <a:xfrm>
            <a:off x="7007968" y="4007915"/>
            <a:ext cx="3278352" cy="441326"/>
          </a:xfrm>
          <a:prstGeom prst="rect">
            <a:avLst/>
          </a:prstGeom>
        </p:spPr>
      </p:pic>
      <p:pic>
        <p:nvPicPr>
          <p:cNvPr id="6" name="Graphic 5" descr="Sleep">
            <a:extLst>
              <a:ext uri="{FF2B5EF4-FFF2-40B4-BE49-F238E27FC236}">
                <a16:creationId xmlns:a16="http://schemas.microsoft.com/office/drawing/2014/main" id="{8F624A45-94AA-CE46-9C5A-3CA6627888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94411" y="5873206"/>
            <a:ext cx="1149042" cy="1149042"/>
          </a:xfrm>
          <a:prstGeom prst="rect">
            <a:avLst/>
          </a:prstGeom>
        </p:spPr>
      </p:pic>
      <p:sp>
        <p:nvSpPr>
          <p:cNvPr id="7" name="TextBox 6">
            <a:extLst>
              <a:ext uri="{FF2B5EF4-FFF2-40B4-BE49-F238E27FC236}">
                <a16:creationId xmlns:a16="http://schemas.microsoft.com/office/drawing/2014/main" id="{8DA54896-ADD2-B745-8E09-33BF45669E4E}"/>
              </a:ext>
            </a:extLst>
          </p:cNvPr>
          <p:cNvSpPr txBox="1"/>
          <p:nvPr/>
        </p:nvSpPr>
        <p:spPr>
          <a:xfrm>
            <a:off x="1759789" y="5873206"/>
            <a:ext cx="4336211" cy="923330"/>
          </a:xfrm>
          <a:prstGeom prst="rect">
            <a:avLst/>
          </a:prstGeom>
          <a:noFill/>
        </p:spPr>
        <p:txBody>
          <a:bodyPr wrap="square" rtlCol="0">
            <a:spAutoFit/>
          </a:bodyPr>
          <a:lstStyle/>
          <a:p>
            <a:r>
              <a:rPr lang="en-US" dirty="0"/>
              <a:t>Wow do we need to do this for all iterations?</a:t>
            </a:r>
          </a:p>
          <a:p>
            <a:endParaRPr lang="en-US" dirty="0"/>
          </a:p>
          <a:p>
            <a:r>
              <a:rPr lang="en-US" dirty="0"/>
              <a:t>Because I’m getting a bit tired.</a:t>
            </a:r>
          </a:p>
        </p:txBody>
      </p:sp>
    </p:spTree>
    <p:extLst>
      <p:ext uri="{BB962C8B-B14F-4D97-AF65-F5344CB8AC3E}">
        <p14:creationId xmlns:p14="http://schemas.microsoft.com/office/powerpoint/2010/main" val="3673601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2"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Scale>
                                      <p:cBhvr>
                                        <p:cTn id="19"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1000" decel="50000" fill="hold">
                                          <p:stCondLst>
                                            <p:cond delay="0"/>
                                          </p:stCondLst>
                                        </p:cTn>
                                        <p:tgtEl>
                                          <p:spTgt spid="5"/>
                                        </p:tgtEl>
                                        <p:attrNameLst>
                                          <p:attrName>ppt_x</p:attrName>
                                          <p:attrName>ppt_y</p:attrName>
                                        </p:attrNameLst>
                                      </p:cBhvr>
                                    </p:animMotion>
                                    <p:animEffect transition="in" filter="fade">
                                      <p:cBhvr>
                                        <p:cTn id="21" dur="1000"/>
                                        <p:tgtEl>
                                          <p:spTgt spid="5"/>
                                        </p:tgtEl>
                                      </p:cBhvr>
                                    </p:animEffect>
                                  </p:childTnLst>
                                </p:cTn>
                              </p:par>
                            </p:childTnLst>
                          </p:cTn>
                        </p:par>
                        <p:par>
                          <p:cTn id="22" fill="hold">
                            <p:stCondLst>
                              <p:cond delay="1000"/>
                            </p:stCondLst>
                            <p:childTnLst>
                              <p:par>
                                <p:cTn id="23" presetID="2" presetClass="entr" presetSubtype="4"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3904D-92DA-7A41-881D-45B9669110ED}"/>
              </a:ext>
            </a:extLst>
          </p:cNvPr>
          <p:cNvSpPr>
            <a:spLocks noGrp="1"/>
          </p:cNvSpPr>
          <p:nvPr>
            <p:ph type="title"/>
          </p:nvPr>
        </p:nvSpPr>
        <p:spPr/>
        <p:txBody>
          <a:bodyPr/>
          <a:lstStyle/>
          <a:p>
            <a:pPr algn="ctr"/>
            <a:r>
              <a:rPr lang="en-US" dirty="0"/>
              <a:t>Step 3</a:t>
            </a:r>
          </a:p>
        </p:txBody>
      </p:sp>
      <p:sp>
        <p:nvSpPr>
          <p:cNvPr id="3" name="Content Placeholder 2">
            <a:extLst>
              <a:ext uri="{FF2B5EF4-FFF2-40B4-BE49-F238E27FC236}">
                <a16:creationId xmlns:a16="http://schemas.microsoft.com/office/drawing/2014/main" id="{1CBF8DEC-D43E-E840-92FB-482CC1833DA4}"/>
              </a:ext>
            </a:extLst>
          </p:cNvPr>
          <p:cNvSpPr>
            <a:spLocks noGrp="1"/>
          </p:cNvSpPr>
          <p:nvPr>
            <p:ph idx="1"/>
          </p:nvPr>
        </p:nvSpPr>
        <p:spPr>
          <a:xfrm>
            <a:off x="1141412" y="2249487"/>
            <a:ext cx="9905999" cy="2222501"/>
          </a:xfrm>
        </p:spPr>
        <p:txBody>
          <a:bodyPr/>
          <a:lstStyle/>
          <a:p>
            <a:r>
              <a:rPr lang="en-US" dirty="0"/>
              <a:t>We can now increment the variable (</a:t>
            </a:r>
            <a:r>
              <a:rPr lang="en-US" dirty="0" err="1">
                <a:latin typeface="Consolas" panose="020B0609020204030204" pitchFamily="49" charset="0"/>
                <a:cs typeface="Consolas" panose="020B0609020204030204" pitchFamily="49" charset="0"/>
              </a:rPr>
              <a:t>i</a:t>
            </a:r>
            <a:r>
              <a:rPr lang="en-US" dirty="0"/>
              <a:t>) that we created</a:t>
            </a:r>
          </a:p>
          <a:p>
            <a:endParaRPr lang="en-US" dirty="0"/>
          </a:p>
          <a:p>
            <a:r>
              <a:rPr lang="en-US" dirty="0"/>
              <a:t>So </a:t>
            </a:r>
            <a:r>
              <a:rPr lang="en-US" dirty="0" err="1">
                <a:latin typeface="Consolas" panose="020B0609020204030204" pitchFamily="49" charset="0"/>
                <a:cs typeface="Consolas" panose="020B0609020204030204" pitchFamily="49" charset="0"/>
              </a:rPr>
              <a:t>i</a:t>
            </a:r>
            <a:r>
              <a:rPr lang="en-US" dirty="0"/>
              <a:t> will now be </a:t>
            </a:r>
            <a:r>
              <a:rPr lang="en-US" dirty="0">
                <a:solidFill>
                  <a:schemeClr val="accent4"/>
                </a:solidFill>
                <a:latin typeface="Consolas" panose="020B0609020204030204" pitchFamily="49" charset="0"/>
                <a:cs typeface="Consolas" panose="020B0609020204030204" pitchFamily="49" charset="0"/>
              </a:rPr>
              <a:t>1</a:t>
            </a:r>
          </a:p>
        </p:txBody>
      </p:sp>
      <p:sp>
        <p:nvSpPr>
          <p:cNvPr id="4" name="TextBox 3">
            <a:extLst>
              <a:ext uri="{FF2B5EF4-FFF2-40B4-BE49-F238E27FC236}">
                <a16:creationId xmlns:a16="http://schemas.microsoft.com/office/drawing/2014/main" id="{81A9167C-4432-344F-98ED-8256D4E2DD3F}"/>
              </a:ext>
            </a:extLst>
          </p:cNvPr>
          <p:cNvSpPr txBox="1"/>
          <p:nvPr/>
        </p:nvSpPr>
        <p:spPr>
          <a:xfrm>
            <a:off x="1400205" y="4553181"/>
            <a:ext cx="10383478" cy="2308324"/>
          </a:xfrm>
          <a:prstGeom prst="rect">
            <a:avLst/>
          </a:prstGeom>
          <a:noFill/>
        </p:spPr>
        <p:txBody>
          <a:bodyPr wrap="square" rtlCol="0">
            <a:spAutoFit/>
          </a:bodyPr>
          <a:lstStyle/>
          <a:p>
            <a:r>
              <a:rPr lang="en-US" sz="2400" dirty="0"/>
              <a:t>This seems like something that can become a bit </a:t>
            </a:r>
            <a:r>
              <a:rPr lang="en-US" sz="2400" b="1" dirty="0"/>
              <a:t>annoying</a:t>
            </a:r>
            <a:r>
              <a:rPr lang="en-US" sz="2400" dirty="0"/>
              <a:t> when writing/debugging an actual program.</a:t>
            </a:r>
          </a:p>
          <a:p>
            <a:endParaRPr lang="en-US" sz="2400" dirty="0"/>
          </a:p>
          <a:p>
            <a:r>
              <a:rPr lang="en-US" sz="2400" b="1" dirty="0"/>
              <a:t>Stepping through</a:t>
            </a:r>
            <a:r>
              <a:rPr lang="en-US" sz="2400" dirty="0"/>
              <a:t> this stuff </a:t>
            </a:r>
            <a:r>
              <a:rPr lang="en-US" sz="2400" b="1" dirty="0"/>
              <a:t>manually</a:t>
            </a:r>
            <a:r>
              <a:rPr lang="en-US" sz="2400" dirty="0"/>
              <a:t> is rather </a:t>
            </a:r>
            <a:r>
              <a:rPr lang="en-US" sz="2400" b="1" dirty="0"/>
              <a:t>time consuming</a:t>
            </a:r>
            <a:r>
              <a:rPr lang="en-US" sz="2400" dirty="0"/>
              <a:t>. </a:t>
            </a:r>
          </a:p>
          <a:p>
            <a:endParaRPr lang="en-US" sz="2400" dirty="0"/>
          </a:p>
          <a:p>
            <a:r>
              <a:rPr lang="en-US" sz="2400" b="1" dirty="0"/>
              <a:t>There must be a better way!</a:t>
            </a:r>
          </a:p>
        </p:txBody>
      </p:sp>
    </p:spTree>
    <p:extLst>
      <p:ext uri="{BB962C8B-B14F-4D97-AF65-F5344CB8AC3E}">
        <p14:creationId xmlns:p14="http://schemas.microsoft.com/office/powerpoint/2010/main" val="2733212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9FDAD-26DA-544C-BF86-E3368AD1C594}"/>
              </a:ext>
            </a:extLst>
          </p:cNvPr>
          <p:cNvSpPr>
            <a:spLocks noGrp="1"/>
          </p:cNvSpPr>
          <p:nvPr>
            <p:ph type="title"/>
          </p:nvPr>
        </p:nvSpPr>
        <p:spPr/>
        <p:txBody>
          <a:bodyPr/>
          <a:lstStyle/>
          <a:p>
            <a:r>
              <a:rPr lang="en-US" dirty="0"/>
              <a:t>Let’s continue to step through this loop</a:t>
            </a:r>
          </a:p>
        </p:txBody>
      </p:sp>
      <p:sp>
        <p:nvSpPr>
          <p:cNvPr id="3" name="Content Placeholder 2">
            <a:extLst>
              <a:ext uri="{FF2B5EF4-FFF2-40B4-BE49-F238E27FC236}">
                <a16:creationId xmlns:a16="http://schemas.microsoft.com/office/drawing/2014/main" id="{6E076D4C-8B27-214A-A86A-B118312AEE16}"/>
              </a:ext>
            </a:extLst>
          </p:cNvPr>
          <p:cNvSpPr>
            <a:spLocks noGrp="1"/>
          </p:cNvSpPr>
          <p:nvPr>
            <p:ph idx="1"/>
          </p:nvPr>
        </p:nvSpPr>
        <p:spPr>
          <a:xfrm>
            <a:off x="1141413" y="2579201"/>
            <a:ext cx="10210949" cy="4278799"/>
          </a:xfrm>
        </p:spPr>
        <p:txBody>
          <a:bodyPr>
            <a:normAutofit lnSpcReduction="10000"/>
          </a:bodyPr>
          <a:lstStyle/>
          <a:p>
            <a:r>
              <a:rPr lang="en-US" dirty="0"/>
              <a:t>Recall that we are using an IDE. They can’t JUST be fancy text editors, they need to have something else going for them right?</a:t>
            </a:r>
          </a:p>
          <a:p>
            <a:endParaRPr lang="en-US" dirty="0"/>
          </a:p>
          <a:p>
            <a:r>
              <a:rPr lang="en-US" dirty="0"/>
              <a:t>Instead of using slides (manually stepping through), let’s actually look what our program is doing</a:t>
            </a:r>
          </a:p>
          <a:p>
            <a:endParaRPr lang="en-US" dirty="0"/>
          </a:p>
          <a:p>
            <a:r>
              <a:rPr lang="en-US" dirty="0"/>
              <a:t>We can do this using a </a:t>
            </a:r>
            <a:r>
              <a:rPr lang="en-US" b="1" dirty="0"/>
              <a:t>debugging</a:t>
            </a:r>
            <a:r>
              <a:rPr lang="en-US" dirty="0"/>
              <a:t> tool (debugger)</a:t>
            </a:r>
          </a:p>
          <a:p>
            <a:pPr lvl="1"/>
            <a:r>
              <a:rPr lang="en-US" dirty="0"/>
              <a:t>Most IDEs have this built in to make our lives a lot easier</a:t>
            </a:r>
          </a:p>
          <a:p>
            <a:pPr lvl="1"/>
            <a:r>
              <a:rPr lang="en-US" dirty="0" err="1">
                <a:solidFill>
                  <a:srgbClr val="92D050"/>
                </a:solidFill>
              </a:rPr>
              <a:t>codeboard.io</a:t>
            </a:r>
            <a:r>
              <a:rPr lang="en-US" dirty="0"/>
              <a:t> is not one of those</a:t>
            </a:r>
          </a:p>
        </p:txBody>
      </p:sp>
    </p:spTree>
    <p:extLst>
      <p:ext uri="{BB962C8B-B14F-4D97-AF65-F5344CB8AC3E}">
        <p14:creationId xmlns:p14="http://schemas.microsoft.com/office/powerpoint/2010/main" val="454461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57335-46FD-BD44-BB2B-495D3C7F0146}"/>
              </a:ext>
            </a:extLst>
          </p:cNvPr>
          <p:cNvSpPr>
            <a:spLocks noGrp="1"/>
          </p:cNvSpPr>
          <p:nvPr>
            <p:ph type="title"/>
          </p:nvPr>
        </p:nvSpPr>
        <p:spPr/>
        <p:txBody>
          <a:bodyPr/>
          <a:lstStyle/>
          <a:p>
            <a:pPr algn="ctr"/>
            <a:r>
              <a:rPr lang="en-US" dirty="0"/>
              <a:t>For loop variable scope</a:t>
            </a:r>
          </a:p>
        </p:txBody>
      </p:sp>
      <p:sp>
        <p:nvSpPr>
          <p:cNvPr id="3" name="Content Placeholder 2">
            <a:extLst>
              <a:ext uri="{FF2B5EF4-FFF2-40B4-BE49-F238E27FC236}">
                <a16:creationId xmlns:a16="http://schemas.microsoft.com/office/drawing/2014/main" id="{AC1FCA29-8F31-A044-B9E3-13991E5C965D}"/>
              </a:ext>
            </a:extLst>
          </p:cNvPr>
          <p:cNvSpPr>
            <a:spLocks noGrp="1"/>
          </p:cNvSpPr>
          <p:nvPr>
            <p:ph idx="1"/>
          </p:nvPr>
        </p:nvSpPr>
        <p:spPr>
          <a:xfrm>
            <a:off x="1489987" y="2663555"/>
            <a:ext cx="9208849" cy="2822845"/>
          </a:xfrm>
        </p:spPr>
        <p:txBody>
          <a:bodyPr/>
          <a:lstStyle/>
          <a:p>
            <a:r>
              <a:rPr lang="en-US" dirty="0"/>
              <a:t>Let’s say our for loop finished and we want to reuse a variable created in the initialization</a:t>
            </a:r>
          </a:p>
          <a:p>
            <a:endParaRPr lang="en-US" dirty="0"/>
          </a:p>
          <a:p>
            <a:r>
              <a:rPr lang="en-US" dirty="0"/>
              <a:t>Can we do that?</a:t>
            </a:r>
          </a:p>
          <a:p>
            <a:pPr lvl="1"/>
            <a:r>
              <a:rPr lang="en-US" dirty="0"/>
              <a:t>NO! This is </a:t>
            </a:r>
            <a:r>
              <a:rPr lang="en-US" b="1" dirty="0"/>
              <a:t>not</a:t>
            </a:r>
            <a:r>
              <a:rPr lang="en-US" dirty="0"/>
              <a:t> possible!</a:t>
            </a:r>
          </a:p>
        </p:txBody>
      </p:sp>
    </p:spTree>
    <p:extLst>
      <p:ext uri="{BB962C8B-B14F-4D97-AF65-F5344CB8AC3E}">
        <p14:creationId xmlns:p14="http://schemas.microsoft.com/office/powerpoint/2010/main" val="2293148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4DF37-21F0-1B4E-A5FA-A855C46D7BFE}"/>
              </a:ext>
            </a:extLst>
          </p:cNvPr>
          <p:cNvSpPr>
            <a:spLocks noGrp="1"/>
          </p:cNvSpPr>
          <p:nvPr>
            <p:ph type="title"/>
          </p:nvPr>
        </p:nvSpPr>
        <p:spPr/>
        <p:txBody>
          <a:bodyPr/>
          <a:lstStyle/>
          <a:p>
            <a:pPr algn="ctr"/>
            <a:r>
              <a:rPr lang="en-US" b="1" dirty="0"/>
              <a:t>Why does this not work?</a:t>
            </a:r>
          </a:p>
        </p:txBody>
      </p:sp>
      <p:sp>
        <p:nvSpPr>
          <p:cNvPr id="3" name="Content Placeholder 2">
            <a:extLst>
              <a:ext uri="{FF2B5EF4-FFF2-40B4-BE49-F238E27FC236}">
                <a16:creationId xmlns:a16="http://schemas.microsoft.com/office/drawing/2014/main" id="{2116A7E0-0639-9B46-9563-1A9A5A050AB3}"/>
              </a:ext>
            </a:extLst>
          </p:cNvPr>
          <p:cNvSpPr>
            <a:spLocks noGrp="1"/>
          </p:cNvSpPr>
          <p:nvPr>
            <p:ph idx="1"/>
          </p:nvPr>
        </p:nvSpPr>
        <p:spPr>
          <a:xfrm>
            <a:off x="1141413" y="2697768"/>
            <a:ext cx="9905999" cy="3541714"/>
          </a:xfrm>
        </p:spPr>
        <p:txBody>
          <a:bodyPr/>
          <a:lstStyle/>
          <a:p>
            <a:r>
              <a:rPr lang="en-US" dirty="0"/>
              <a:t>This has to do with the </a:t>
            </a:r>
            <a:r>
              <a:rPr lang="en-US" u="sng" dirty="0"/>
              <a:t>variable  scope</a:t>
            </a:r>
            <a:r>
              <a:rPr lang="en-US" dirty="0"/>
              <a:t>  that exists within the </a:t>
            </a:r>
            <a:r>
              <a:rPr lang="en-US" dirty="0">
                <a:solidFill>
                  <a:srgbClr val="FF79B2"/>
                </a:solidFill>
                <a:latin typeface="Consolas" panose="020B0609020204030204" pitchFamily="49" charset="0"/>
                <a:cs typeface="Consolas" panose="020B0609020204030204" pitchFamily="49" charset="0"/>
              </a:rPr>
              <a:t>for</a:t>
            </a:r>
            <a:r>
              <a:rPr lang="en-US" dirty="0"/>
              <a:t> loop</a:t>
            </a:r>
          </a:p>
          <a:p>
            <a:endParaRPr lang="en-US" dirty="0"/>
          </a:p>
          <a:p>
            <a:r>
              <a:rPr lang="en-US" dirty="0"/>
              <a:t>A variable that is </a:t>
            </a:r>
            <a:r>
              <a:rPr lang="en-US" u="sng" dirty="0"/>
              <a:t>created in the </a:t>
            </a:r>
            <a:r>
              <a:rPr lang="en-US" u="sng" dirty="0">
                <a:solidFill>
                  <a:srgbClr val="FF79B2"/>
                </a:solidFill>
                <a:latin typeface="Consolas" panose="020B0609020204030204" pitchFamily="49" charset="0"/>
                <a:cs typeface="Consolas" panose="020B0609020204030204" pitchFamily="49" charset="0"/>
              </a:rPr>
              <a:t>for</a:t>
            </a:r>
            <a:r>
              <a:rPr lang="en-US" dirty="0"/>
              <a:t> loop will </a:t>
            </a:r>
            <a:r>
              <a:rPr lang="en-US" u="sng" dirty="0"/>
              <a:t>”die” with the </a:t>
            </a:r>
            <a:r>
              <a:rPr lang="en-US" u="sng" dirty="0">
                <a:solidFill>
                  <a:srgbClr val="FF79B2"/>
                </a:solidFill>
                <a:latin typeface="Consolas" panose="020B0609020204030204" pitchFamily="49" charset="0"/>
                <a:cs typeface="Consolas" panose="020B0609020204030204" pitchFamily="49" charset="0"/>
              </a:rPr>
              <a:t>for</a:t>
            </a:r>
            <a:r>
              <a:rPr lang="en-US" dirty="0"/>
              <a:t> loop</a:t>
            </a:r>
          </a:p>
          <a:p>
            <a:endParaRPr lang="en-US" dirty="0"/>
          </a:p>
          <a:p>
            <a:r>
              <a:rPr lang="en-US" dirty="0"/>
              <a:t>This means that a variable created in the initialization is a </a:t>
            </a:r>
            <a:r>
              <a:rPr lang="en-US" b="1" dirty="0"/>
              <a:t>local variable</a:t>
            </a:r>
            <a:r>
              <a:rPr lang="en-US" dirty="0"/>
              <a:t> of the </a:t>
            </a:r>
            <a:r>
              <a:rPr lang="en-US" dirty="0">
                <a:solidFill>
                  <a:srgbClr val="FF79B2"/>
                </a:solidFill>
                <a:latin typeface="Consolas" panose="020B0609020204030204" pitchFamily="49" charset="0"/>
                <a:cs typeface="Consolas" panose="020B0609020204030204" pitchFamily="49" charset="0"/>
              </a:rPr>
              <a:t>for</a:t>
            </a:r>
            <a:r>
              <a:rPr lang="en-US" dirty="0"/>
              <a:t> loop</a:t>
            </a:r>
          </a:p>
        </p:txBody>
      </p:sp>
      <p:pic>
        <p:nvPicPr>
          <p:cNvPr id="7" name="Graphic 6" descr="Magnifying glass">
            <a:extLst>
              <a:ext uri="{FF2B5EF4-FFF2-40B4-BE49-F238E27FC236}">
                <a16:creationId xmlns:a16="http://schemas.microsoft.com/office/drawing/2014/main" id="{657C1EBC-45E9-7646-B970-517B161B3E1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1830208">
            <a:off x="4900027" y="2096080"/>
            <a:ext cx="1507962" cy="1507962"/>
          </a:xfrm>
          <a:prstGeom prst="rect">
            <a:avLst/>
          </a:prstGeom>
        </p:spPr>
      </p:pic>
    </p:spTree>
    <p:extLst>
      <p:ext uri="{BB962C8B-B14F-4D97-AF65-F5344CB8AC3E}">
        <p14:creationId xmlns:p14="http://schemas.microsoft.com/office/powerpoint/2010/main" val="969033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43"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
                                        <p:tgtEl>
                                          <p:spTgt spid="7"/>
                                        </p:tgtEl>
                                      </p:cBhvr>
                                    </p:animEffect>
                                    <p:anim calcmode="lin" valueType="num">
                                      <p:cBhvr>
                                        <p:cTn id="12" dur="400" fill="hold"/>
                                        <p:tgtEl>
                                          <p:spTgt spid="7"/>
                                        </p:tgtEl>
                                        <p:attrNameLst>
                                          <p:attrName>ppt_x</p:attrName>
                                        </p:attrNameLst>
                                      </p:cBhvr>
                                      <p:tavLst>
                                        <p:tav tm="0">
                                          <p:val>
                                            <p:strVal val="#ppt_x"/>
                                          </p:val>
                                        </p:tav>
                                        <p:tav tm="100000">
                                          <p:val>
                                            <p:strVal val="#ppt_x"/>
                                          </p:val>
                                        </p:tav>
                                      </p:tavLst>
                                    </p:anim>
                                    <p:anim calcmode="lin" valueType="num">
                                      <p:cBhvr>
                                        <p:cTn id="13" dur="400" fill="hold"/>
                                        <p:tgtEl>
                                          <p:spTgt spid="7"/>
                                        </p:tgtEl>
                                        <p:attrNameLst>
                                          <p:attrName>ppt_y</p:attrName>
                                        </p:attrNameLst>
                                      </p:cBhvr>
                                      <p:tavLst>
                                        <p:tav tm="0">
                                          <p:val>
                                            <p:strVal val="#ppt_y+0.31"/>
                                          </p:val>
                                        </p:tav>
                                        <p:tav tm="100000">
                                          <p:val>
                                            <p:strVal val="#ppt_y+0.31"/>
                                          </p:val>
                                        </p:tav>
                                      </p:tavLst>
                                    </p:anim>
                                    <p:anim calcmode="lin" valueType="num">
                                      <p:cBhvr>
                                        <p:cTn id="14" dur="600" decel="50000" fill="hold">
                                          <p:stCondLst>
                                            <p:cond delay="400"/>
                                          </p:stCondLst>
                                        </p:cTn>
                                        <p:tgtEl>
                                          <p:spTgt spid="7"/>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5" dur="600" decel="50000" fill="hold">
                                          <p:stCondLst>
                                            <p:cond delay="400"/>
                                          </p:stCondLst>
                                        </p:cTn>
                                        <p:tgtEl>
                                          <p:spTgt spid="7"/>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 calcmode="lin" valueType="num">
                                      <p:cBhvr additive="base">
                                        <p:cTn id="2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6551E-C395-C940-B50D-745687A227DA}"/>
              </a:ext>
            </a:extLst>
          </p:cNvPr>
          <p:cNvSpPr>
            <a:spLocks noGrp="1"/>
          </p:cNvSpPr>
          <p:nvPr>
            <p:ph type="title"/>
          </p:nvPr>
        </p:nvSpPr>
        <p:spPr/>
        <p:txBody>
          <a:bodyPr/>
          <a:lstStyle/>
          <a:p>
            <a:pPr algn="ctr"/>
            <a:r>
              <a:rPr lang="en-US" b="1" dirty="0"/>
              <a:t>Equivalence between loops</a:t>
            </a:r>
          </a:p>
        </p:txBody>
      </p:sp>
      <p:sp>
        <p:nvSpPr>
          <p:cNvPr id="3" name="Content Placeholder 2">
            <a:extLst>
              <a:ext uri="{FF2B5EF4-FFF2-40B4-BE49-F238E27FC236}">
                <a16:creationId xmlns:a16="http://schemas.microsoft.com/office/drawing/2014/main" id="{4DA4F2FE-79B4-824F-A5CA-70C4EA7D4A39}"/>
              </a:ext>
            </a:extLst>
          </p:cNvPr>
          <p:cNvSpPr>
            <a:spLocks noGrp="1"/>
          </p:cNvSpPr>
          <p:nvPr>
            <p:ph idx="1"/>
          </p:nvPr>
        </p:nvSpPr>
        <p:spPr>
          <a:xfrm>
            <a:off x="1141413" y="2491026"/>
            <a:ext cx="10659524" cy="3989996"/>
          </a:xfrm>
        </p:spPr>
        <p:txBody>
          <a:bodyPr>
            <a:normAutofit/>
          </a:bodyPr>
          <a:lstStyle/>
          <a:p>
            <a:r>
              <a:rPr lang="en-US" dirty="0"/>
              <a:t>Is it possible to use a </a:t>
            </a:r>
            <a:r>
              <a:rPr lang="en-US" dirty="0">
                <a:solidFill>
                  <a:srgbClr val="FF79B2"/>
                </a:solidFill>
                <a:latin typeface="Consolas" panose="020B0609020204030204" pitchFamily="49" charset="0"/>
                <a:cs typeface="Consolas" panose="020B0609020204030204" pitchFamily="49" charset="0"/>
              </a:rPr>
              <a:t>while</a:t>
            </a:r>
            <a:r>
              <a:rPr lang="en-US" dirty="0"/>
              <a:t> loop instead of a </a:t>
            </a:r>
            <a:r>
              <a:rPr lang="en-US" dirty="0">
                <a:solidFill>
                  <a:srgbClr val="FF79B2"/>
                </a:solidFill>
                <a:latin typeface="Consolas" panose="020B0609020204030204" pitchFamily="49" charset="0"/>
                <a:cs typeface="Consolas" panose="020B0609020204030204" pitchFamily="49" charset="0"/>
              </a:rPr>
              <a:t>for</a:t>
            </a:r>
            <a:r>
              <a:rPr lang="en-US" dirty="0"/>
              <a:t> loop for something? What do you think?</a:t>
            </a:r>
          </a:p>
          <a:p>
            <a:pPr marL="0" indent="0">
              <a:buNone/>
            </a:pPr>
            <a:endParaRPr lang="en-US" dirty="0"/>
          </a:p>
          <a:p>
            <a:r>
              <a:rPr lang="en-US" b="1" dirty="0"/>
              <a:t>ANSWER: </a:t>
            </a:r>
            <a:r>
              <a:rPr lang="en-US" dirty="0"/>
              <a:t>YES, this is absolutely possible! We could even prove this mathematically.</a:t>
            </a:r>
          </a:p>
          <a:p>
            <a:pPr lvl="1"/>
            <a:r>
              <a:rPr lang="en-US" dirty="0"/>
              <a:t>I’ll spare you the mathematical proof since it’s not relevant here.</a:t>
            </a:r>
          </a:p>
          <a:p>
            <a:pPr marL="457200" lvl="1" indent="0">
              <a:buNone/>
            </a:pPr>
            <a:endParaRPr lang="en-US" dirty="0"/>
          </a:p>
          <a:p>
            <a:r>
              <a:rPr lang="en-US" dirty="0"/>
              <a:t>A </a:t>
            </a:r>
            <a:r>
              <a:rPr lang="en-US" dirty="0">
                <a:solidFill>
                  <a:srgbClr val="FF79B2"/>
                </a:solidFill>
                <a:latin typeface="Consolas" panose="020B0609020204030204" pitchFamily="49" charset="0"/>
                <a:cs typeface="Consolas" panose="020B0609020204030204" pitchFamily="49" charset="0"/>
              </a:rPr>
              <a:t>for</a:t>
            </a:r>
            <a:r>
              <a:rPr lang="en-US" dirty="0"/>
              <a:t> loop can be </a:t>
            </a:r>
            <a:r>
              <a:rPr lang="en-US" b="1" dirty="0"/>
              <a:t>expressed as</a:t>
            </a:r>
            <a:r>
              <a:rPr lang="en-US" dirty="0"/>
              <a:t> a </a:t>
            </a:r>
            <a:r>
              <a:rPr lang="en-US" dirty="0">
                <a:solidFill>
                  <a:srgbClr val="FF79B2"/>
                </a:solidFill>
                <a:latin typeface="Consolas" panose="020B0609020204030204" pitchFamily="49" charset="0"/>
                <a:cs typeface="Consolas" panose="020B0609020204030204" pitchFamily="49" charset="0"/>
              </a:rPr>
              <a:t>while</a:t>
            </a:r>
            <a:r>
              <a:rPr lang="en-US" dirty="0"/>
              <a:t> loop </a:t>
            </a:r>
            <a:r>
              <a:rPr lang="en-US" b="1" dirty="0"/>
              <a:t>and vice-versa </a:t>
            </a:r>
          </a:p>
        </p:txBody>
      </p:sp>
    </p:spTree>
    <p:extLst>
      <p:ext uri="{BB962C8B-B14F-4D97-AF65-F5344CB8AC3E}">
        <p14:creationId xmlns:p14="http://schemas.microsoft.com/office/powerpoint/2010/main" val="2321605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F5D8E-2E99-494E-9A14-024CF8201810}"/>
              </a:ext>
            </a:extLst>
          </p:cNvPr>
          <p:cNvSpPr>
            <a:spLocks noGrp="1"/>
          </p:cNvSpPr>
          <p:nvPr>
            <p:ph type="title"/>
          </p:nvPr>
        </p:nvSpPr>
        <p:spPr/>
        <p:txBody>
          <a:bodyPr/>
          <a:lstStyle/>
          <a:p>
            <a:pPr algn="ctr"/>
            <a:r>
              <a:rPr lang="en-US" b="1" dirty="0"/>
              <a:t>Equivalence between loops</a:t>
            </a:r>
          </a:p>
        </p:txBody>
      </p:sp>
      <p:pic>
        <p:nvPicPr>
          <p:cNvPr id="9" name="Content Placeholder 8">
            <a:extLst>
              <a:ext uri="{FF2B5EF4-FFF2-40B4-BE49-F238E27FC236}">
                <a16:creationId xmlns:a16="http://schemas.microsoft.com/office/drawing/2014/main" id="{13A4DDAE-3630-8941-80E8-825F4D1234D7}"/>
              </a:ext>
            </a:extLst>
          </p:cNvPr>
          <p:cNvPicPr>
            <a:picLocks noGrp="1" noChangeAspect="1"/>
          </p:cNvPicPr>
          <p:nvPr>
            <p:ph idx="1"/>
          </p:nvPr>
        </p:nvPicPr>
        <p:blipFill>
          <a:blip r:embed="rId2"/>
          <a:stretch>
            <a:fillRect/>
          </a:stretch>
        </p:blipFill>
        <p:spPr>
          <a:xfrm>
            <a:off x="384492" y="2964033"/>
            <a:ext cx="5067899" cy="1928005"/>
          </a:xfrm>
        </p:spPr>
      </p:pic>
      <p:pic>
        <p:nvPicPr>
          <p:cNvPr id="11" name="Picture 10">
            <a:extLst>
              <a:ext uri="{FF2B5EF4-FFF2-40B4-BE49-F238E27FC236}">
                <a16:creationId xmlns:a16="http://schemas.microsoft.com/office/drawing/2014/main" id="{C58FAC8B-2127-7C40-8F0E-8B230F3C3E78}"/>
              </a:ext>
            </a:extLst>
          </p:cNvPr>
          <p:cNvPicPr>
            <a:picLocks noChangeAspect="1"/>
          </p:cNvPicPr>
          <p:nvPr/>
        </p:nvPicPr>
        <p:blipFill>
          <a:blip r:embed="rId3"/>
          <a:stretch>
            <a:fillRect/>
          </a:stretch>
        </p:blipFill>
        <p:spPr>
          <a:xfrm>
            <a:off x="8675688" y="2669436"/>
            <a:ext cx="2964180" cy="2517200"/>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A5C941A-F9A4-144B-8F52-657C80CA7C55}"/>
                  </a:ext>
                </a:extLst>
              </p:cNvPr>
              <p:cNvSpPr txBox="1"/>
              <p:nvPr/>
            </p:nvSpPr>
            <p:spPr>
              <a:xfrm>
                <a:off x="6119159" y="3466370"/>
                <a:ext cx="1889760" cy="9233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2" name="TextBox 11">
                <a:extLst>
                  <a:ext uri="{FF2B5EF4-FFF2-40B4-BE49-F238E27FC236}">
                    <a16:creationId xmlns:a16="http://schemas.microsoft.com/office/drawing/2014/main" id="{0A5C941A-F9A4-144B-8F52-657C80CA7C55}"/>
                  </a:ext>
                </a:extLst>
              </p:cNvPr>
              <p:cNvSpPr txBox="1">
                <a:spLocks noRot="1" noChangeAspect="1" noMove="1" noResize="1" noEditPoints="1" noAdjustHandles="1" noChangeArrowheads="1" noChangeShapeType="1" noTextEdit="1"/>
              </p:cNvSpPr>
              <p:nvPr/>
            </p:nvSpPr>
            <p:spPr>
              <a:xfrm>
                <a:off x="6119159" y="3466370"/>
                <a:ext cx="1889760" cy="923330"/>
              </a:xfrm>
              <a:prstGeom prst="rect">
                <a:avLst/>
              </a:prstGeom>
              <a:blipFill>
                <a:blip r:embed="rId4"/>
                <a:stretch>
                  <a:fillRect/>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451A2DBA-4C1F-CB48-90CE-C2BBE051D129}"/>
              </a:ext>
            </a:extLst>
          </p:cNvPr>
          <p:cNvSpPr txBox="1"/>
          <p:nvPr/>
        </p:nvSpPr>
        <p:spPr>
          <a:xfrm>
            <a:off x="3558858" y="5758982"/>
            <a:ext cx="6598920" cy="461665"/>
          </a:xfrm>
          <a:prstGeom prst="rect">
            <a:avLst/>
          </a:prstGeom>
          <a:noFill/>
        </p:spPr>
        <p:txBody>
          <a:bodyPr wrap="square" rtlCol="0">
            <a:spAutoFit/>
          </a:bodyPr>
          <a:lstStyle/>
          <a:p>
            <a:r>
              <a:rPr lang="en-US" sz="2400" dirty="0"/>
              <a:t>These two loops will do the EXACT SAME THING</a:t>
            </a:r>
          </a:p>
        </p:txBody>
      </p:sp>
    </p:spTree>
    <p:extLst>
      <p:ext uri="{BB962C8B-B14F-4D97-AF65-F5344CB8AC3E}">
        <p14:creationId xmlns:p14="http://schemas.microsoft.com/office/powerpoint/2010/main" val="79253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Scale>
                                      <p:cBhvr>
                                        <p:cTn id="7" dur="10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9"/>
                                        </p:tgtEl>
                                        <p:attrNameLst>
                                          <p:attrName>ppt_x</p:attrName>
                                          <p:attrName>ppt_y</p:attrName>
                                        </p:attrNameLst>
                                      </p:cBhvr>
                                    </p:animMotion>
                                    <p:animEffect transition="in" filter="fade">
                                      <p:cBhvr>
                                        <p:cTn id="9" dur="10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30"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800" decel="100000"/>
                                        <p:tgtEl>
                                          <p:spTgt spid="11"/>
                                        </p:tgtEl>
                                      </p:cBhvr>
                                    </p:animEffect>
                                    <p:anim calcmode="lin" valueType="num">
                                      <p:cBhvr>
                                        <p:cTn id="15" dur="800" decel="100000" fill="hold"/>
                                        <p:tgtEl>
                                          <p:spTgt spid="11"/>
                                        </p:tgtEl>
                                        <p:attrNameLst>
                                          <p:attrName>style.rotation</p:attrName>
                                        </p:attrNameLst>
                                      </p:cBhvr>
                                      <p:tavLst>
                                        <p:tav tm="0">
                                          <p:val>
                                            <p:fltVal val="-90"/>
                                          </p:val>
                                        </p:tav>
                                        <p:tav tm="100000">
                                          <p:val>
                                            <p:fltVal val="0"/>
                                          </p:val>
                                        </p:tav>
                                      </p:tavLst>
                                    </p:anim>
                                    <p:anim calcmode="lin" valueType="num">
                                      <p:cBhvr>
                                        <p:cTn id="16" dur="800" decel="100000" fill="hold"/>
                                        <p:tgtEl>
                                          <p:spTgt spid="11"/>
                                        </p:tgtEl>
                                        <p:attrNameLst>
                                          <p:attrName>ppt_x</p:attrName>
                                        </p:attrNameLst>
                                      </p:cBhvr>
                                      <p:tavLst>
                                        <p:tav tm="0">
                                          <p:val>
                                            <p:strVal val="#ppt_x+0.4"/>
                                          </p:val>
                                        </p:tav>
                                        <p:tav tm="100000">
                                          <p:val>
                                            <p:strVal val="#ppt_x-0.05"/>
                                          </p:val>
                                        </p:tav>
                                      </p:tavLst>
                                    </p:anim>
                                    <p:anim calcmode="lin" valueType="num">
                                      <p:cBhvr>
                                        <p:cTn id="17" dur="800" decel="100000" fill="hold"/>
                                        <p:tgtEl>
                                          <p:spTgt spid="11"/>
                                        </p:tgtEl>
                                        <p:attrNameLst>
                                          <p:attrName>ppt_y</p:attrName>
                                        </p:attrNameLst>
                                      </p:cBhvr>
                                      <p:tavLst>
                                        <p:tav tm="0">
                                          <p:val>
                                            <p:strVal val="#ppt_y-0.4"/>
                                          </p:val>
                                        </p:tav>
                                        <p:tav tm="100000">
                                          <p:val>
                                            <p:strVal val="#ppt_y+0.1"/>
                                          </p:val>
                                        </p:tav>
                                      </p:tavLst>
                                    </p:anim>
                                    <p:anim calcmode="lin" valueType="num">
                                      <p:cBhvr>
                                        <p:cTn id="18" dur="200" accel="100000" fill="hold">
                                          <p:stCondLst>
                                            <p:cond delay="800"/>
                                          </p:stCondLst>
                                        </p:cTn>
                                        <p:tgtEl>
                                          <p:spTgt spid="11"/>
                                        </p:tgtEl>
                                        <p:attrNameLst>
                                          <p:attrName>ppt_x</p:attrName>
                                        </p:attrNameLst>
                                      </p:cBhvr>
                                      <p:tavLst>
                                        <p:tav tm="0">
                                          <p:val>
                                            <p:strVal val="#ppt_x-0.05"/>
                                          </p:val>
                                        </p:tav>
                                        <p:tav tm="100000">
                                          <p:val>
                                            <p:strVal val="#ppt_x"/>
                                          </p:val>
                                        </p:tav>
                                      </p:tavLst>
                                    </p:anim>
                                    <p:anim calcmode="lin" valueType="num">
                                      <p:cBhvr>
                                        <p:cTn id="19" dur="200" accel="100000" fill="hold">
                                          <p:stCondLst>
                                            <p:cond delay="800"/>
                                          </p:stCondLst>
                                        </p:cTn>
                                        <p:tgtEl>
                                          <p:spTgt spid="11"/>
                                        </p:tgtEl>
                                        <p:attrNameLst>
                                          <p:attrName>ppt_y</p:attrName>
                                        </p:attrNameLst>
                                      </p:cBhvr>
                                      <p:tavLst>
                                        <p:tav tm="0">
                                          <p:val>
                                            <p:strVal val="#ppt_y+0.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8" presetClass="entr" presetSubtype="0" accel="50000" fill="hold" grpId="0" nodeType="clickEffect">
                                  <p:stCondLst>
                                    <p:cond delay="0"/>
                                  </p:stCondLst>
                                  <p:iterate type="lt">
                                    <p:tmPct val="50000"/>
                                  </p:iterate>
                                  <p:childTnLst>
                                    <p:set>
                                      <p:cBhvr>
                                        <p:cTn id="23" dur="1" fill="hold">
                                          <p:stCondLst>
                                            <p:cond delay="0"/>
                                          </p:stCondLst>
                                        </p:cTn>
                                        <p:tgtEl>
                                          <p:spTgt spid="12"/>
                                        </p:tgtEl>
                                        <p:attrNameLst>
                                          <p:attrName>style.visibility</p:attrName>
                                        </p:attrNameLst>
                                      </p:cBhvr>
                                      <p:to>
                                        <p:strVal val="visible"/>
                                      </p:to>
                                    </p:set>
                                    <p:set>
                                      <p:cBhvr>
                                        <p:cTn id="24" dur="455" fill="hold">
                                          <p:stCondLst>
                                            <p:cond delay="0"/>
                                          </p:stCondLst>
                                        </p:cTn>
                                        <p:tgtEl>
                                          <p:spTgt spid="12"/>
                                        </p:tgtEl>
                                        <p:attrNameLst>
                                          <p:attrName>style.rotation</p:attrName>
                                        </p:attrNameLst>
                                      </p:cBhvr>
                                      <p:to>
                                        <p:strVal val="-45.0"/>
                                      </p:to>
                                    </p:set>
                                    <p:anim calcmode="lin" valueType="num">
                                      <p:cBhvr>
                                        <p:cTn id="25" dur="455" fill="hold">
                                          <p:stCondLst>
                                            <p:cond delay="455"/>
                                          </p:stCondLst>
                                        </p:cTn>
                                        <p:tgtEl>
                                          <p:spTgt spid="12"/>
                                        </p:tgtEl>
                                        <p:attrNameLst>
                                          <p:attrName>style.rotation</p:attrName>
                                        </p:attrNameLst>
                                      </p:cBhvr>
                                      <p:tavLst>
                                        <p:tav tm="0">
                                          <p:val>
                                            <p:fltVal val="-45"/>
                                          </p:val>
                                        </p:tav>
                                        <p:tav tm="69900">
                                          <p:val>
                                            <p:fltVal val="45"/>
                                          </p:val>
                                        </p:tav>
                                        <p:tav tm="100000">
                                          <p:val>
                                            <p:fltVal val="0"/>
                                          </p:val>
                                        </p:tav>
                                      </p:tavLst>
                                    </p:anim>
                                    <p:anim calcmode="lin" valueType="num">
                                      <p:cBhvr>
                                        <p:cTn id="26" dur="455" fill="hold">
                                          <p:stCondLst>
                                            <p:cond delay="0"/>
                                          </p:stCondLst>
                                        </p:cTn>
                                        <p:tgtEl>
                                          <p:spTgt spid="12"/>
                                        </p:tgtEl>
                                        <p:attrNameLst>
                                          <p:attrName>ppt_y</p:attrName>
                                        </p:attrNameLst>
                                      </p:cBhvr>
                                      <p:tavLst>
                                        <p:tav tm="0">
                                          <p:val>
                                            <p:strVal val="#ppt_y-1"/>
                                          </p:val>
                                        </p:tav>
                                        <p:tav tm="100000">
                                          <p:val>
                                            <p:strVal val="#ppt_y-(0.354*#ppt_w-0.172*#ppt_h)"/>
                                          </p:val>
                                        </p:tav>
                                      </p:tavLst>
                                    </p:anim>
                                    <p:anim calcmode="lin" valueType="num">
                                      <p:cBhvr>
                                        <p:cTn id="27" dur="156" decel="50000" autoRev="1" fill="hold">
                                          <p:stCondLst>
                                            <p:cond delay="455"/>
                                          </p:stCondLst>
                                        </p:cTn>
                                        <p:tgtEl>
                                          <p:spTgt spid="12"/>
                                        </p:tgtEl>
                                        <p:attrNameLst>
                                          <p:attrName>ppt_y</p:attrName>
                                        </p:attrNameLst>
                                      </p:cBhvr>
                                      <p:tavLst>
                                        <p:tav tm="0">
                                          <p:val>
                                            <p:strVal val="#ppt_y-(0.354*#ppt_w-0.172*#ppt_h)"/>
                                          </p:val>
                                        </p:tav>
                                        <p:tav tm="100000">
                                          <p:val>
                                            <p:strVal val="#ppt_y-(0.354*#ppt_w-0.172*#ppt_h)-#ppt_h/2"/>
                                          </p:val>
                                        </p:tav>
                                      </p:tavLst>
                                    </p:anim>
                                    <p:anim calcmode="lin" valueType="num">
                                      <p:cBhvr>
                                        <p:cTn id="28" dur="136" fill="hold">
                                          <p:stCondLst>
                                            <p:cond delay="864"/>
                                          </p:stCondLst>
                                        </p:cTn>
                                        <p:tgtEl>
                                          <p:spTgt spid="12"/>
                                        </p:tgtEl>
                                        <p:attrNameLst>
                                          <p:attrName>ppt_y</p:attrName>
                                        </p:attrNameLst>
                                      </p:cBhvr>
                                      <p:tavLst>
                                        <p:tav tm="0">
                                          <p:val>
                                            <p:strVal val="#ppt_y-(0.354*#ppt_w-0.172*#ppt_h)"/>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1" presetClass="entr" presetSubtype="0" fill="hold" grpId="0" nodeType="clickEffect">
                                  <p:stCondLst>
                                    <p:cond delay="0"/>
                                  </p:stCondLst>
                                  <p:iterate type="lt">
                                    <p:tmPct val="10000"/>
                                  </p:iterate>
                                  <p:childTnLst>
                                    <p:set>
                                      <p:cBhvr>
                                        <p:cTn id="32" dur="1" fill="hold">
                                          <p:stCondLst>
                                            <p:cond delay="0"/>
                                          </p:stCondLst>
                                        </p:cTn>
                                        <p:tgtEl>
                                          <p:spTgt spid="13"/>
                                        </p:tgtEl>
                                        <p:attrNameLst>
                                          <p:attrName>style.visibility</p:attrName>
                                        </p:attrNameLst>
                                      </p:cBhvr>
                                      <p:to>
                                        <p:strVal val="visible"/>
                                      </p:to>
                                    </p:set>
                                    <p:anim calcmode="lin" valueType="num">
                                      <p:cBhvr>
                                        <p:cTn id="33"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34" dur="500" fill="hold"/>
                                        <p:tgtEl>
                                          <p:spTgt spid="13"/>
                                        </p:tgtEl>
                                        <p:attrNameLst>
                                          <p:attrName>ppt_y</p:attrName>
                                        </p:attrNameLst>
                                      </p:cBhvr>
                                      <p:tavLst>
                                        <p:tav tm="0">
                                          <p:val>
                                            <p:strVal val="#ppt_y"/>
                                          </p:val>
                                        </p:tav>
                                        <p:tav tm="100000">
                                          <p:val>
                                            <p:strVal val="#ppt_y"/>
                                          </p:val>
                                        </p:tav>
                                      </p:tavLst>
                                    </p:anim>
                                    <p:anim calcmode="lin" valueType="num">
                                      <p:cBhvr>
                                        <p:cTn id="35"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36"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37" dur="500" tmFilter="0,0; .5, 1; 1, 1"/>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75DA2-3F89-FC4A-88C0-DC84EDDC8BA3}"/>
              </a:ext>
            </a:extLst>
          </p:cNvPr>
          <p:cNvSpPr>
            <a:spLocks noGrp="1"/>
          </p:cNvSpPr>
          <p:nvPr>
            <p:ph type="title"/>
          </p:nvPr>
        </p:nvSpPr>
        <p:spPr/>
        <p:txBody>
          <a:bodyPr/>
          <a:lstStyle/>
          <a:p>
            <a:pPr algn="ctr"/>
            <a:r>
              <a:rPr lang="en-US" b="1" dirty="0"/>
              <a:t>The “for each” loop</a:t>
            </a:r>
          </a:p>
        </p:txBody>
      </p:sp>
      <p:sp>
        <p:nvSpPr>
          <p:cNvPr id="3" name="Content Placeholder 2">
            <a:extLst>
              <a:ext uri="{FF2B5EF4-FFF2-40B4-BE49-F238E27FC236}">
                <a16:creationId xmlns:a16="http://schemas.microsoft.com/office/drawing/2014/main" id="{7A9744F2-E9D1-8641-8BA3-807370505308}"/>
              </a:ext>
            </a:extLst>
          </p:cNvPr>
          <p:cNvSpPr>
            <a:spLocks noGrp="1"/>
          </p:cNvSpPr>
          <p:nvPr>
            <p:ph idx="1"/>
          </p:nvPr>
        </p:nvSpPr>
        <p:spPr/>
        <p:txBody>
          <a:bodyPr/>
          <a:lstStyle/>
          <a:p>
            <a:r>
              <a:rPr lang="en-US" dirty="0"/>
              <a:t>The </a:t>
            </a:r>
            <a:r>
              <a:rPr lang="en-US" b="1" dirty="0"/>
              <a:t>for each</a:t>
            </a:r>
            <a:r>
              <a:rPr lang="en-US" dirty="0"/>
              <a:t> loop is a special case of the </a:t>
            </a:r>
            <a:r>
              <a:rPr lang="en-US" dirty="0">
                <a:solidFill>
                  <a:srgbClr val="FF79B2"/>
                </a:solidFill>
                <a:latin typeface="Consolas" panose="020B0609020204030204" pitchFamily="49" charset="0"/>
                <a:cs typeface="Consolas" panose="020B0609020204030204" pitchFamily="49" charset="0"/>
              </a:rPr>
              <a:t>for</a:t>
            </a:r>
            <a:r>
              <a:rPr lang="en-US" dirty="0"/>
              <a:t> loop</a:t>
            </a:r>
          </a:p>
          <a:p>
            <a:endParaRPr lang="en-US" dirty="0"/>
          </a:p>
          <a:p>
            <a:r>
              <a:rPr lang="en-US" dirty="0"/>
              <a:t>It basically says: “Ok for each sub-type of this super-type, I will do something”</a:t>
            </a:r>
          </a:p>
          <a:p>
            <a:endParaRPr lang="en-US" dirty="0"/>
          </a:p>
          <a:p>
            <a:r>
              <a:rPr lang="en-US" dirty="0"/>
              <a:t>This may sound strange but let’s look at a trivial example</a:t>
            </a:r>
          </a:p>
        </p:txBody>
      </p:sp>
    </p:spTree>
    <p:extLst>
      <p:ext uri="{BB962C8B-B14F-4D97-AF65-F5344CB8AC3E}">
        <p14:creationId xmlns:p14="http://schemas.microsoft.com/office/powerpoint/2010/main" val="3319199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800" decel="100000"/>
                                        <p:tgtEl>
                                          <p:spTgt spid="3">
                                            <p:txEl>
                                              <p:pRg st="0" end="0"/>
                                            </p:txEl>
                                          </p:spTgt>
                                        </p:tgtEl>
                                      </p:cBhvr>
                                    </p:animEffect>
                                    <p:anim calcmode="lin" valueType="num">
                                      <p:cBhvr>
                                        <p:cTn id="8"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9"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10"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800" decel="100000"/>
                                        <p:tgtEl>
                                          <p:spTgt spid="3">
                                            <p:txEl>
                                              <p:pRg st="2" end="2"/>
                                            </p:txEl>
                                          </p:spTgt>
                                        </p:tgtEl>
                                      </p:cBhvr>
                                    </p:animEffect>
                                    <p:anim calcmode="lin" valueType="num">
                                      <p:cBhvr>
                                        <p:cTn id="18" dur="800" decel="100000" fill="hold"/>
                                        <p:tgtEl>
                                          <p:spTgt spid="3">
                                            <p:txEl>
                                              <p:pRg st="2" end="2"/>
                                            </p:txEl>
                                          </p:spTgt>
                                        </p:tgtEl>
                                        <p:attrNameLst>
                                          <p:attrName>style.rotation</p:attrName>
                                        </p:attrNameLst>
                                      </p:cBhvr>
                                      <p:tavLst>
                                        <p:tav tm="0">
                                          <p:val>
                                            <p:fltVal val="-90"/>
                                          </p:val>
                                        </p:tav>
                                        <p:tav tm="100000">
                                          <p:val>
                                            <p:fltVal val="0"/>
                                          </p:val>
                                        </p:tav>
                                      </p:tavLst>
                                    </p:anim>
                                    <p:anim calcmode="lin" valueType="num">
                                      <p:cBhvr>
                                        <p:cTn id="19" dur="800" decel="100000" fill="hold"/>
                                        <p:tgtEl>
                                          <p:spTgt spid="3">
                                            <p:txEl>
                                              <p:pRg st="2" end="2"/>
                                            </p:txEl>
                                          </p:spTgt>
                                        </p:tgtEl>
                                        <p:attrNameLst>
                                          <p:attrName>ppt_x</p:attrName>
                                        </p:attrNameLst>
                                      </p:cBhvr>
                                      <p:tavLst>
                                        <p:tav tm="0">
                                          <p:val>
                                            <p:strVal val="#ppt_x+0.4"/>
                                          </p:val>
                                        </p:tav>
                                        <p:tav tm="100000">
                                          <p:val>
                                            <p:strVal val="#ppt_x-0.05"/>
                                          </p:val>
                                        </p:tav>
                                      </p:tavLst>
                                    </p:anim>
                                    <p:anim calcmode="lin" valueType="num">
                                      <p:cBhvr>
                                        <p:cTn id="20" dur="800" decel="100000" fill="hold"/>
                                        <p:tgtEl>
                                          <p:spTgt spid="3">
                                            <p:txEl>
                                              <p:pRg st="2" end="2"/>
                                            </p:txEl>
                                          </p:spTgt>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3">
                                            <p:txEl>
                                              <p:pRg st="2" end="2"/>
                                            </p:txEl>
                                          </p:spTgt>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3">
                                            <p:txEl>
                                              <p:pRg st="2" end="2"/>
                                            </p:txEl>
                                          </p:spTgt>
                                        </p:tgtEl>
                                        <p:attrNameLst>
                                          <p:attrName>ppt_y</p:attrName>
                                        </p:attrNameLst>
                                      </p:cBhvr>
                                      <p:tavLst>
                                        <p:tav tm="0">
                                          <p:val>
                                            <p:strVal val="#ppt_y+0.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800" decel="100000"/>
                                        <p:tgtEl>
                                          <p:spTgt spid="3">
                                            <p:txEl>
                                              <p:pRg st="4" end="4"/>
                                            </p:txEl>
                                          </p:spTgt>
                                        </p:tgtEl>
                                      </p:cBhvr>
                                    </p:animEffect>
                                    <p:anim calcmode="lin" valueType="num">
                                      <p:cBhvr>
                                        <p:cTn id="28" dur="800" decel="100000" fill="hold"/>
                                        <p:tgtEl>
                                          <p:spTgt spid="3">
                                            <p:txEl>
                                              <p:pRg st="4" end="4"/>
                                            </p:txEl>
                                          </p:spTgt>
                                        </p:tgtEl>
                                        <p:attrNameLst>
                                          <p:attrName>style.rotation</p:attrName>
                                        </p:attrNameLst>
                                      </p:cBhvr>
                                      <p:tavLst>
                                        <p:tav tm="0">
                                          <p:val>
                                            <p:fltVal val="-90"/>
                                          </p:val>
                                        </p:tav>
                                        <p:tav tm="100000">
                                          <p:val>
                                            <p:fltVal val="0"/>
                                          </p:val>
                                        </p:tav>
                                      </p:tavLst>
                                    </p:anim>
                                    <p:anim calcmode="lin" valueType="num">
                                      <p:cBhvr>
                                        <p:cTn id="29" dur="800" decel="100000" fill="hold"/>
                                        <p:tgtEl>
                                          <p:spTgt spid="3">
                                            <p:txEl>
                                              <p:pRg st="4" end="4"/>
                                            </p:txEl>
                                          </p:spTgt>
                                        </p:tgtEl>
                                        <p:attrNameLst>
                                          <p:attrName>ppt_x</p:attrName>
                                        </p:attrNameLst>
                                      </p:cBhvr>
                                      <p:tavLst>
                                        <p:tav tm="0">
                                          <p:val>
                                            <p:strVal val="#ppt_x+0.4"/>
                                          </p:val>
                                        </p:tav>
                                        <p:tav tm="100000">
                                          <p:val>
                                            <p:strVal val="#ppt_x-0.05"/>
                                          </p:val>
                                        </p:tav>
                                      </p:tavLst>
                                    </p:anim>
                                    <p:anim calcmode="lin" valueType="num">
                                      <p:cBhvr>
                                        <p:cTn id="30" dur="800" decel="100000" fill="hold"/>
                                        <p:tgtEl>
                                          <p:spTgt spid="3">
                                            <p:txEl>
                                              <p:pRg st="4" end="4"/>
                                            </p:txEl>
                                          </p:spTgt>
                                        </p:tgtEl>
                                        <p:attrNameLst>
                                          <p:attrName>ppt_y</p:attrName>
                                        </p:attrNameLst>
                                      </p:cBhvr>
                                      <p:tavLst>
                                        <p:tav tm="0">
                                          <p:val>
                                            <p:strVal val="#ppt_y-0.4"/>
                                          </p:val>
                                        </p:tav>
                                        <p:tav tm="100000">
                                          <p:val>
                                            <p:strVal val="#ppt_y+0.1"/>
                                          </p:val>
                                        </p:tav>
                                      </p:tavLst>
                                    </p:anim>
                                    <p:anim calcmode="lin" valueType="num">
                                      <p:cBhvr>
                                        <p:cTn id="31" dur="200" accel="100000" fill="hold">
                                          <p:stCondLst>
                                            <p:cond delay="800"/>
                                          </p:stCondLst>
                                        </p:cTn>
                                        <p:tgtEl>
                                          <p:spTgt spid="3">
                                            <p:txEl>
                                              <p:pRg st="4" end="4"/>
                                            </p:txEl>
                                          </p:spTgt>
                                        </p:tgtEl>
                                        <p:attrNameLst>
                                          <p:attrName>ppt_x</p:attrName>
                                        </p:attrNameLst>
                                      </p:cBhvr>
                                      <p:tavLst>
                                        <p:tav tm="0">
                                          <p:val>
                                            <p:strVal val="#ppt_x-0.05"/>
                                          </p:val>
                                        </p:tav>
                                        <p:tav tm="100000">
                                          <p:val>
                                            <p:strVal val="#ppt_x"/>
                                          </p:val>
                                        </p:tav>
                                      </p:tavLst>
                                    </p:anim>
                                    <p:anim calcmode="lin" valueType="num">
                                      <p:cBhvr>
                                        <p:cTn id="32" dur="200" accel="100000" fill="hold">
                                          <p:stCondLst>
                                            <p:cond delay="800"/>
                                          </p:stCondLst>
                                        </p:cTn>
                                        <p:tgtEl>
                                          <p:spTgt spid="3">
                                            <p:txEl>
                                              <p:pRg st="4" end="4"/>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AF050-1AE2-7945-906F-8ABFBBA27F93}"/>
              </a:ext>
            </a:extLst>
          </p:cNvPr>
          <p:cNvSpPr>
            <a:spLocks noGrp="1"/>
          </p:cNvSpPr>
          <p:nvPr>
            <p:ph type="title"/>
          </p:nvPr>
        </p:nvSpPr>
        <p:spPr/>
        <p:txBody>
          <a:bodyPr/>
          <a:lstStyle/>
          <a:p>
            <a:pPr algn="ctr"/>
            <a:r>
              <a:rPr lang="en-US" b="1" dirty="0"/>
              <a:t>Syntax of the “for each” loop</a:t>
            </a:r>
          </a:p>
        </p:txBody>
      </p:sp>
      <p:sp>
        <p:nvSpPr>
          <p:cNvPr id="3" name="Content Placeholder 2">
            <a:extLst>
              <a:ext uri="{FF2B5EF4-FFF2-40B4-BE49-F238E27FC236}">
                <a16:creationId xmlns:a16="http://schemas.microsoft.com/office/drawing/2014/main" id="{1CE14D53-BBB6-F94D-9B42-AE46CC0DAA75}"/>
              </a:ext>
            </a:extLst>
          </p:cNvPr>
          <p:cNvSpPr>
            <a:spLocks noGrp="1"/>
          </p:cNvSpPr>
          <p:nvPr>
            <p:ph idx="1"/>
          </p:nvPr>
        </p:nvSpPr>
        <p:spPr>
          <a:xfrm>
            <a:off x="1414461" y="4264024"/>
            <a:ext cx="9905999" cy="2451101"/>
          </a:xfrm>
        </p:spPr>
        <p:txBody>
          <a:bodyPr>
            <a:normAutofit fontScale="85000" lnSpcReduction="20000"/>
          </a:bodyPr>
          <a:lstStyle/>
          <a:p>
            <a:r>
              <a:rPr lang="en-US" dirty="0">
                <a:highlight>
                  <a:srgbClr val="808080"/>
                </a:highlight>
                <a:latin typeface="Consolas" panose="020B0609020204030204" pitchFamily="49" charset="0"/>
                <a:cs typeface="Consolas" panose="020B0609020204030204" pitchFamily="49" charset="0"/>
              </a:rPr>
              <a:t>Initialize sub-type</a:t>
            </a:r>
            <a:r>
              <a:rPr lang="en-US" dirty="0"/>
              <a:t>: Here we initialize a temporary variable that is a subtype of the </a:t>
            </a:r>
            <a:r>
              <a:rPr lang="en-US" dirty="0">
                <a:highlight>
                  <a:srgbClr val="808080"/>
                </a:highlight>
                <a:latin typeface="Consolas" panose="020B0609020204030204" pitchFamily="49" charset="0"/>
                <a:cs typeface="Consolas" panose="020B0609020204030204" pitchFamily="49" charset="0"/>
              </a:rPr>
              <a:t>super-type variable</a:t>
            </a:r>
          </a:p>
          <a:p>
            <a:endParaRPr lang="en-US" dirty="0"/>
          </a:p>
          <a:p>
            <a:r>
              <a:rPr lang="en-US" dirty="0"/>
              <a:t> </a:t>
            </a:r>
            <a:r>
              <a:rPr lang="en-US" dirty="0">
                <a:highlight>
                  <a:srgbClr val="808080"/>
                </a:highlight>
                <a:latin typeface="Consolas" panose="020B0609020204030204" pitchFamily="49" charset="0"/>
                <a:cs typeface="Consolas" panose="020B0609020204030204" pitchFamily="49" charset="0"/>
              </a:rPr>
              <a:t>super-type variable</a:t>
            </a:r>
            <a:r>
              <a:rPr lang="en-US" dirty="0"/>
              <a:t>: A variable that is a super-type of our temporary variable</a:t>
            </a:r>
          </a:p>
          <a:p>
            <a:endParaRPr lang="en-US" dirty="0"/>
          </a:p>
          <a:p>
            <a:r>
              <a:rPr lang="en-US" dirty="0">
                <a:highlight>
                  <a:srgbClr val="808080"/>
                </a:highlight>
                <a:latin typeface="Consolas" panose="020B0609020204030204" pitchFamily="49" charset="0"/>
                <a:cs typeface="Consolas" panose="020B0609020204030204" pitchFamily="49" charset="0"/>
              </a:rPr>
              <a:t>Statements</a:t>
            </a:r>
            <a:r>
              <a:rPr lang="en-US" dirty="0"/>
              <a:t>: This is still the exact same as it was before (some code that we want executed) </a:t>
            </a:r>
          </a:p>
          <a:p>
            <a:endParaRPr lang="en-US" dirty="0"/>
          </a:p>
        </p:txBody>
      </p:sp>
      <p:pic>
        <p:nvPicPr>
          <p:cNvPr id="5" name="Picture 4">
            <a:extLst>
              <a:ext uri="{FF2B5EF4-FFF2-40B4-BE49-F238E27FC236}">
                <a16:creationId xmlns:a16="http://schemas.microsoft.com/office/drawing/2014/main" id="{09DA9682-BFB8-1A44-8120-3E38C3974756}"/>
              </a:ext>
            </a:extLst>
          </p:cNvPr>
          <p:cNvPicPr>
            <a:picLocks noChangeAspect="1"/>
          </p:cNvPicPr>
          <p:nvPr/>
        </p:nvPicPr>
        <p:blipFill>
          <a:blip r:embed="rId2"/>
          <a:stretch>
            <a:fillRect/>
          </a:stretch>
        </p:blipFill>
        <p:spPr>
          <a:xfrm>
            <a:off x="1571226" y="1936750"/>
            <a:ext cx="9046371" cy="1871663"/>
          </a:xfrm>
          <a:prstGeom prst="rect">
            <a:avLst/>
          </a:prstGeom>
        </p:spPr>
      </p:pic>
    </p:spTree>
    <p:extLst>
      <p:ext uri="{BB962C8B-B14F-4D97-AF65-F5344CB8AC3E}">
        <p14:creationId xmlns:p14="http://schemas.microsoft.com/office/powerpoint/2010/main" val="755555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549B5-CC8A-0543-8EFB-356E5DBD1AC5}"/>
              </a:ext>
            </a:extLst>
          </p:cNvPr>
          <p:cNvSpPr>
            <a:spLocks noGrp="1"/>
          </p:cNvSpPr>
          <p:nvPr>
            <p:ph type="title"/>
          </p:nvPr>
        </p:nvSpPr>
        <p:spPr/>
        <p:txBody>
          <a:bodyPr/>
          <a:lstStyle/>
          <a:p>
            <a:pPr algn="ctr"/>
            <a:r>
              <a:rPr lang="en-US" dirty="0"/>
              <a:t>Example of “for each”</a:t>
            </a:r>
          </a:p>
        </p:txBody>
      </p:sp>
      <p:sp>
        <p:nvSpPr>
          <p:cNvPr id="3" name="Content Placeholder 2">
            <a:extLst>
              <a:ext uri="{FF2B5EF4-FFF2-40B4-BE49-F238E27FC236}">
                <a16:creationId xmlns:a16="http://schemas.microsoft.com/office/drawing/2014/main" id="{4D6646BE-2C38-534F-8557-1FD4BDC0E07E}"/>
              </a:ext>
            </a:extLst>
          </p:cNvPr>
          <p:cNvSpPr>
            <a:spLocks noGrp="1"/>
          </p:cNvSpPr>
          <p:nvPr>
            <p:ph idx="1"/>
          </p:nvPr>
        </p:nvSpPr>
        <p:spPr>
          <a:xfrm>
            <a:off x="776312" y="5339368"/>
            <a:ext cx="10636200" cy="900114"/>
          </a:xfrm>
        </p:spPr>
        <p:txBody>
          <a:bodyPr>
            <a:normAutofit fontScale="92500" lnSpcReduction="20000"/>
          </a:bodyPr>
          <a:lstStyle/>
          <a:p>
            <a:r>
              <a:rPr lang="en-US" b="1" dirty="0"/>
              <a:t>Note</a:t>
            </a:r>
            <a:r>
              <a:rPr lang="en-US" dirty="0"/>
              <a:t>: </a:t>
            </a:r>
            <a:r>
              <a:rPr lang="en-US" dirty="0">
                <a:solidFill>
                  <a:srgbClr val="FF79B2"/>
                </a:solidFill>
                <a:latin typeface="Consolas" panose="020B0609020204030204" pitchFamily="49" charset="0"/>
                <a:cs typeface="Consolas" panose="020B0609020204030204" pitchFamily="49" charset="0"/>
              </a:rPr>
              <a:t>char</a:t>
            </a:r>
            <a:r>
              <a:rPr lang="en-US" dirty="0">
                <a:latin typeface="Consolas" panose="020B0609020204030204" pitchFamily="49" charset="0"/>
                <a:cs typeface="Consolas" panose="020B0609020204030204" pitchFamily="49" charset="0"/>
              </a:rPr>
              <a:t> c</a:t>
            </a:r>
            <a:r>
              <a:rPr lang="en-US" dirty="0"/>
              <a:t> can have ANY name, this is just a variable that we will use in the loop</a:t>
            </a:r>
          </a:p>
          <a:p>
            <a:r>
              <a:rPr lang="en-US" dirty="0"/>
              <a:t>Try to guess what this prints. If you don’t know, write the code and see</a:t>
            </a:r>
          </a:p>
        </p:txBody>
      </p:sp>
      <p:pic>
        <p:nvPicPr>
          <p:cNvPr id="7" name="Picture 6">
            <a:extLst>
              <a:ext uri="{FF2B5EF4-FFF2-40B4-BE49-F238E27FC236}">
                <a16:creationId xmlns:a16="http://schemas.microsoft.com/office/drawing/2014/main" id="{5752C0B0-6DD1-DC45-A405-72EB7E845EDA}"/>
              </a:ext>
            </a:extLst>
          </p:cNvPr>
          <p:cNvPicPr>
            <a:picLocks noChangeAspect="1"/>
          </p:cNvPicPr>
          <p:nvPr/>
        </p:nvPicPr>
        <p:blipFill>
          <a:blip r:embed="rId2"/>
          <a:stretch>
            <a:fillRect/>
          </a:stretch>
        </p:blipFill>
        <p:spPr>
          <a:xfrm>
            <a:off x="584250" y="1859851"/>
            <a:ext cx="11023500" cy="3070037"/>
          </a:xfrm>
          <a:prstGeom prst="rect">
            <a:avLst/>
          </a:prstGeom>
        </p:spPr>
      </p:pic>
    </p:spTree>
    <p:extLst>
      <p:ext uri="{BB962C8B-B14F-4D97-AF65-F5344CB8AC3E}">
        <p14:creationId xmlns:p14="http://schemas.microsoft.com/office/powerpoint/2010/main" val="3044394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
                                        <p:tgtEl>
                                          <p:spTgt spid="3">
                                            <p:txEl>
                                              <p:pRg st="0" end="0"/>
                                            </p:txEl>
                                          </p:spTgt>
                                        </p:tgtEl>
                                      </p:cBhvr>
                                    </p:animEffect>
                                    <p:anim calcmode="lin" valueType="num">
                                      <p:cBhvr>
                                        <p:cTn id="8" dur="4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3">
                                            <p:txEl>
                                              <p:pRg st="0" end="0"/>
                                            </p:txEl>
                                          </p:spTgt>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3">
                                            <p:txEl>
                                              <p:pRg st="0" end="0"/>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3">
                                            <p:txEl>
                                              <p:pRg st="0" end="0"/>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43"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100"/>
                                        <p:tgtEl>
                                          <p:spTgt spid="3">
                                            <p:txEl>
                                              <p:pRg st="1" end="1"/>
                                            </p:txEl>
                                          </p:spTgt>
                                        </p:tgtEl>
                                      </p:cBhvr>
                                    </p:animEffect>
                                    <p:anim calcmode="lin" valueType="num">
                                      <p:cBhvr>
                                        <p:cTn id="17" dur="4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8" dur="400" fill="hold"/>
                                        <p:tgtEl>
                                          <p:spTgt spid="3">
                                            <p:txEl>
                                              <p:pRg st="1" end="1"/>
                                            </p:txEl>
                                          </p:spTgt>
                                        </p:tgtEl>
                                        <p:attrNameLst>
                                          <p:attrName>ppt_y</p:attrName>
                                        </p:attrNameLst>
                                      </p:cBhvr>
                                      <p:tavLst>
                                        <p:tav tm="0">
                                          <p:val>
                                            <p:strVal val="#ppt_y+0.31"/>
                                          </p:val>
                                        </p:tav>
                                        <p:tav tm="100000">
                                          <p:val>
                                            <p:strVal val="#ppt_y+0.31"/>
                                          </p:val>
                                        </p:tav>
                                      </p:tavLst>
                                    </p:anim>
                                    <p:anim calcmode="lin" valueType="num">
                                      <p:cBhvr>
                                        <p:cTn id="19" dur="600" decel="50000" fill="hold">
                                          <p:stCondLst>
                                            <p:cond delay="400"/>
                                          </p:stCondLst>
                                        </p:cTn>
                                        <p:tgtEl>
                                          <p:spTgt spid="3">
                                            <p:txEl>
                                              <p:pRg st="1" end="1"/>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0" dur="600" decel="50000" fill="hold">
                                          <p:stCondLst>
                                            <p:cond delay="400"/>
                                          </p:stCondLst>
                                        </p:cTn>
                                        <p:tgtEl>
                                          <p:spTgt spid="3">
                                            <p:txEl>
                                              <p:pRg st="1" end="1"/>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89FAD-D372-4545-848C-6E702241614D}"/>
              </a:ext>
            </a:extLst>
          </p:cNvPr>
          <p:cNvSpPr>
            <a:spLocks noGrp="1"/>
          </p:cNvSpPr>
          <p:nvPr>
            <p:ph type="title"/>
          </p:nvPr>
        </p:nvSpPr>
        <p:spPr/>
        <p:txBody>
          <a:bodyPr/>
          <a:lstStyle/>
          <a:p>
            <a:pPr algn="ctr"/>
            <a:r>
              <a:rPr lang="en-US" b="1" dirty="0"/>
              <a:t>2 fundamental types of loop</a:t>
            </a:r>
          </a:p>
        </p:txBody>
      </p:sp>
      <p:sp>
        <p:nvSpPr>
          <p:cNvPr id="3" name="Content Placeholder 2">
            <a:extLst>
              <a:ext uri="{FF2B5EF4-FFF2-40B4-BE49-F238E27FC236}">
                <a16:creationId xmlns:a16="http://schemas.microsoft.com/office/drawing/2014/main" id="{719EA731-D0D9-2048-AA6C-7C8B5524F597}"/>
              </a:ext>
            </a:extLst>
          </p:cNvPr>
          <p:cNvSpPr>
            <a:spLocks noGrp="1"/>
          </p:cNvSpPr>
          <p:nvPr>
            <p:ph idx="1"/>
          </p:nvPr>
        </p:nvSpPr>
        <p:spPr>
          <a:xfrm>
            <a:off x="1141412" y="2249486"/>
            <a:ext cx="9905999" cy="3989995"/>
          </a:xfrm>
        </p:spPr>
        <p:txBody>
          <a:bodyPr>
            <a:normAutofit/>
          </a:bodyPr>
          <a:lstStyle/>
          <a:p>
            <a:r>
              <a:rPr lang="en-US" b="1" u="sng" dirty="0"/>
              <a:t>Finite</a:t>
            </a:r>
            <a:r>
              <a:rPr lang="en-US" dirty="0"/>
              <a:t>: A </a:t>
            </a:r>
            <a:r>
              <a:rPr lang="en-US" u="sng" dirty="0"/>
              <a:t>finite</a:t>
            </a:r>
            <a:r>
              <a:rPr lang="en-US" dirty="0"/>
              <a:t> loop is a loop that is </a:t>
            </a:r>
            <a:r>
              <a:rPr lang="en-US" b="1" dirty="0"/>
              <a:t>guaranteed to terminate</a:t>
            </a:r>
          </a:p>
          <a:p>
            <a:pPr lvl="1"/>
            <a:r>
              <a:rPr lang="en-US" dirty="0"/>
              <a:t>An example would be: “count down from 10 to 0”.</a:t>
            </a:r>
          </a:p>
          <a:p>
            <a:pPr lvl="2"/>
            <a:r>
              <a:rPr lang="en-US" dirty="0"/>
              <a:t>No matter how much you want to keep going, you WILL reach 0</a:t>
            </a:r>
          </a:p>
          <a:p>
            <a:endParaRPr lang="en-US" dirty="0"/>
          </a:p>
          <a:p>
            <a:endParaRPr lang="en-US" dirty="0"/>
          </a:p>
          <a:p>
            <a:r>
              <a:rPr lang="en-US" b="1" u="sng" dirty="0"/>
              <a:t>Infinite</a:t>
            </a:r>
            <a:r>
              <a:rPr lang="en-US" dirty="0"/>
              <a:t>: An infinite loop is a loop that is </a:t>
            </a:r>
            <a:r>
              <a:rPr lang="en-US" b="1" dirty="0"/>
              <a:t>not guaranteed to terminate</a:t>
            </a:r>
            <a:r>
              <a:rPr lang="en-US" dirty="0"/>
              <a:t> </a:t>
            </a:r>
          </a:p>
          <a:p>
            <a:pPr lvl="1"/>
            <a:r>
              <a:rPr lang="en-US" dirty="0"/>
              <a:t>An example would be: ”Until I say stop, walk forward.”</a:t>
            </a:r>
          </a:p>
          <a:p>
            <a:pPr lvl="2"/>
            <a:r>
              <a:rPr lang="en-US" dirty="0"/>
              <a:t>It doesn’t matter how much you trust me, I </a:t>
            </a:r>
            <a:r>
              <a:rPr lang="en-US" b="1" dirty="0"/>
              <a:t>may</a:t>
            </a:r>
            <a:r>
              <a:rPr lang="en-US" dirty="0"/>
              <a:t> (conditional) never say stop!</a:t>
            </a:r>
          </a:p>
        </p:txBody>
      </p:sp>
      <p:pic>
        <p:nvPicPr>
          <p:cNvPr id="5" name="Graphic 4" descr="Infinity">
            <a:extLst>
              <a:ext uri="{FF2B5EF4-FFF2-40B4-BE49-F238E27FC236}">
                <a16:creationId xmlns:a16="http://schemas.microsoft.com/office/drawing/2014/main" id="{7FB83E86-1A4B-AA4A-825F-623F73376D4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28134" y="4244483"/>
            <a:ext cx="789039" cy="789039"/>
          </a:xfrm>
          <a:prstGeom prst="rect">
            <a:avLst/>
          </a:prstGeom>
        </p:spPr>
      </p:pic>
    </p:spTree>
    <p:extLst>
      <p:ext uri="{BB962C8B-B14F-4D97-AF65-F5344CB8AC3E}">
        <p14:creationId xmlns:p14="http://schemas.microsoft.com/office/powerpoint/2010/main" val="3418437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1+#ppt_w/2"/>
                                          </p:val>
                                        </p:tav>
                                        <p:tav tm="100000">
                                          <p:val>
                                            <p:strVal val="#ppt_x"/>
                                          </p:val>
                                        </p:tav>
                                      </p:tavLst>
                                    </p:anim>
                                    <p:anim calcmode="lin" valueType="num">
                                      <p:cBhvr additive="base">
                                        <p:cTn id="30" dur="500" fill="hold"/>
                                        <p:tgtEl>
                                          <p:spTgt spid="5"/>
                                        </p:tgtEl>
                                        <p:attrNameLst>
                                          <p:attrName>ppt_y</p:attrName>
                                        </p:attrNameLst>
                                      </p:cBhvr>
                                      <p:tavLst>
                                        <p:tav tm="0">
                                          <p:val>
                                            <p:strVal val="#ppt_y"/>
                                          </p:val>
                                        </p:tav>
                                        <p:tav tm="100000">
                                          <p:val>
                                            <p:strVal val="#ppt_y"/>
                                          </p:val>
                                        </p:tav>
                                      </p:tavLst>
                                    </p:anim>
                                  </p:childTnLst>
                                </p:cTn>
                              </p:par>
                              <p:par>
                                <p:cTn id="31" presetID="26" presetClass="emph" presetSubtype="0" repeatCount="indefinite" fill="hold" nodeType="withEffect">
                                  <p:stCondLst>
                                    <p:cond delay="0"/>
                                  </p:stCondLst>
                                  <p:childTnLst>
                                    <p:animEffect transition="out" filter="fade">
                                      <p:cBhvr>
                                        <p:cTn id="32" dur="1000" tmFilter="0, 0; .2, .5; .8, .5; 1, 0"/>
                                        <p:tgtEl>
                                          <p:spTgt spid="5"/>
                                        </p:tgtEl>
                                      </p:cBhvr>
                                    </p:animEffect>
                                    <p:animScale>
                                      <p:cBhvr>
                                        <p:cTn id="33" dur="500" autoRev="1" fill="hold"/>
                                        <p:tgtEl>
                                          <p:spTgt spid="5"/>
                                        </p:tgtEl>
                                      </p:cBhvr>
                                      <p:by x="105000" y="105000"/>
                                    </p:animScale>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 calcmode="lin" valueType="num">
                                      <p:cBhvr additive="base">
                                        <p:cTn id="3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 calcmode="lin" valueType="num">
                                      <p:cBhvr additive="base">
                                        <p:cTn id="44"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04ADF-9995-7444-AFDC-99CF2BFCC71C}"/>
              </a:ext>
            </a:extLst>
          </p:cNvPr>
          <p:cNvSpPr>
            <a:spLocks noGrp="1"/>
          </p:cNvSpPr>
          <p:nvPr>
            <p:ph type="title"/>
          </p:nvPr>
        </p:nvSpPr>
        <p:spPr/>
        <p:txBody>
          <a:bodyPr/>
          <a:lstStyle/>
          <a:p>
            <a:pPr algn="ctr"/>
            <a:r>
              <a:rPr lang="en-US" b="1" dirty="0"/>
              <a:t>To summarize</a:t>
            </a:r>
          </a:p>
        </p:txBody>
      </p:sp>
      <p:sp>
        <p:nvSpPr>
          <p:cNvPr id="3" name="Content Placeholder 2">
            <a:extLst>
              <a:ext uri="{FF2B5EF4-FFF2-40B4-BE49-F238E27FC236}">
                <a16:creationId xmlns:a16="http://schemas.microsoft.com/office/drawing/2014/main" id="{3787D70C-13F0-E244-BDFD-074B26395854}"/>
              </a:ext>
            </a:extLst>
          </p:cNvPr>
          <p:cNvSpPr>
            <a:spLocks noGrp="1"/>
          </p:cNvSpPr>
          <p:nvPr>
            <p:ph idx="1"/>
          </p:nvPr>
        </p:nvSpPr>
        <p:spPr>
          <a:xfrm>
            <a:off x="1141413" y="2697768"/>
            <a:ext cx="9905999" cy="3541714"/>
          </a:xfrm>
        </p:spPr>
        <p:txBody>
          <a:bodyPr/>
          <a:lstStyle/>
          <a:p>
            <a:r>
              <a:rPr lang="en-US" dirty="0"/>
              <a:t>The </a:t>
            </a:r>
            <a:r>
              <a:rPr lang="en-US" dirty="0">
                <a:highlight>
                  <a:srgbClr val="808080"/>
                </a:highlight>
                <a:latin typeface="Consolas" panose="020B0609020204030204" pitchFamily="49" charset="0"/>
                <a:cs typeface="Consolas" panose="020B0609020204030204" pitchFamily="49" charset="0"/>
              </a:rPr>
              <a:t>super-type variable</a:t>
            </a:r>
            <a:r>
              <a:rPr lang="en-US" dirty="0"/>
              <a:t> in this case was the </a:t>
            </a:r>
            <a:r>
              <a:rPr lang="en-US" dirty="0">
                <a:solidFill>
                  <a:schemeClr val="tx2"/>
                </a:solidFill>
                <a:latin typeface="Consolas" panose="020B0609020204030204" pitchFamily="49" charset="0"/>
                <a:cs typeface="Consolas" panose="020B0609020204030204" pitchFamily="49" charset="0"/>
              </a:rPr>
              <a:t>string</a:t>
            </a:r>
            <a:r>
              <a:rPr lang="en-US" dirty="0"/>
              <a:t>, this is because our variable (</a:t>
            </a:r>
            <a:r>
              <a:rPr lang="en-US" dirty="0" err="1">
                <a:latin typeface="Consolas" panose="020B0609020204030204" pitchFamily="49" charset="0"/>
                <a:cs typeface="Consolas" panose="020B0609020204030204" pitchFamily="49" charset="0"/>
              </a:rPr>
              <a:t>myString</a:t>
            </a:r>
            <a:r>
              <a:rPr lang="en-US" dirty="0"/>
              <a:t>) was of type </a:t>
            </a:r>
            <a:r>
              <a:rPr lang="en-US" dirty="0">
                <a:solidFill>
                  <a:schemeClr val="tx2"/>
                </a:solidFill>
                <a:latin typeface="Consolas" panose="020B0609020204030204" pitchFamily="49" charset="0"/>
                <a:cs typeface="Consolas" panose="020B0609020204030204" pitchFamily="49" charset="0"/>
              </a:rPr>
              <a:t>string</a:t>
            </a:r>
          </a:p>
          <a:p>
            <a:endParaRPr lang="en-US" dirty="0"/>
          </a:p>
          <a:p>
            <a:r>
              <a:rPr lang="en-US" dirty="0"/>
              <a:t>The </a:t>
            </a:r>
            <a:r>
              <a:rPr lang="en-US" dirty="0">
                <a:highlight>
                  <a:srgbClr val="808080"/>
                </a:highlight>
                <a:latin typeface="Consolas" panose="020B0609020204030204" pitchFamily="49" charset="0"/>
                <a:cs typeface="Consolas" panose="020B0609020204030204" pitchFamily="49" charset="0"/>
              </a:rPr>
              <a:t>sub-type</a:t>
            </a:r>
            <a:r>
              <a:rPr lang="en-US" dirty="0"/>
              <a:t> of a </a:t>
            </a:r>
            <a:r>
              <a:rPr lang="en-US" dirty="0">
                <a:solidFill>
                  <a:schemeClr val="tx2"/>
                </a:solidFill>
                <a:latin typeface="Consolas" panose="020B0609020204030204" pitchFamily="49" charset="0"/>
                <a:cs typeface="Consolas" panose="020B0609020204030204" pitchFamily="49" charset="0"/>
              </a:rPr>
              <a:t>string</a:t>
            </a:r>
            <a:r>
              <a:rPr lang="en-US" dirty="0"/>
              <a:t> is </a:t>
            </a:r>
            <a:r>
              <a:rPr lang="en-US" dirty="0">
                <a:solidFill>
                  <a:srgbClr val="FF79B2"/>
                </a:solidFill>
                <a:latin typeface="Consolas" panose="020B0609020204030204" pitchFamily="49" charset="0"/>
                <a:cs typeface="Consolas" panose="020B0609020204030204" pitchFamily="49" charset="0"/>
              </a:rPr>
              <a:t>char</a:t>
            </a:r>
            <a:r>
              <a:rPr lang="en-US" dirty="0"/>
              <a:t>. This is because a </a:t>
            </a:r>
            <a:r>
              <a:rPr lang="en-US" dirty="0">
                <a:solidFill>
                  <a:schemeClr val="tx2"/>
                </a:solidFill>
                <a:latin typeface="Consolas" panose="020B0609020204030204" pitchFamily="49" charset="0"/>
                <a:cs typeface="Consolas" panose="020B0609020204030204" pitchFamily="49" charset="0"/>
              </a:rPr>
              <a:t>string</a:t>
            </a:r>
            <a:r>
              <a:rPr lang="en-US" dirty="0"/>
              <a:t> is composed of </a:t>
            </a:r>
            <a:r>
              <a:rPr lang="en-US" dirty="0">
                <a:solidFill>
                  <a:srgbClr val="FF79B2"/>
                </a:solidFill>
                <a:latin typeface="Consolas" panose="020B0609020204030204" pitchFamily="49" charset="0"/>
                <a:cs typeface="Consolas" panose="020B0609020204030204" pitchFamily="49" charset="0"/>
              </a:rPr>
              <a:t>char</a:t>
            </a:r>
            <a:r>
              <a:rPr lang="en-US" dirty="0">
                <a:solidFill>
                  <a:srgbClr val="FF79B2"/>
                </a:solidFill>
              </a:rPr>
              <a:t>s</a:t>
            </a:r>
            <a:r>
              <a:rPr lang="en-US" dirty="0"/>
              <a:t>, so it makes sense to say ”for every char in the string…”</a:t>
            </a:r>
          </a:p>
        </p:txBody>
      </p:sp>
    </p:spTree>
    <p:extLst>
      <p:ext uri="{BB962C8B-B14F-4D97-AF65-F5344CB8AC3E}">
        <p14:creationId xmlns:p14="http://schemas.microsoft.com/office/powerpoint/2010/main" val="1703018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800" decel="100000"/>
                                        <p:tgtEl>
                                          <p:spTgt spid="3">
                                            <p:txEl>
                                              <p:pRg st="0" end="0"/>
                                            </p:txEl>
                                          </p:spTgt>
                                        </p:tgtEl>
                                      </p:cBhvr>
                                    </p:animEffect>
                                    <p:anim calcmode="lin" valueType="num">
                                      <p:cBhvr>
                                        <p:cTn id="8"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9"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10"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800" decel="100000"/>
                                        <p:tgtEl>
                                          <p:spTgt spid="3">
                                            <p:txEl>
                                              <p:pRg st="2" end="2"/>
                                            </p:txEl>
                                          </p:spTgt>
                                        </p:tgtEl>
                                      </p:cBhvr>
                                    </p:animEffect>
                                    <p:anim calcmode="lin" valueType="num">
                                      <p:cBhvr>
                                        <p:cTn id="18" dur="800" decel="100000" fill="hold"/>
                                        <p:tgtEl>
                                          <p:spTgt spid="3">
                                            <p:txEl>
                                              <p:pRg st="2" end="2"/>
                                            </p:txEl>
                                          </p:spTgt>
                                        </p:tgtEl>
                                        <p:attrNameLst>
                                          <p:attrName>style.rotation</p:attrName>
                                        </p:attrNameLst>
                                      </p:cBhvr>
                                      <p:tavLst>
                                        <p:tav tm="0">
                                          <p:val>
                                            <p:fltVal val="-90"/>
                                          </p:val>
                                        </p:tav>
                                        <p:tav tm="100000">
                                          <p:val>
                                            <p:fltVal val="0"/>
                                          </p:val>
                                        </p:tav>
                                      </p:tavLst>
                                    </p:anim>
                                    <p:anim calcmode="lin" valueType="num">
                                      <p:cBhvr>
                                        <p:cTn id="19" dur="800" decel="100000" fill="hold"/>
                                        <p:tgtEl>
                                          <p:spTgt spid="3">
                                            <p:txEl>
                                              <p:pRg st="2" end="2"/>
                                            </p:txEl>
                                          </p:spTgt>
                                        </p:tgtEl>
                                        <p:attrNameLst>
                                          <p:attrName>ppt_x</p:attrName>
                                        </p:attrNameLst>
                                      </p:cBhvr>
                                      <p:tavLst>
                                        <p:tav tm="0">
                                          <p:val>
                                            <p:strVal val="#ppt_x+0.4"/>
                                          </p:val>
                                        </p:tav>
                                        <p:tav tm="100000">
                                          <p:val>
                                            <p:strVal val="#ppt_x-0.05"/>
                                          </p:val>
                                        </p:tav>
                                      </p:tavLst>
                                    </p:anim>
                                    <p:anim calcmode="lin" valueType="num">
                                      <p:cBhvr>
                                        <p:cTn id="20" dur="800" decel="100000" fill="hold"/>
                                        <p:tgtEl>
                                          <p:spTgt spid="3">
                                            <p:txEl>
                                              <p:pRg st="2" end="2"/>
                                            </p:txEl>
                                          </p:spTgt>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3">
                                            <p:txEl>
                                              <p:pRg st="2" end="2"/>
                                            </p:txEl>
                                          </p:spTgt>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3">
                                            <p:txEl>
                                              <p:pRg st="2" end="2"/>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24752-8887-DC41-83C4-DFE35146D4A1}"/>
              </a:ext>
            </a:extLst>
          </p:cNvPr>
          <p:cNvSpPr>
            <a:spLocks noGrp="1"/>
          </p:cNvSpPr>
          <p:nvPr>
            <p:ph type="title"/>
          </p:nvPr>
        </p:nvSpPr>
        <p:spPr/>
        <p:txBody>
          <a:bodyPr/>
          <a:lstStyle/>
          <a:p>
            <a:pPr algn="ctr"/>
            <a:r>
              <a:rPr lang="en-US" dirty="0"/>
              <a:t>Simple Exercise</a:t>
            </a:r>
          </a:p>
        </p:txBody>
      </p:sp>
      <p:sp>
        <p:nvSpPr>
          <p:cNvPr id="3" name="Content Placeholder 2">
            <a:extLst>
              <a:ext uri="{FF2B5EF4-FFF2-40B4-BE49-F238E27FC236}">
                <a16:creationId xmlns:a16="http://schemas.microsoft.com/office/drawing/2014/main" id="{A59F3F22-1D5E-F44C-9DAF-5B30B7675590}"/>
              </a:ext>
            </a:extLst>
          </p:cNvPr>
          <p:cNvSpPr>
            <a:spLocks noGrp="1"/>
          </p:cNvSpPr>
          <p:nvPr>
            <p:ph idx="1"/>
          </p:nvPr>
        </p:nvSpPr>
        <p:spPr/>
        <p:txBody>
          <a:bodyPr/>
          <a:lstStyle/>
          <a:p>
            <a:r>
              <a:rPr lang="en-US" dirty="0"/>
              <a:t>Write a loop that will print all the contents of the following:</a:t>
            </a:r>
          </a:p>
          <a:p>
            <a:endParaRPr lang="en-US" dirty="0"/>
          </a:p>
          <a:p>
            <a:endParaRPr lang="en-US" dirty="0"/>
          </a:p>
          <a:p>
            <a:r>
              <a:rPr lang="en-US" dirty="0"/>
              <a:t>This should not take longer than 5 mins.</a:t>
            </a:r>
          </a:p>
          <a:p>
            <a:pPr lvl="1"/>
            <a:r>
              <a:rPr lang="en-US" dirty="0"/>
              <a:t>If you are stuck or need help, I’ll be walking around </a:t>
            </a:r>
          </a:p>
        </p:txBody>
      </p:sp>
      <p:pic>
        <p:nvPicPr>
          <p:cNvPr id="5" name="Picture 4">
            <a:extLst>
              <a:ext uri="{FF2B5EF4-FFF2-40B4-BE49-F238E27FC236}">
                <a16:creationId xmlns:a16="http://schemas.microsoft.com/office/drawing/2014/main" id="{7D02B54B-D889-694A-8982-5784C9E74921}"/>
              </a:ext>
            </a:extLst>
          </p:cNvPr>
          <p:cNvPicPr>
            <a:picLocks noChangeAspect="1"/>
          </p:cNvPicPr>
          <p:nvPr/>
        </p:nvPicPr>
        <p:blipFill>
          <a:blip r:embed="rId2"/>
          <a:stretch>
            <a:fillRect/>
          </a:stretch>
        </p:blipFill>
        <p:spPr>
          <a:xfrm>
            <a:off x="1141412" y="2886074"/>
            <a:ext cx="10843166" cy="442913"/>
          </a:xfrm>
          <a:prstGeom prst="rect">
            <a:avLst/>
          </a:prstGeom>
        </p:spPr>
      </p:pic>
    </p:spTree>
    <p:extLst>
      <p:ext uri="{BB962C8B-B14F-4D97-AF65-F5344CB8AC3E}">
        <p14:creationId xmlns:p14="http://schemas.microsoft.com/office/powerpoint/2010/main" val="391197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52"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Scale>
                                      <p:cBhvr>
                                        <p:cTn id="11"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2" dur="1000" decel="50000" fill="hold">
                                          <p:stCondLst>
                                            <p:cond delay="0"/>
                                          </p:stCondLst>
                                        </p:cTn>
                                        <p:tgtEl>
                                          <p:spTgt spid="5"/>
                                        </p:tgtEl>
                                        <p:attrNameLst>
                                          <p:attrName>ppt_x</p:attrName>
                                          <p:attrName>ppt_y</p:attrName>
                                        </p:attrNameLst>
                                      </p:cBhvr>
                                    </p:animMotion>
                                    <p:animEffect transition="in" filter="fade">
                                      <p:cBhvr>
                                        <p:cTn id="13" dur="10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additive="base">
                                        <p:cTn id="1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 calcmode="lin" valueType="num">
                                      <p:cBhvr additive="base">
                                        <p:cTn id="2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E3EFB-7E3C-2946-A02B-E2551215BA83}"/>
              </a:ext>
            </a:extLst>
          </p:cNvPr>
          <p:cNvSpPr>
            <a:spLocks noGrp="1"/>
          </p:cNvSpPr>
          <p:nvPr>
            <p:ph type="title"/>
          </p:nvPr>
        </p:nvSpPr>
        <p:spPr/>
        <p:txBody>
          <a:bodyPr/>
          <a:lstStyle/>
          <a:p>
            <a:pPr algn="ctr"/>
            <a:r>
              <a:rPr lang="en-US" b="1" dirty="0"/>
              <a:t>Simplest Solution</a:t>
            </a:r>
          </a:p>
        </p:txBody>
      </p:sp>
      <p:pic>
        <p:nvPicPr>
          <p:cNvPr id="5" name="Content Placeholder 4">
            <a:extLst>
              <a:ext uri="{FF2B5EF4-FFF2-40B4-BE49-F238E27FC236}">
                <a16:creationId xmlns:a16="http://schemas.microsoft.com/office/drawing/2014/main" id="{4DA2439E-B1E0-1640-8DC4-6912BD6F8C51}"/>
              </a:ext>
            </a:extLst>
          </p:cNvPr>
          <p:cNvPicPr>
            <a:picLocks noGrp="1" noChangeAspect="1"/>
          </p:cNvPicPr>
          <p:nvPr>
            <p:ph idx="1"/>
          </p:nvPr>
        </p:nvPicPr>
        <p:blipFill>
          <a:blip r:embed="rId2"/>
          <a:stretch>
            <a:fillRect/>
          </a:stretch>
        </p:blipFill>
        <p:spPr>
          <a:xfrm>
            <a:off x="725735" y="2097088"/>
            <a:ext cx="10740530" cy="3004344"/>
          </a:xfrm>
        </p:spPr>
      </p:pic>
      <p:sp>
        <p:nvSpPr>
          <p:cNvPr id="3" name="TextBox 2">
            <a:extLst>
              <a:ext uri="{FF2B5EF4-FFF2-40B4-BE49-F238E27FC236}">
                <a16:creationId xmlns:a16="http://schemas.microsoft.com/office/drawing/2014/main" id="{18D0C5C8-F56C-0344-8ECC-FEB99B23739C}"/>
              </a:ext>
            </a:extLst>
          </p:cNvPr>
          <p:cNvSpPr txBox="1"/>
          <p:nvPr/>
        </p:nvSpPr>
        <p:spPr>
          <a:xfrm>
            <a:off x="1397480" y="5731650"/>
            <a:ext cx="6040756" cy="1015663"/>
          </a:xfrm>
          <a:prstGeom prst="rect">
            <a:avLst/>
          </a:prstGeom>
          <a:noFill/>
        </p:spPr>
        <p:txBody>
          <a:bodyPr wrap="none" rtlCol="0">
            <a:spAutoFit/>
          </a:bodyPr>
          <a:lstStyle/>
          <a:p>
            <a:r>
              <a:rPr lang="en-US" sz="2000" dirty="0"/>
              <a:t>Is there another way we could do this using the </a:t>
            </a:r>
            <a:r>
              <a:rPr lang="en-US" sz="2000" dirty="0">
                <a:solidFill>
                  <a:srgbClr val="FF79B2"/>
                </a:solidFill>
                <a:latin typeface="Consolas" panose="020B0609020204030204" pitchFamily="49" charset="0"/>
                <a:cs typeface="Consolas" panose="020B0609020204030204" pitchFamily="49" charset="0"/>
              </a:rPr>
              <a:t>for</a:t>
            </a:r>
            <a:r>
              <a:rPr lang="en-US" sz="2000" dirty="0"/>
              <a:t> loop?</a:t>
            </a:r>
          </a:p>
          <a:p>
            <a:endParaRPr lang="en-US" sz="2000" dirty="0"/>
          </a:p>
          <a:p>
            <a:r>
              <a:rPr lang="en-US" sz="2000" dirty="0"/>
              <a:t>Let’s try it out!</a:t>
            </a:r>
          </a:p>
        </p:txBody>
      </p:sp>
    </p:spTree>
    <p:extLst>
      <p:ext uri="{BB962C8B-B14F-4D97-AF65-F5344CB8AC3E}">
        <p14:creationId xmlns:p14="http://schemas.microsoft.com/office/powerpoint/2010/main" val="3726944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Scale>
                                      <p:cBhvr>
                                        <p:cTn id="7"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5"/>
                                        </p:tgtEl>
                                        <p:attrNameLst>
                                          <p:attrName>ppt_x</p:attrName>
                                          <p:attrName>ppt_y</p:attrName>
                                        </p:attrNameLst>
                                      </p:cBhvr>
                                    </p:animMotion>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B7AAD-6BAF-C14D-AE7A-73A6C616DF10}"/>
              </a:ext>
            </a:extLst>
          </p:cNvPr>
          <p:cNvSpPr>
            <a:spLocks noGrp="1"/>
          </p:cNvSpPr>
          <p:nvPr>
            <p:ph type="title"/>
          </p:nvPr>
        </p:nvSpPr>
        <p:spPr/>
        <p:txBody>
          <a:bodyPr/>
          <a:lstStyle/>
          <a:p>
            <a:pPr algn="ctr"/>
            <a:r>
              <a:rPr lang="en-US" b="1" dirty="0"/>
              <a:t>Git Programming exercise</a:t>
            </a:r>
          </a:p>
        </p:txBody>
      </p:sp>
      <p:sp>
        <p:nvSpPr>
          <p:cNvPr id="3" name="Content Placeholder 2">
            <a:extLst>
              <a:ext uri="{FF2B5EF4-FFF2-40B4-BE49-F238E27FC236}">
                <a16:creationId xmlns:a16="http://schemas.microsoft.com/office/drawing/2014/main" id="{C29D6966-D16E-C544-A6C0-1A6464986136}"/>
              </a:ext>
            </a:extLst>
          </p:cNvPr>
          <p:cNvSpPr>
            <a:spLocks noGrp="1"/>
          </p:cNvSpPr>
          <p:nvPr>
            <p:ph idx="1"/>
          </p:nvPr>
        </p:nvSpPr>
        <p:spPr>
          <a:xfrm>
            <a:off x="1141412" y="2249487"/>
            <a:ext cx="9905999" cy="4139738"/>
          </a:xfrm>
        </p:spPr>
        <p:txBody>
          <a:bodyPr>
            <a:normAutofit fontScale="85000" lnSpcReduction="20000"/>
          </a:bodyPr>
          <a:lstStyle/>
          <a:p>
            <a:r>
              <a:rPr lang="en-US" dirty="0"/>
              <a:t>On git there is an exercise called “99_Bottles.cpp”</a:t>
            </a:r>
          </a:p>
          <a:p>
            <a:endParaRPr lang="en-US" dirty="0"/>
          </a:p>
          <a:p>
            <a:r>
              <a:rPr lang="en-US" dirty="0">
                <a:solidFill>
                  <a:srgbClr val="FF79B2"/>
                </a:solidFill>
                <a:latin typeface="Consolas" panose="020B0609020204030204" pitchFamily="49" charset="0"/>
                <a:cs typeface="Consolas" panose="020B0609020204030204" pitchFamily="49" charset="0"/>
              </a:rPr>
              <a:t>if</a:t>
            </a:r>
            <a:r>
              <a:rPr lang="en-US" dirty="0">
                <a:latin typeface="Consolas" panose="020B0609020204030204" pitchFamily="49" charset="0"/>
                <a:cs typeface="Consolas" panose="020B0609020204030204" pitchFamily="49" charset="0"/>
              </a:rPr>
              <a:t>(</a:t>
            </a:r>
            <a:r>
              <a:rPr lang="en-US" dirty="0">
                <a:solidFill>
                  <a:srgbClr val="FF0000"/>
                </a:solidFill>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codeboard.io</a:t>
            </a:r>
            <a:r>
              <a:rPr lang="en-US" dirty="0">
                <a:latin typeface="Consolas" panose="020B0609020204030204" pitchFamily="49" charset="0"/>
                <a:cs typeface="Consolas" panose="020B0609020204030204" pitchFamily="49" charset="0"/>
              </a:rPr>
              <a:t>)</a:t>
            </a:r>
          </a:p>
          <a:p>
            <a:pPr lvl="1"/>
            <a:r>
              <a:rPr lang="en-US" dirty="0"/>
              <a:t>Download and open the file in your IDE</a:t>
            </a:r>
          </a:p>
          <a:p>
            <a:r>
              <a:rPr lang="en-US" dirty="0">
                <a:solidFill>
                  <a:srgbClr val="FF79B2"/>
                </a:solidFill>
                <a:latin typeface="Consolas" panose="020B0609020204030204" pitchFamily="49" charset="0"/>
                <a:cs typeface="Consolas" panose="020B0609020204030204" pitchFamily="49" charset="0"/>
              </a:rPr>
              <a:t>else</a:t>
            </a:r>
          </a:p>
          <a:p>
            <a:pPr lvl="1"/>
            <a:r>
              <a:rPr lang="en-US" dirty="0"/>
              <a:t>Download the file</a:t>
            </a:r>
          </a:p>
          <a:p>
            <a:pPr lvl="1"/>
            <a:r>
              <a:rPr lang="en-US" dirty="0"/>
              <a:t>Copy and paste the contents of the file into a new project </a:t>
            </a:r>
          </a:p>
          <a:p>
            <a:endParaRPr lang="en-US" dirty="0"/>
          </a:p>
          <a:p>
            <a:r>
              <a:rPr lang="en-US" dirty="0"/>
              <a:t>Follow the instructions provided in the source.</a:t>
            </a:r>
          </a:p>
          <a:p>
            <a:r>
              <a:rPr lang="en-US" dirty="0"/>
              <a:t>If you have any questions feel free to ask</a:t>
            </a:r>
          </a:p>
        </p:txBody>
      </p:sp>
    </p:spTree>
    <p:extLst>
      <p:ext uri="{BB962C8B-B14F-4D97-AF65-F5344CB8AC3E}">
        <p14:creationId xmlns:p14="http://schemas.microsoft.com/office/powerpoint/2010/main" val="24574553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C42D7-F9B8-A845-BA18-627153021365}"/>
              </a:ext>
            </a:extLst>
          </p:cNvPr>
          <p:cNvSpPr>
            <a:spLocks noGrp="1"/>
          </p:cNvSpPr>
          <p:nvPr>
            <p:ph type="title"/>
          </p:nvPr>
        </p:nvSpPr>
        <p:spPr/>
        <p:txBody>
          <a:bodyPr/>
          <a:lstStyle/>
          <a:p>
            <a:pPr algn="ctr"/>
            <a:r>
              <a:rPr lang="en-US" b="1" dirty="0"/>
              <a:t>Nested Loops</a:t>
            </a:r>
          </a:p>
        </p:txBody>
      </p:sp>
      <p:sp>
        <p:nvSpPr>
          <p:cNvPr id="3" name="Content Placeholder 2">
            <a:extLst>
              <a:ext uri="{FF2B5EF4-FFF2-40B4-BE49-F238E27FC236}">
                <a16:creationId xmlns:a16="http://schemas.microsoft.com/office/drawing/2014/main" id="{D39C3DBD-D905-CD47-B582-AAF0C257EE11}"/>
              </a:ext>
            </a:extLst>
          </p:cNvPr>
          <p:cNvSpPr>
            <a:spLocks noGrp="1"/>
          </p:cNvSpPr>
          <p:nvPr>
            <p:ph idx="1"/>
          </p:nvPr>
        </p:nvSpPr>
        <p:spPr>
          <a:xfrm>
            <a:off x="1141412" y="2249486"/>
            <a:ext cx="9905999" cy="3989995"/>
          </a:xfrm>
        </p:spPr>
        <p:txBody>
          <a:bodyPr>
            <a:normAutofit fontScale="92500" lnSpcReduction="10000"/>
          </a:bodyPr>
          <a:lstStyle/>
          <a:p>
            <a:r>
              <a:rPr lang="en-US" dirty="0"/>
              <a:t>So far we have looked at loops that exist by themselves</a:t>
            </a:r>
          </a:p>
          <a:p>
            <a:endParaRPr lang="en-US" dirty="0"/>
          </a:p>
          <a:p>
            <a:r>
              <a:rPr lang="en-US" dirty="0"/>
              <a:t>But we can do some more interesting things with loops, ergo we can </a:t>
            </a:r>
            <a:r>
              <a:rPr lang="en-US" u="sng" dirty="0"/>
              <a:t>nest</a:t>
            </a:r>
            <a:r>
              <a:rPr lang="en-US" dirty="0"/>
              <a:t> them</a:t>
            </a:r>
          </a:p>
          <a:p>
            <a:endParaRPr lang="en-US" dirty="0"/>
          </a:p>
          <a:p>
            <a:r>
              <a:rPr lang="en-US" dirty="0"/>
              <a:t>What is nesting?</a:t>
            </a:r>
          </a:p>
          <a:p>
            <a:pPr lvl="1"/>
            <a:r>
              <a:rPr lang="en-US" dirty="0"/>
              <a:t>Nesting simply means: “Put things inside something bigger”</a:t>
            </a:r>
          </a:p>
          <a:p>
            <a:endParaRPr lang="en-US" dirty="0"/>
          </a:p>
          <a:p>
            <a:r>
              <a:rPr lang="en-US" dirty="0"/>
              <a:t>In the context of loops this just means “</a:t>
            </a:r>
            <a:r>
              <a:rPr lang="en-US" b="1" dirty="0"/>
              <a:t>a loop inside a loop</a:t>
            </a:r>
            <a:r>
              <a:rPr lang="en-US" dirty="0"/>
              <a:t>”</a:t>
            </a:r>
          </a:p>
          <a:p>
            <a:endParaRPr lang="en-US" dirty="0"/>
          </a:p>
        </p:txBody>
      </p:sp>
    </p:spTree>
    <p:extLst>
      <p:ext uri="{BB962C8B-B14F-4D97-AF65-F5344CB8AC3E}">
        <p14:creationId xmlns:p14="http://schemas.microsoft.com/office/powerpoint/2010/main" val="4142765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800" decel="100000"/>
                                        <p:tgtEl>
                                          <p:spTgt spid="3">
                                            <p:txEl>
                                              <p:pRg st="0" end="0"/>
                                            </p:txEl>
                                          </p:spTgt>
                                        </p:tgtEl>
                                      </p:cBhvr>
                                    </p:animEffect>
                                    <p:anim calcmode="lin" valueType="num">
                                      <p:cBhvr>
                                        <p:cTn id="8"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9"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10"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800" decel="100000"/>
                                        <p:tgtEl>
                                          <p:spTgt spid="3">
                                            <p:txEl>
                                              <p:pRg st="2" end="2"/>
                                            </p:txEl>
                                          </p:spTgt>
                                        </p:tgtEl>
                                      </p:cBhvr>
                                    </p:animEffect>
                                    <p:anim calcmode="lin" valueType="num">
                                      <p:cBhvr>
                                        <p:cTn id="18" dur="800" decel="100000" fill="hold"/>
                                        <p:tgtEl>
                                          <p:spTgt spid="3">
                                            <p:txEl>
                                              <p:pRg st="2" end="2"/>
                                            </p:txEl>
                                          </p:spTgt>
                                        </p:tgtEl>
                                        <p:attrNameLst>
                                          <p:attrName>style.rotation</p:attrName>
                                        </p:attrNameLst>
                                      </p:cBhvr>
                                      <p:tavLst>
                                        <p:tav tm="0">
                                          <p:val>
                                            <p:fltVal val="-90"/>
                                          </p:val>
                                        </p:tav>
                                        <p:tav tm="100000">
                                          <p:val>
                                            <p:fltVal val="0"/>
                                          </p:val>
                                        </p:tav>
                                      </p:tavLst>
                                    </p:anim>
                                    <p:anim calcmode="lin" valueType="num">
                                      <p:cBhvr>
                                        <p:cTn id="19" dur="800" decel="100000" fill="hold"/>
                                        <p:tgtEl>
                                          <p:spTgt spid="3">
                                            <p:txEl>
                                              <p:pRg st="2" end="2"/>
                                            </p:txEl>
                                          </p:spTgt>
                                        </p:tgtEl>
                                        <p:attrNameLst>
                                          <p:attrName>ppt_x</p:attrName>
                                        </p:attrNameLst>
                                      </p:cBhvr>
                                      <p:tavLst>
                                        <p:tav tm="0">
                                          <p:val>
                                            <p:strVal val="#ppt_x+0.4"/>
                                          </p:val>
                                        </p:tav>
                                        <p:tav tm="100000">
                                          <p:val>
                                            <p:strVal val="#ppt_x-0.05"/>
                                          </p:val>
                                        </p:tav>
                                      </p:tavLst>
                                    </p:anim>
                                    <p:anim calcmode="lin" valueType="num">
                                      <p:cBhvr>
                                        <p:cTn id="20" dur="800" decel="100000" fill="hold"/>
                                        <p:tgtEl>
                                          <p:spTgt spid="3">
                                            <p:txEl>
                                              <p:pRg st="2" end="2"/>
                                            </p:txEl>
                                          </p:spTgt>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3">
                                            <p:txEl>
                                              <p:pRg st="2" end="2"/>
                                            </p:txEl>
                                          </p:spTgt>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3">
                                            <p:txEl>
                                              <p:pRg st="2" end="2"/>
                                            </p:txEl>
                                          </p:spTgt>
                                        </p:tgtEl>
                                        <p:attrNameLst>
                                          <p:attrName>ppt_y</p:attrName>
                                        </p:attrNameLst>
                                      </p:cBhvr>
                                      <p:tavLst>
                                        <p:tav tm="0">
                                          <p:val>
                                            <p:strVal val="#ppt_y+0.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800" decel="100000"/>
                                        <p:tgtEl>
                                          <p:spTgt spid="3">
                                            <p:txEl>
                                              <p:pRg st="4" end="4"/>
                                            </p:txEl>
                                          </p:spTgt>
                                        </p:tgtEl>
                                      </p:cBhvr>
                                    </p:animEffect>
                                    <p:anim calcmode="lin" valueType="num">
                                      <p:cBhvr>
                                        <p:cTn id="28" dur="800" decel="100000" fill="hold"/>
                                        <p:tgtEl>
                                          <p:spTgt spid="3">
                                            <p:txEl>
                                              <p:pRg st="4" end="4"/>
                                            </p:txEl>
                                          </p:spTgt>
                                        </p:tgtEl>
                                        <p:attrNameLst>
                                          <p:attrName>style.rotation</p:attrName>
                                        </p:attrNameLst>
                                      </p:cBhvr>
                                      <p:tavLst>
                                        <p:tav tm="0">
                                          <p:val>
                                            <p:fltVal val="-90"/>
                                          </p:val>
                                        </p:tav>
                                        <p:tav tm="100000">
                                          <p:val>
                                            <p:fltVal val="0"/>
                                          </p:val>
                                        </p:tav>
                                      </p:tavLst>
                                    </p:anim>
                                    <p:anim calcmode="lin" valueType="num">
                                      <p:cBhvr>
                                        <p:cTn id="29" dur="800" decel="100000" fill="hold"/>
                                        <p:tgtEl>
                                          <p:spTgt spid="3">
                                            <p:txEl>
                                              <p:pRg st="4" end="4"/>
                                            </p:txEl>
                                          </p:spTgt>
                                        </p:tgtEl>
                                        <p:attrNameLst>
                                          <p:attrName>ppt_x</p:attrName>
                                        </p:attrNameLst>
                                      </p:cBhvr>
                                      <p:tavLst>
                                        <p:tav tm="0">
                                          <p:val>
                                            <p:strVal val="#ppt_x+0.4"/>
                                          </p:val>
                                        </p:tav>
                                        <p:tav tm="100000">
                                          <p:val>
                                            <p:strVal val="#ppt_x-0.05"/>
                                          </p:val>
                                        </p:tav>
                                      </p:tavLst>
                                    </p:anim>
                                    <p:anim calcmode="lin" valueType="num">
                                      <p:cBhvr>
                                        <p:cTn id="30" dur="800" decel="100000" fill="hold"/>
                                        <p:tgtEl>
                                          <p:spTgt spid="3">
                                            <p:txEl>
                                              <p:pRg st="4" end="4"/>
                                            </p:txEl>
                                          </p:spTgt>
                                        </p:tgtEl>
                                        <p:attrNameLst>
                                          <p:attrName>ppt_y</p:attrName>
                                        </p:attrNameLst>
                                      </p:cBhvr>
                                      <p:tavLst>
                                        <p:tav tm="0">
                                          <p:val>
                                            <p:strVal val="#ppt_y-0.4"/>
                                          </p:val>
                                        </p:tav>
                                        <p:tav tm="100000">
                                          <p:val>
                                            <p:strVal val="#ppt_y+0.1"/>
                                          </p:val>
                                        </p:tav>
                                      </p:tavLst>
                                    </p:anim>
                                    <p:anim calcmode="lin" valueType="num">
                                      <p:cBhvr>
                                        <p:cTn id="31" dur="200" accel="100000" fill="hold">
                                          <p:stCondLst>
                                            <p:cond delay="800"/>
                                          </p:stCondLst>
                                        </p:cTn>
                                        <p:tgtEl>
                                          <p:spTgt spid="3">
                                            <p:txEl>
                                              <p:pRg st="4" end="4"/>
                                            </p:txEl>
                                          </p:spTgt>
                                        </p:tgtEl>
                                        <p:attrNameLst>
                                          <p:attrName>ppt_x</p:attrName>
                                        </p:attrNameLst>
                                      </p:cBhvr>
                                      <p:tavLst>
                                        <p:tav tm="0">
                                          <p:val>
                                            <p:strVal val="#ppt_x-0.05"/>
                                          </p:val>
                                        </p:tav>
                                        <p:tav tm="100000">
                                          <p:val>
                                            <p:strVal val="#ppt_x"/>
                                          </p:val>
                                        </p:tav>
                                      </p:tavLst>
                                    </p:anim>
                                    <p:anim calcmode="lin" valueType="num">
                                      <p:cBhvr>
                                        <p:cTn id="32" dur="200" accel="100000" fill="hold">
                                          <p:stCondLst>
                                            <p:cond delay="800"/>
                                          </p:stCondLst>
                                        </p:cTn>
                                        <p:tgtEl>
                                          <p:spTgt spid="3">
                                            <p:txEl>
                                              <p:pRg st="4" end="4"/>
                                            </p:txEl>
                                          </p:spTgt>
                                        </p:tgtEl>
                                        <p:attrNameLst>
                                          <p:attrName>ppt_y</p:attrName>
                                        </p:attrNameLst>
                                      </p:cBhvr>
                                      <p:tavLst>
                                        <p:tav tm="0">
                                          <p:val>
                                            <p:strVal val="#ppt_y+0.1"/>
                                          </p:val>
                                        </p:tav>
                                        <p:tav tm="100000">
                                          <p:val>
                                            <p:strVal val="#ppt_y"/>
                                          </p:val>
                                        </p:tav>
                                      </p:tavLst>
                                    </p:anim>
                                  </p:childTnLst>
                                </p:cTn>
                              </p:par>
                              <p:par>
                                <p:cTn id="33" presetID="30" presetClass="entr" presetSubtype="0"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800" decel="100000"/>
                                        <p:tgtEl>
                                          <p:spTgt spid="3">
                                            <p:txEl>
                                              <p:pRg st="5" end="5"/>
                                            </p:txEl>
                                          </p:spTgt>
                                        </p:tgtEl>
                                      </p:cBhvr>
                                    </p:animEffect>
                                    <p:anim calcmode="lin" valueType="num">
                                      <p:cBhvr>
                                        <p:cTn id="36" dur="800" decel="100000" fill="hold"/>
                                        <p:tgtEl>
                                          <p:spTgt spid="3">
                                            <p:txEl>
                                              <p:pRg st="5" end="5"/>
                                            </p:txEl>
                                          </p:spTgt>
                                        </p:tgtEl>
                                        <p:attrNameLst>
                                          <p:attrName>style.rotation</p:attrName>
                                        </p:attrNameLst>
                                      </p:cBhvr>
                                      <p:tavLst>
                                        <p:tav tm="0">
                                          <p:val>
                                            <p:fltVal val="-90"/>
                                          </p:val>
                                        </p:tav>
                                        <p:tav tm="100000">
                                          <p:val>
                                            <p:fltVal val="0"/>
                                          </p:val>
                                        </p:tav>
                                      </p:tavLst>
                                    </p:anim>
                                    <p:anim calcmode="lin" valueType="num">
                                      <p:cBhvr>
                                        <p:cTn id="37" dur="800" decel="100000" fill="hold"/>
                                        <p:tgtEl>
                                          <p:spTgt spid="3">
                                            <p:txEl>
                                              <p:pRg st="5" end="5"/>
                                            </p:txEl>
                                          </p:spTgt>
                                        </p:tgtEl>
                                        <p:attrNameLst>
                                          <p:attrName>ppt_x</p:attrName>
                                        </p:attrNameLst>
                                      </p:cBhvr>
                                      <p:tavLst>
                                        <p:tav tm="0">
                                          <p:val>
                                            <p:strVal val="#ppt_x+0.4"/>
                                          </p:val>
                                        </p:tav>
                                        <p:tav tm="100000">
                                          <p:val>
                                            <p:strVal val="#ppt_x-0.05"/>
                                          </p:val>
                                        </p:tav>
                                      </p:tavLst>
                                    </p:anim>
                                    <p:anim calcmode="lin" valueType="num">
                                      <p:cBhvr>
                                        <p:cTn id="38" dur="800" decel="100000" fill="hold"/>
                                        <p:tgtEl>
                                          <p:spTgt spid="3">
                                            <p:txEl>
                                              <p:pRg st="5" end="5"/>
                                            </p:txEl>
                                          </p:spTgt>
                                        </p:tgtEl>
                                        <p:attrNameLst>
                                          <p:attrName>ppt_y</p:attrName>
                                        </p:attrNameLst>
                                      </p:cBhvr>
                                      <p:tavLst>
                                        <p:tav tm="0">
                                          <p:val>
                                            <p:strVal val="#ppt_y-0.4"/>
                                          </p:val>
                                        </p:tav>
                                        <p:tav tm="100000">
                                          <p:val>
                                            <p:strVal val="#ppt_y+0.1"/>
                                          </p:val>
                                        </p:tav>
                                      </p:tavLst>
                                    </p:anim>
                                    <p:anim calcmode="lin" valueType="num">
                                      <p:cBhvr>
                                        <p:cTn id="39" dur="200" accel="100000" fill="hold">
                                          <p:stCondLst>
                                            <p:cond delay="800"/>
                                          </p:stCondLst>
                                        </p:cTn>
                                        <p:tgtEl>
                                          <p:spTgt spid="3">
                                            <p:txEl>
                                              <p:pRg st="5" end="5"/>
                                            </p:txEl>
                                          </p:spTgt>
                                        </p:tgtEl>
                                        <p:attrNameLst>
                                          <p:attrName>ppt_x</p:attrName>
                                        </p:attrNameLst>
                                      </p:cBhvr>
                                      <p:tavLst>
                                        <p:tav tm="0">
                                          <p:val>
                                            <p:strVal val="#ppt_x-0.05"/>
                                          </p:val>
                                        </p:tav>
                                        <p:tav tm="100000">
                                          <p:val>
                                            <p:strVal val="#ppt_x"/>
                                          </p:val>
                                        </p:tav>
                                      </p:tavLst>
                                    </p:anim>
                                    <p:anim calcmode="lin" valueType="num">
                                      <p:cBhvr>
                                        <p:cTn id="40" dur="200" accel="100000" fill="hold">
                                          <p:stCondLst>
                                            <p:cond delay="800"/>
                                          </p:stCondLst>
                                        </p:cTn>
                                        <p:tgtEl>
                                          <p:spTgt spid="3">
                                            <p:txEl>
                                              <p:pRg st="5" end="5"/>
                                            </p:txEl>
                                          </p:spTgt>
                                        </p:tgtEl>
                                        <p:attrNameLst>
                                          <p:attrName>ppt_y</p:attrName>
                                        </p:attrNameLst>
                                      </p:cBhvr>
                                      <p:tavLst>
                                        <p:tav tm="0">
                                          <p:val>
                                            <p:strVal val="#ppt_y+0.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30" presetClass="entr" presetSubtype="0" fill="hold" grpId="0"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fade">
                                      <p:cBhvr>
                                        <p:cTn id="45" dur="800" decel="100000"/>
                                        <p:tgtEl>
                                          <p:spTgt spid="3">
                                            <p:txEl>
                                              <p:pRg st="7" end="7"/>
                                            </p:txEl>
                                          </p:spTgt>
                                        </p:tgtEl>
                                      </p:cBhvr>
                                    </p:animEffect>
                                    <p:anim calcmode="lin" valueType="num">
                                      <p:cBhvr>
                                        <p:cTn id="46" dur="800" decel="100000" fill="hold"/>
                                        <p:tgtEl>
                                          <p:spTgt spid="3">
                                            <p:txEl>
                                              <p:pRg st="7" end="7"/>
                                            </p:txEl>
                                          </p:spTgt>
                                        </p:tgtEl>
                                        <p:attrNameLst>
                                          <p:attrName>style.rotation</p:attrName>
                                        </p:attrNameLst>
                                      </p:cBhvr>
                                      <p:tavLst>
                                        <p:tav tm="0">
                                          <p:val>
                                            <p:fltVal val="-90"/>
                                          </p:val>
                                        </p:tav>
                                        <p:tav tm="100000">
                                          <p:val>
                                            <p:fltVal val="0"/>
                                          </p:val>
                                        </p:tav>
                                      </p:tavLst>
                                    </p:anim>
                                    <p:anim calcmode="lin" valueType="num">
                                      <p:cBhvr>
                                        <p:cTn id="47" dur="800" decel="100000" fill="hold"/>
                                        <p:tgtEl>
                                          <p:spTgt spid="3">
                                            <p:txEl>
                                              <p:pRg st="7" end="7"/>
                                            </p:txEl>
                                          </p:spTgt>
                                        </p:tgtEl>
                                        <p:attrNameLst>
                                          <p:attrName>ppt_x</p:attrName>
                                        </p:attrNameLst>
                                      </p:cBhvr>
                                      <p:tavLst>
                                        <p:tav tm="0">
                                          <p:val>
                                            <p:strVal val="#ppt_x+0.4"/>
                                          </p:val>
                                        </p:tav>
                                        <p:tav tm="100000">
                                          <p:val>
                                            <p:strVal val="#ppt_x-0.05"/>
                                          </p:val>
                                        </p:tav>
                                      </p:tavLst>
                                    </p:anim>
                                    <p:anim calcmode="lin" valueType="num">
                                      <p:cBhvr>
                                        <p:cTn id="48" dur="800" decel="100000" fill="hold"/>
                                        <p:tgtEl>
                                          <p:spTgt spid="3">
                                            <p:txEl>
                                              <p:pRg st="7" end="7"/>
                                            </p:txEl>
                                          </p:spTgt>
                                        </p:tgtEl>
                                        <p:attrNameLst>
                                          <p:attrName>ppt_y</p:attrName>
                                        </p:attrNameLst>
                                      </p:cBhvr>
                                      <p:tavLst>
                                        <p:tav tm="0">
                                          <p:val>
                                            <p:strVal val="#ppt_y-0.4"/>
                                          </p:val>
                                        </p:tav>
                                        <p:tav tm="100000">
                                          <p:val>
                                            <p:strVal val="#ppt_y+0.1"/>
                                          </p:val>
                                        </p:tav>
                                      </p:tavLst>
                                    </p:anim>
                                    <p:anim calcmode="lin" valueType="num">
                                      <p:cBhvr>
                                        <p:cTn id="49" dur="200" accel="100000" fill="hold">
                                          <p:stCondLst>
                                            <p:cond delay="800"/>
                                          </p:stCondLst>
                                        </p:cTn>
                                        <p:tgtEl>
                                          <p:spTgt spid="3">
                                            <p:txEl>
                                              <p:pRg st="7" end="7"/>
                                            </p:txEl>
                                          </p:spTgt>
                                        </p:tgtEl>
                                        <p:attrNameLst>
                                          <p:attrName>ppt_x</p:attrName>
                                        </p:attrNameLst>
                                      </p:cBhvr>
                                      <p:tavLst>
                                        <p:tav tm="0">
                                          <p:val>
                                            <p:strVal val="#ppt_x-0.05"/>
                                          </p:val>
                                        </p:tav>
                                        <p:tav tm="100000">
                                          <p:val>
                                            <p:strVal val="#ppt_x"/>
                                          </p:val>
                                        </p:tav>
                                      </p:tavLst>
                                    </p:anim>
                                    <p:anim calcmode="lin" valueType="num">
                                      <p:cBhvr>
                                        <p:cTn id="50" dur="200" accel="100000" fill="hold">
                                          <p:stCondLst>
                                            <p:cond delay="800"/>
                                          </p:stCondLst>
                                        </p:cTn>
                                        <p:tgtEl>
                                          <p:spTgt spid="3">
                                            <p:txEl>
                                              <p:pRg st="7" end="7"/>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89594-E8DB-D740-B072-FDC9D7ACB4D5}"/>
              </a:ext>
            </a:extLst>
          </p:cNvPr>
          <p:cNvSpPr>
            <a:spLocks noGrp="1"/>
          </p:cNvSpPr>
          <p:nvPr>
            <p:ph type="title"/>
          </p:nvPr>
        </p:nvSpPr>
        <p:spPr/>
        <p:txBody>
          <a:bodyPr/>
          <a:lstStyle/>
          <a:p>
            <a:pPr algn="ctr"/>
            <a:r>
              <a:rPr lang="en-US" dirty="0"/>
              <a:t>Example of a nested loop</a:t>
            </a:r>
          </a:p>
        </p:txBody>
      </p:sp>
      <p:sp>
        <p:nvSpPr>
          <p:cNvPr id="3" name="Content Placeholder 2">
            <a:extLst>
              <a:ext uri="{FF2B5EF4-FFF2-40B4-BE49-F238E27FC236}">
                <a16:creationId xmlns:a16="http://schemas.microsoft.com/office/drawing/2014/main" id="{8C3D03B1-CEC7-834A-89C6-1DA88A1BDCE3}"/>
              </a:ext>
            </a:extLst>
          </p:cNvPr>
          <p:cNvSpPr>
            <a:spLocks noGrp="1"/>
          </p:cNvSpPr>
          <p:nvPr>
            <p:ph idx="1"/>
          </p:nvPr>
        </p:nvSpPr>
        <p:spPr>
          <a:xfrm>
            <a:off x="775486" y="5245706"/>
            <a:ext cx="9905999" cy="993776"/>
          </a:xfrm>
        </p:spPr>
        <p:txBody>
          <a:bodyPr/>
          <a:lstStyle/>
          <a:p>
            <a:r>
              <a:rPr lang="en-US" b="1" dirty="0"/>
              <a:t>Note</a:t>
            </a:r>
            <a:r>
              <a:rPr lang="en-US" dirty="0"/>
              <a:t>: The nested loops can be of different types. Here they just happen to be </a:t>
            </a:r>
            <a:r>
              <a:rPr lang="en-US" dirty="0">
                <a:solidFill>
                  <a:srgbClr val="FF79B2"/>
                </a:solidFill>
                <a:latin typeface="Consolas" panose="020B0609020204030204" pitchFamily="49" charset="0"/>
                <a:cs typeface="Consolas" panose="020B0609020204030204" pitchFamily="49" charset="0"/>
              </a:rPr>
              <a:t>for</a:t>
            </a:r>
            <a:r>
              <a:rPr lang="en-US" dirty="0"/>
              <a:t> loops</a:t>
            </a:r>
          </a:p>
        </p:txBody>
      </p:sp>
      <p:pic>
        <p:nvPicPr>
          <p:cNvPr id="5" name="Picture 4">
            <a:extLst>
              <a:ext uri="{FF2B5EF4-FFF2-40B4-BE49-F238E27FC236}">
                <a16:creationId xmlns:a16="http://schemas.microsoft.com/office/drawing/2014/main" id="{83B4E9B7-D97A-F242-9C02-EC40D7802260}"/>
              </a:ext>
            </a:extLst>
          </p:cNvPr>
          <p:cNvPicPr>
            <a:picLocks noChangeAspect="1"/>
          </p:cNvPicPr>
          <p:nvPr/>
        </p:nvPicPr>
        <p:blipFill>
          <a:blip r:embed="rId2"/>
          <a:stretch>
            <a:fillRect/>
          </a:stretch>
        </p:blipFill>
        <p:spPr>
          <a:xfrm>
            <a:off x="775486" y="1925637"/>
            <a:ext cx="10923599" cy="2663825"/>
          </a:xfrm>
          <a:prstGeom prst="rect">
            <a:avLst/>
          </a:prstGeom>
        </p:spPr>
      </p:pic>
    </p:spTree>
    <p:extLst>
      <p:ext uri="{BB962C8B-B14F-4D97-AF65-F5344CB8AC3E}">
        <p14:creationId xmlns:p14="http://schemas.microsoft.com/office/powerpoint/2010/main" val="2496453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Scale>
                                      <p:cBhvr>
                                        <p:cTn id="7"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5"/>
                                        </p:tgtEl>
                                        <p:attrNameLst>
                                          <p:attrName>ppt_x</p:attrName>
                                          <p:attrName>ppt_y</p:attrName>
                                        </p:attrNameLst>
                                      </p:cBhvr>
                                    </p:animMotion>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F95F6-5265-8F40-B594-5CEF398BFA0D}"/>
              </a:ext>
            </a:extLst>
          </p:cNvPr>
          <p:cNvSpPr>
            <a:spLocks noGrp="1"/>
          </p:cNvSpPr>
          <p:nvPr>
            <p:ph type="title"/>
          </p:nvPr>
        </p:nvSpPr>
        <p:spPr/>
        <p:txBody>
          <a:bodyPr/>
          <a:lstStyle/>
          <a:p>
            <a:pPr algn="ctr"/>
            <a:r>
              <a:rPr lang="en-US" dirty="0"/>
              <a:t>What will this code print?</a:t>
            </a:r>
          </a:p>
        </p:txBody>
      </p:sp>
      <p:pic>
        <p:nvPicPr>
          <p:cNvPr id="4" name="Picture 3">
            <a:extLst>
              <a:ext uri="{FF2B5EF4-FFF2-40B4-BE49-F238E27FC236}">
                <a16:creationId xmlns:a16="http://schemas.microsoft.com/office/drawing/2014/main" id="{25BB26F4-1353-334E-8D14-0D81F73E02B3}"/>
              </a:ext>
            </a:extLst>
          </p:cNvPr>
          <p:cNvPicPr>
            <a:picLocks noChangeAspect="1"/>
          </p:cNvPicPr>
          <p:nvPr/>
        </p:nvPicPr>
        <p:blipFill>
          <a:blip r:embed="rId2"/>
          <a:stretch>
            <a:fillRect/>
          </a:stretch>
        </p:blipFill>
        <p:spPr>
          <a:xfrm>
            <a:off x="1141413" y="1764691"/>
            <a:ext cx="9905998" cy="2415673"/>
          </a:xfrm>
          <a:prstGeom prst="rect">
            <a:avLst/>
          </a:prstGeom>
        </p:spPr>
      </p:pic>
      <p:pic>
        <p:nvPicPr>
          <p:cNvPr id="8" name="Picture 7">
            <a:extLst>
              <a:ext uri="{FF2B5EF4-FFF2-40B4-BE49-F238E27FC236}">
                <a16:creationId xmlns:a16="http://schemas.microsoft.com/office/drawing/2014/main" id="{82462C27-CBB5-BD43-81C4-753E0F0653F8}"/>
              </a:ext>
            </a:extLst>
          </p:cNvPr>
          <p:cNvPicPr>
            <a:picLocks noChangeAspect="1"/>
          </p:cNvPicPr>
          <p:nvPr/>
        </p:nvPicPr>
        <p:blipFill>
          <a:blip r:embed="rId3"/>
          <a:stretch>
            <a:fillRect/>
          </a:stretch>
        </p:blipFill>
        <p:spPr>
          <a:xfrm>
            <a:off x="4131468" y="4469744"/>
            <a:ext cx="3925888" cy="2038442"/>
          </a:xfrm>
          <a:prstGeom prst="rect">
            <a:avLst/>
          </a:prstGeom>
        </p:spPr>
      </p:pic>
      <p:sp>
        <p:nvSpPr>
          <p:cNvPr id="9" name="TextBox 8">
            <a:extLst>
              <a:ext uri="{FF2B5EF4-FFF2-40B4-BE49-F238E27FC236}">
                <a16:creationId xmlns:a16="http://schemas.microsoft.com/office/drawing/2014/main" id="{31282965-F8B6-844D-9B8D-F0F17661ABE9}"/>
              </a:ext>
            </a:extLst>
          </p:cNvPr>
          <p:cNvSpPr txBox="1"/>
          <p:nvPr/>
        </p:nvSpPr>
        <p:spPr>
          <a:xfrm>
            <a:off x="8286750" y="6138854"/>
            <a:ext cx="1319336" cy="369332"/>
          </a:xfrm>
          <a:prstGeom prst="rect">
            <a:avLst/>
          </a:prstGeom>
          <a:noFill/>
        </p:spPr>
        <p:txBody>
          <a:bodyPr wrap="none" rtlCol="0">
            <a:spAutoFit/>
          </a:bodyPr>
          <a:lstStyle/>
          <a:p>
            <a:r>
              <a:rPr lang="en-US" dirty="0"/>
              <a:t>Show debug</a:t>
            </a:r>
          </a:p>
        </p:txBody>
      </p:sp>
    </p:spTree>
    <p:extLst>
      <p:ext uri="{BB962C8B-B14F-4D97-AF65-F5344CB8AC3E}">
        <p14:creationId xmlns:p14="http://schemas.microsoft.com/office/powerpoint/2010/main" val="2992717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checkerboard(across)">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157CB-2918-B54E-82DB-AFB2B8572543}"/>
              </a:ext>
            </a:extLst>
          </p:cNvPr>
          <p:cNvSpPr>
            <a:spLocks noGrp="1"/>
          </p:cNvSpPr>
          <p:nvPr>
            <p:ph type="title"/>
          </p:nvPr>
        </p:nvSpPr>
        <p:spPr/>
        <p:txBody>
          <a:bodyPr/>
          <a:lstStyle/>
          <a:p>
            <a:pPr algn="ctr"/>
            <a:r>
              <a:rPr lang="en-US" dirty="0"/>
              <a:t>Logic behind </a:t>
            </a:r>
            <a:r>
              <a:rPr lang="en-US" b="1" dirty="0"/>
              <a:t>nested loops</a:t>
            </a:r>
          </a:p>
        </p:txBody>
      </p:sp>
      <p:sp>
        <p:nvSpPr>
          <p:cNvPr id="3" name="Content Placeholder 2">
            <a:extLst>
              <a:ext uri="{FF2B5EF4-FFF2-40B4-BE49-F238E27FC236}">
                <a16:creationId xmlns:a16="http://schemas.microsoft.com/office/drawing/2014/main" id="{E269EC5A-86DA-FD43-8190-36188806DFD6}"/>
              </a:ext>
            </a:extLst>
          </p:cNvPr>
          <p:cNvSpPr>
            <a:spLocks noGrp="1"/>
          </p:cNvSpPr>
          <p:nvPr>
            <p:ph idx="1"/>
          </p:nvPr>
        </p:nvSpPr>
        <p:spPr>
          <a:xfrm>
            <a:off x="1141413" y="2770349"/>
            <a:ext cx="10488613" cy="2511426"/>
          </a:xfrm>
        </p:spPr>
        <p:txBody>
          <a:bodyPr/>
          <a:lstStyle/>
          <a:p>
            <a:r>
              <a:rPr lang="en-US" dirty="0"/>
              <a:t>There is a very straight forward rule for </a:t>
            </a:r>
            <a:r>
              <a:rPr lang="en-US" b="1" dirty="0"/>
              <a:t>nested loops</a:t>
            </a:r>
            <a:r>
              <a:rPr lang="en-US" dirty="0"/>
              <a:t> which is as follows:</a:t>
            </a:r>
          </a:p>
          <a:p>
            <a:pPr lvl="1"/>
            <a:r>
              <a:rPr lang="en-US" dirty="0"/>
              <a:t>The </a:t>
            </a:r>
            <a:r>
              <a:rPr lang="en-US" b="1" dirty="0"/>
              <a:t>inner most</a:t>
            </a:r>
            <a:r>
              <a:rPr lang="en-US" dirty="0"/>
              <a:t> loop gets </a:t>
            </a:r>
            <a:r>
              <a:rPr lang="en-US" b="1" dirty="0"/>
              <a:t>executed first</a:t>
            </a:r>
            <a:r>
              <a:rPr lang="en-US" dirty="0"/>
              <a:t>, </a:t>
            </a:r>
            <a:r>
              <a:rPr lang="en-US" b="1" dirty="0"/>
              <a:t>then</a:t>
            </a:r>
            <a:r>
              <a:rPr lang="en-US" dirty="0"/>
              <a:t> the </a:t>
            </a:r>
            <a:r>
              <a:rPr lang="en-US" b="1" dirty="0"/>
              <a:t>loop outside</a:t>
            </a:r>
            <a:r>
              <a:rPr lang="en-US" dirty="0"/>
              <a:t> that and so on.</a:t>
            </a:r>
          </a:p>
          <a:p>
            <a:endParaRPr lang="en-US" dirty="0"/>
          </a:p>
          <a:p>
            <a:r>
              <a:rPr lang="en-US" b="1" dirty="0"/>
              <a:t>Simply</a:t>
            </a:r>
            <a:r>
              <a:rPr lang="en-US" dirty="0"/>
              <a:t>: “Just complete the inner loop before moving to the outer loop” </a:t>
            </a:r>
          </a:p>
        </p:txBody>
      </p:sp>
    </p:spTree>
    <p:extLst>
      <p:ext uri="{BB962C8B-B14F-4D97-AF65-F5344CB8AC3E}">
        <p14:creationId xmlns:p14="http://schemas.microsoft.com/office/powerpoint/2010/main" val="2493150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C5977-6FC2-FB46-A9E2-EA2240941BCD}"/>
              </a:ext>
            </a:extLst>
          </p:cNvPr>
          <p:cNvSpPr>
            <a:spLocks noGrp="1"/>
          </p:cNvSpPr>
          <p:nvPr>
            <p:ph type="title"/>
          </p:nvPr>
        </p:nvSpPr>
        <p:spPr/>
        <p:txBody>
          <a:bodyPr/>
          <a:lstStyle/>
          <a:p>
            <a:pPr algn="ctr"/>
            <a:r>
              <a:rPr lang="en-US" b="1" dirty="0"/>
              <a:t>Let’s experiment</a:t>
            </a:r>
          </a:p>
        </p:txBody>
      </p:sp>
      <p:sp>
        <p:nvSpPr>
          <p:cNvPr id="3" name="Content Placeholder 2">
            <a:extLst>
              <a:ext uri="{FF2B5EF4-FFF2-40B4-BE49-F238E27FC236}">
                <a16:creationId xmlns:a16="http://schemas.microsoft.com/office/drawing/2014/main" id="{C8E8CE61-039F-6F4B-A232-A42A4D3624AC}"/>
              </a:ext>
            </a:extLst>
          </p:cNvPr>
          <p:cNvSpPr>
            <a:spLocks noGrp="1"/>
          </p:cNvSpPr>
          <p:nvPr>
            <p:ph idx="1"/>
          </p:nvPr>
        </p:nvSpPr>
        <p:spPr>
          <a:xfrm>
            <a:off x="1143000" y="3429000"/>
            <a:ext cx="9905999" cy="1779588"/>
          </a:xfrm>
        </p:spPr>
        <p:txBody>
          <a:bodyPr/>
          <a:lstStyle/>
          <a:p>
            <a:r>
              <a:rPr lang="en-US" dirty="0"/>
              <a:t>For the next 10-15 or so minutes let’s come up with some loops that you would want to see, and we can analyze them in the </a:t>
            </a:r>
            <a:r>
              <a:rPr lang="en-US" dirty="0" err="1"/>
              <a:t>Xcode</a:t>
            </a:r>
            <a:r>
              <a:rPr lang="en-US" dirty="0"/>
              <a:t> debugger</a:t>
            </a:r>
          </a:p>
        </p:txBody>
      </p:sp>
    </p:spTree>
    <p:extLst>
      <p:ext uri="{BB962C8B-B14F-4D97-AF65-F5344CB8AC3E}">
        <p14:creationId xmlns:p14="http://schemas.microsoft.com/office/powerpoint/2010/main" val="13492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61150-CCE1-AA43-9ED2-E95803983B74}"/>
              </a:ext>
            </a:extLst>
          </p:cNvPr>
          <p:cNvSpPr>
            <a:spLocks noGrp="1"/>
          </p:cNvSpPr>
          <p:nvPr>
            <p:ph type="title"/>
          </p:nvPr>
        </p:nvSpPr>
        <p:spPr/>
        <p:txBody>
          <a:bodyPr/>
          <a:lstStyle/>
          <a:p>
            <a:pPr algn="ctr"/>
            <a:r>
              <a:rPr lang="en-US" b="1" dirty="0"/>
              <a:t>Git programming Exercise</a:t>
            </a:r>
          </a:p>
        </p:txBody>
      </p:sp>
      <p:sp>
        <p:nvSpPr>
          <p:cNvPr id="3" name="Content Placeholder 2">
            <a:extLst>
              <a:ext uri="{FF2B5EF4-FFF2-40B4-BE49-F238E27FC236}">
                <a16:creationId xmlns:a16="http://schemas.microsoft.com/office/drawing/2014/main" id="{7385A9BC-37BA-D54E-82E3-DF7BDB395F26}"/>
              </a:ext>
            </a:extLst>
          </p:cNvPr>
          <p:cNvSpPr>
            <a:spLocks noGrp="1"/>
          </p:cNvSpPr>
          <p:nvPr>
            <p:ph idx="1"/>
          </p:nvPr>
        </p:nvSpPr>
        <p:spPr>
          <a:xfrm>
            <a:off x="1141412" y="2097088"/>
            <a:ext cx="9905999" cy="4608513"/>
          </a:xfrm>
        </p:spPr>
        <p:txBody>
          <a:bodyPr>
            <a:normAutofit fontScale="70000" lnSpcReduction="20000"/>
          </a:bodyPr>
          <a:lstStyle/>
          <a:p>
            <a:r>
              <a:rPr lang="en-US" dirty="0"/>
              <a:t>On git there is an exercise file called “</a:t>
            </a:r>
            <a:r>
              <a:rPr lang="en-US" dirty="0" err="1"/>
              <a:t>Pyramide_drawing.cpp</a:t>
            </a:r>
            <a:r>
              <a:rPr lang="en-US" dirty="0"/>
              <a:t>”</a:t>
            </a:r>
          </a:p>
          <a:p>
            <a:endParaRPr lang="en-US" dirty="0"/>
          </a:p>
          <a:p>
            <a:r>
              <a:rPr lang="en-US" dirty="0">
                <a:solidFill>
                  <a:srgbClr val="FF79B2"/>
                </a:solidFill>
                <a:latin typeface="Consolas" panose="020B0609020204030204" pitchFamily="49" charset="0"/>
                <a:cs typeface="Consolas" panose="020B0609020204030204" pitchFamily="49" charset="0"/>
              </a:rPr>
              <a:t>if</a:t>
            </a:r>
            <a:r>
              <a:rPr lang="en-US" dirty="0">
                <a:latin typeface="Consolas" panose="020B0609020204030204" pitchFamily="49" charset="0"/>
                <a:cs typeface="Consolas" panose="020B0609020204030204" pitchFamily="49" charset="0"/>
              </a:rPr>
              <a:t>(</a:t>
            </a:r>
            <a:r>
              <a:rPr lang="en-US" dirty="0">
                <a:solidFill>
                  <a:srgbClr val="FF0000"/>
                </a:solidFill>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codeboard.io</a:t>
            </a:r>
            <a:r>
              <a:rPr lang="en-US" dirty="0">
                <a:latin typeface="Consolas" panose="020B0609020204030204" pitchFamily="49" charset="0"/>
                <a:cs typeface="Consolas" panose="020B0609020204030204" pitchFamily="49" charset="0"/>
              </a:rPr>
              <a:t>)</a:t>
            </a:r>
          </a:p>
          <a:p>
            <a:pPr lvl="1"/>
            <a:r>
              <a:rPr lang="en-US" dirty="0"/>
              <a:t>Download and open the file in your IDE</a:t>
            </a:r>
          </a:p>
          <a:p>
            <a:r>
              <a:rPr lang="en-US" dirty="0">
                <a:solidFill>
                  <a:srgbClr val="FF79B2"/>
                </a:solidFill>
                <a:latin typeface="Consolas" panose="020B0609020204030204" pitchFamily="49" charset="0"/>
                <a:cs typeface="Consolas" panose="020B0609020204030204" pitchFamily="49" charset="0"/>
              </a:rPr>
              <a:t>else</a:t>
            </a:r>
          </a:p>
          <a:p>
            <a:pPr lvl="1"/>
            <a:r>
              <a:rPr lang="en-US" dirty="0"/>
              <a:t>Download the file</a:t>
            </a:r>
          </a:p>
          <a:p>
            <a:pPr lvl="1"/>
            <a:r>
              <a:rPr lang="en-US" dirty="0"/>
              <a:t>Copy and paste the contents of the file into a new project </a:t>
            </a:r>
          </a:p>
          <a:p>
            <a:endParaRPr lang="en-US" dirty="0"/>
          </a:p>
          <a:p>
            <a:r>
              <a:rPr lang="en-US" dirty="0"/>
              <a:t>Follow the instructions provided in the source.</a:t>
            </a:r>
          </a:p>
          <a:p>
            <a:r>
              <a:rPr lang="en-US" dirty="0"/>
              <a:t>If you have any questions feel free to ask</a:t>
            </a:r>
          </a:p>
          <a:p>
            <a:endParaRPr lang="en-US" dirty="0"/>
          </a:p>
          <a:p>
            <a:r>
              <a:rPr lang="en-US" dirty="0"/>
              <a:t>If you complete this early, create a new function that will print a pyramid that looks as follows:</a:t>
            </a:r>
          </a:p>
          <a:p>
            <a:endParaRPr lang="en-US" dirty="0"/>
          </a:p>
          <a:p>
            <a:endParaRPr lang="en-US" dirty="0"/>
          </a:p>
          <a:p>
            <a:pPr marL="0" indent="0">
              <a:buNone/>
            </a:pPr>
            <a:endParaRPr lang="en-US" dirty="0"/>
          </a:p>
          <a:p>
            <a:endParaRPr lang="en-US" dirty="0"/>
          </a:p>
        </p:txBody>
      </p:sp>
      <p:pic>
        <p:nvPicPr>
          <p:cNvPr id="5" name="Picture 4">
            <a:extLst>
              <a:ext uri="{FF2B5EF4-FFF2-40B4-BE49-F238E27FC236}">
                <a16:creationId xmlns:a16="http://schemas.microsoft.com/office/drawing/2014/main" id="{6CF33728-16B4-464E-A97C-2DD463AA5BD8}"/>
              </a:ext>
            </a:extLst>
          </p:cNvPr>
          <p:cNvPicPr>
            <a:picLocks noChangeAspect="1"/>
          </p:cNvPicPr>
          <p:nvPr/>
        </p:nvPicPr>
        <p:blipFill>
          <a:blip r:embed="rId2"/>
          <a:stretch>
            <a:fillRect/>
          </a:stretch>
        </p:blipFill>
        <p:spPr>
          <a:xfrm>
            <a:off x="9809162" y="5882557"/>
            <a:ext cx="825500" cy="939800"/>
          </a:xfrm>
          <a:prstGeom prst="rect">
            <a:avLst/>
          </a:prstGeom>
        </p:spPr>
      </p:pic>
    </p:spTree>
    <p:extLst>
      <p:ext uri="{BB962C8B-B14F-4D97-AF65-F5344CB8AC3E}">
        <p14:creationId xmlns:p14="http://schemas.microsoft.com/office/powerpoint/2010/main" val="2265764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Scale>
                                      <p:cBhvr>
                                        <p:cTn id="7" dur="1000" decel="50000" fill="hold">
                                          <p:stCondLst>
                                            <p:cond delay="0"/>
                                          </p:stCondLst>
                                        </p:cTn>
                                        <p:tgtEl>
                                          <p:spTgt spid="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3">
                                            <p:txEl>
                                              <p:pRg st="0" end="0"/>
                                            </p:txEl>
                                          </p:spTgt>
                                        </p:tgtEl>
                                        <p:attrNameLst>
                                          <p:attrName>ppt_x</p:attrName>
                                          <p:attrName>ppt_y</p:attrName>
                                        </p:attrNameLst>
                                      </p:cBhvr>
                                    </p:animMotion>
                                    <p:animEffect transition="in" filter="fade">
                                      <p:cBhvr>
                                        <p:cTn id="9" dur="1000"/>
                                        <p:tgtEl>
                                          <p:spTgt spid="3">
                                            <p:txEl>
                                              <p:pRg st="0" end="0"/>
                                            </p:txEl>
                                          </p:spTgt>
                                        </p:tgtEl>
                                      </p:cBhvr>
                                    </p:animEffect>
                                  </p:childTnLst>
                                </p:cTn>
                              </p:par>
                              <p:par>
                                <p:cTn id="10" presetID="52" presetClass="entr" presetSubtype="0" fill="hold" grpId="0"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Scale>
                                      <p:cBhvr>
                                        <p:cTn id="12" dur="1000" decel="50000" fill="hold">
                                          <p:stCondLst>
                                            <p:cond delay="0"/>
                                          </p:stCondLst>
                                        </p:cTn>
                                        <p:tgtEl>
                                          <p:spTgt spid="3">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3">
                                            <p:txEl>
                                              <p:pRg st="2" end="2"/>
                                            </p:txEl>
                                          </p:spTgt>
                                        </p:tgtEl>
                                        <p:attrNameLst>
                                          <p:attrName>ppt_x</p:attrName>
                                          <p:attrName>ppt_y</p:attrName>
                                        </p:attrNameLst>
                                      </p:cBhvr>
                                    </p:animMotion>
                                    <p:animEffect transition="in" filter="fade">
                                      <p:cBhvr>
                                        <p:cTn id="14" dur="1000"/>
                                        <p:tgtEl>
                                          <p:spTgt spid="3">
                                            <p:txEl>
                                              <p:pRg st="2" end="2"/>
                                            </p:txEl>
                                          </p:spTgt>
                                        </p:tgtEl>
                                      </p:cBhvr>
                                    </p:animEffect>
                                  </p:childTnLst>
                                </p:cTn>
                              </p:par>
                              <p:par>
                                <p:cTn id="15" presetID="52"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Scale>
                                      <p:cBhvr>
                                        <p:cTn id="17" dur="1000" decel="50000" fill="hold">
                                          <p:stCondLst>
                                            <p:cond delay="0"/>
                                          </p:stCondLst>
                                        </p:cTn>
                                        <p:tgtEl>
                                          <p:spTgt spid="3">
                                            <p:txEl>
                                              <p:pRg st="3" end="3"/>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3">
                                            <p:txEl>
                                              <p:pRg st="3" end="3"/>
                                            </p:txEl>
                                          </p:spTgt>
                                        </p:tgtEl>
                                        <p:attrNameLst>
                                          <p:attrName>ppt_x</p:attrName>
                                          <p:attrName>ppt_y</p:attrName>
                                        </p:attrNameLst>
                                      </p:cBhvr>
                                    </p:animMotion>
                                    <p:animEffect transition="in" filter="fade">
                                      <p:cBhvr>
                                        <p:cTn id="19" dur="1000"/>
                                        <p:tgtEl>
                                          <p:spTgt spid="3">
                                            <p:txEl>
                                              <p:pRg st="3" end="3"/>
                                            </p:txEl>
                                          </p:spTgt>
                                        </p:tgtEl>
                                      </p:cBhvr>
                                    </p:animEffect>
                                  </p:childTnLst>
                                </p:cTn>
                              </p:par>
                              <p:par>
                                <p:cTn id="20" presetID="52" presetClass="entr" presetSubtype="0"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Scale>
                                      <p:cBhvr>
                                        <p:cTn id="22" dur="1000" decel="50000" fill="hold">
                                          <p:stCondLst>
                                            <p:cond delay="0"/>
                                          </p:stCondLst>
                                        </p:cTn>
                                        <p:tgtEl>
                                          <p:spTgt spid="3">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1000" decel="50000" fill="hold">
                                          <p:stCondLst>
                                            <p:cond delay="0"/>
                                          </p:stCondLst>
                                        </p:cTn>
                                        <p:tgtEl>
                                          <p:spTgt spid="3">
                                            <p:txEl>
                                              <p:pRg st="4" end="4"/>
                                            </p:txEl>
                                          </p:spTgt>
                                        </p:tgtEl>
                                        <p:attrNameLst>
                                          <p:attrName>ppt_x</p:attrName>
                                          <p:attrName>ppt_y</p:attrName>
                                        </p:attrNameLst>
                                      </p:cBhvr>
                                    </p:animMotion>
                                    <p:animEffect transition="in" filter="fade">
                                      <p:cBhvr>
                                        <p:cTn id="24" dur="1000"/>
                                        <p:tgtEl>
                                          <p:spTgt spid="3">
                                            <p:txEl>
                                              <p:pRg st="4" end="4"/>
                                            </p:txEl>
                                          </p:spTgt>
                                        </p:tgtEl>
                                      </p:cBhvr>
                                    </p:animEffect>
                                  </p:childTnLst>
                                </p:cTn>
                              </p:par>
                              <p:par>
                                <p:cTn id="25" presetID="52" presetClass="entr" presetSubtype="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Scale>
                                      <p:cBhvr>
                                        <p:cTn id="27" dur="1000" decel="50000" fill="hold">
                                          <p:stCondLst>
                                            <p:cond delay="0"/>
                                          </p:stCondLst>
                                        </p:cTn>
                                        <p:tgtEl>
                                          <p:spTgt spid="3">
                                            <p:txEl>
                                              <p:pRg st="5" end="5"/>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8" dur="1000" decel="50000" fill="hold">
                                          <p:stCondLst>
                                            <p:cond delay="0"/>
                                          </p:stCondLst>
                                        </p:cTn>
                                        <p:tgtEl>
                                          <p:spTgt spid="3">
                                            <p:txEl>
                                              <p:pRg st="5" end="5"/>
                                            </p:txEl>
                                          </p:spTgt>
                                        </p:tgtEl>
                                        <p:attrNameLst>
                                          <p:attrName>ppt_x</p:attrName>
                                          <p:attrName>ppt_y</p:attrName>
                                        </p:attrNameLst>
                                      </p:cBhvr>
                                    </p:animMotion>
                                    <p:animEffect transition="in" filter="fade">
                                      <p:cBhvr>
                                        <p:cTn id="29" dur="1000"/>
                                        <p:tgtEl>
                                          <p:spTgt spid="3">
                                            <p:txEl>
                                              <p:pRg st="5" end="5"/>
                                            </p:txEl>
                                          </p:spTgt>
                                        </p:tgtEl>
                                      </p:cBhvr>
                                    </p:animEffect>
                                  </p:childTnLst>
                                </p:cTn>
                              </p:par>
                              <p:par>
                                <p:cTn id="30" presetID="52" presetClass="entr" presetSubtype="0" fill="hold" grpId="0"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Scale>
                                      <p:cBhvr>
                                        <p:cTn id="32" dur="1000" decel="50000" fill="hold">
                                          <p:stCondLst>
                                            <p:cond delay="0"/>
                                          </p:stCondLst>
                                        </p:cTn>
                                        <p:tgtEl>
                                          <p:spTgt spid="3">
                                            <p:txEl>
                                              <p:pRg st="6" end="6"/>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3" dur="1000" decel="50000" fill="hold">
                                          <p:stCondLst>
                                            <p:cond delay="0"/>
                                          </p:stCondLst>
                                        </p:cTn>
                                        <p:tgtEl>
                                          <p:spTgt spid="3">
                                            <p:txEl>
                                              <p:pRg st="6" end="6"/>
                                            </p:txEl>
                                          </p:spTgt>
                                        </p:tgtEl>
                                        <p:attrNameLst>
                                          <p:attrName>ppt_x</p:attrName>
                                          <p:attrName>ppt_y</p:attrName>
                                        </p:attrNameLst>
                                      </p:cBhvr>
                                    </p:animMotion>
                                    <p:animEffect transition="in" filter="fade">
                                      <p:cBhvr>
                                        <p:cTn id="34" dur="1000"/>
                                        <p:tgtEl>
                                          <p:spTgt spid="3">
                                            <p:txEl>
                                              <p:pRg st="6" end="6"/>
                                            </p:txEl>
                                          </p:spTgt>
                                        </p:tgtEl>
                                      </p:cBhvr>
                                    </p:animEffect>
                                  </p:childTnLst>
                                </p:cTn>
                              </p:par>
                              <p:par>
                                <p:cTn id="35" presetID="52"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Scale>
                                      <p:cBhvr>
                                        <p:cTn id="37" dur="1000" decel="50000" fill="hold">
                                          <p:stCondLst>
                                            <p:cond delay="0"/>
                                          </p:stCondLst>
                                        </p:cTn>
                                        <p:tgtEl>
                                          <p:spTgt spid="3">
                                            <p:txEl>
                                              <p:pRg st="8" end="8"/>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 dur="1000" decel="50000" fill="hold">
                                          <p:stCondLst>
                                            <p:cond delay="0"/>
                                          </p:stCondLst>
                                        </p:cTn>
                                        <p:tgtEl>
                                          <p:spTgt spid="3">
                                            <p:txEl>
                                              <p:pRg st="8" end="8"/>
                                            </p:txEl>
                                          </p:spTgt>
                                        </p:tgtEl>
                                        <p:attrNameLst>
                                          <p:attrName>ppt_x</p:attrName>
                                          <p:attrName>ppt_y</p:attrName>
                                        </p:attrNameLst>
                                      </p:cBhvr>
                                    </p:animMotion>
                                    <p:animEffect transition="in" filter="fade">
                                      <p:cBhvr>
                                        <p:cTn id="39" dur="1000"/>
                                        <p:tgtEl>
                                          <p:spTgt spid="3">
                                            <p:txEl>
                                              <p:pRg st="8" end="8"/>
                                            </p:txEl>
                                          </p:spTgt>
                                        </p:tgtEl>
                                      </p:cBhvr>
                                    </p:animEffect>
                                  </p:childTnLst>
                                </p:cTn>
                              </p:par>
                              <p:par>
                                <p:cTn id="40" presetID="52" presetClass="entr" presetSubtype="0"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Scale>
                                      <p:cBhvr>
                                        <p:cTn id="42" dur="1000" decel="50000" fill="hold">
                                          <p:stCondLst>
                                            <p:cond delay="0"/>
                                          </p:stCondLst>
                                        </p:cTn>
                                        <p:tgtEl>
                                          <p:spTgt spid="3">
                                            <p:txEl>
                                              <p:pRg st="9" end="9"/>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3" dur="1000" decel="50000" fill="hold">
                                          <p:stCondLst>
                                            <p:cond delay="0"/>
                                          </p:stCondLst>
                                        </p:cTn>
                                        <p:tgtEl>
                                          <p:spTgt spid="3">
                                            <p:txEl>
                                              <p:pRg st="9" end="9"/>
                                            </p:txEl>
                                          </p:spTgt>
                                        </p:tgtEl>
                                        <p:attrNameLst>
                                          <p:attrName>ppt_x</p:attrName>
                                          <p:attrName>ppt_y</p:attrName>
                                        </p:attrNameLst>
                                      </p:cBhvr>
                                    </p:animMotion>
                                    <p:animEffect transition="in" filter="fade">
                                      <p:cBhvr>
                                        <p:cTn id="44" dur="1000"/>
                                        <p:tgtEl>
                                          <p:spTgt spid="3">
                                            <p:txEl>
                                              <p:pRg st="9" end="9"/>
                                            </p:txEl>
                                          </p:spTgt>
                                        </p:tgtEl>
                                      </p:cBhvr>
                                    </p:animEffect>
                                  </p:childTnLst>
                                </p:cTn>
                              </p:par>
                              <p:par>
                                <p:cTn id="45" presetID="52" presetClass="entr" presetSubtype="0" fill="hold" grpId="0"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Scale>
                                      <p:cBhvr>
                                        <p:cTn id="47" dur="1000" decel="50000" fill="hold">
                                          <p:stCondLst>
                                            <p:cond delay="0"/>
                                          </p:stCondLst>
                                        </p:cTn>
                                        <p:tgtEl>
                                          <p:spTgt spid="3">
                                            <p:txEl>
                                              <p:pRg st="11" end="1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8" dur="1000" decel="50000" fill="hold">
                                          <p:stCondLst>
                                            <p:cond delay="0"/>
                                          </p:stCondLst>
                                        </p:cTn>
                                        <p:tgtEl>
                                          <p:spTgt spid="3">
                                            <p:txEl>
                                              <p:pRg st="11" end="11"/>
                                            </p:txEl>
                                          </p:spTgt>
                                        </p:tgtEl>
                                        <p:attrNameLst>
                                          <p:attrName>ppt_x</p:attrName>
                                          <p:attrName>ppt_y</p:attrName>
                                        </p:attrNameLst>
                                      </p:cBhvr>
                                    </p:animMotion>
                                    <p:animEffect transition="in" filter="fade">
                                      <p:cBhvr>
                                        <p:cTn id="49" dur="1000"/>
                                        <p:tgtEl>
                                          <p:spTgt spid="3">
                                            <p:txEl>
                                              <p:pRg st="11" end="11"/>
                                            </p:txEl>
                                          </p:spTgt>
                                        </p:tgtEl>
                                      </p:cBhvr>
                                    </p:animEffect>
                                  </p:childTnLst>
                                </p:cTn>
                              </p:par>
                              <p:par>
                                <p:cTn id="50" presetID="2" presetClass="entr" presetSubtype="4" fill="hold" nodeType="withEffect">
                                  <p:stCondLst>
                                    <p:cond delay="0"/>
                                  </p:stCondLst>
                                  <p:childTnLst>
                                    <p:set>
                                      <p:cBhvr>
                                        <p:cTn id="51" dur="1" fill="hold">
                                          <p:stCondLst>
                                            <p:cond delay="0"/>
                                          </p:stCondLst>
                                        </p:cTn>
                                        <p:tgtEl>
                                          <p:spTgt spid="5"/>
                                        </p:tgtEl>
                                        <p:attrNameLst>
                                          <p:attrName>style.visibility</p:attrName>
                                        </p:attrNameLst>
                                      </p:cBhvr>
                                      <p:to>
                                        <p:strVal val="visible"/>
                                      </p:to>
                                    </p:set>
                                    <p:anim calcmode="lin" valueType="num">
                                      <p:cBhvr additive="base">
                                        <p:cTn id="52" dur="500" fill="hold"/>
                                        <p:tgtEl>
                                          <p:spTgt spid="5"/>
                                        </p:tgtEl>
                                        <p:attrNameLst>
                                          <p:attrName>ppt_x</p:attrName>
                                        </p:attrNameLst>
                                      </p:cBhvr>
                                      <p:tavLst>
                                        <p:tav tm="0">
                                          <p:val>
                                            <p:strVal val="#ppt_x"/>
                                          </p:val>
                                        </p:tav>
                                        <p:tav tm="100000">
                                          <p:val>
                                            <p:strVal val="#ppt_x"/>
                                          </p:val>
                                        </p:tav>
                                      </p:tavLst>
                                    </p:anim>
                                    <p:anim calcmode="lin" valueType="num">
                                      <p:cBhvr additive="base">
                                        <p:cTn id="5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06920-975C-2148-AC47-BD1C5466E427}"/>
              </a:ext>
            </a:extLst>
          </p:cNvPr>
          <p:cNvSpPr>
            <a:spLocks noGrp="1"/>
          </p:cNvSpPr>
          <p:nvPr>
            <p:ph type="title"/>
          </p:nvPr>
        </p:nvSpPr>
        <p:spPr/>
        <p:txBody>
          <a:bodyPr/>
          <a:lstStyle/>
          <a:p>
            <a:pPr algn="ctr"/>
            <a:r>
              <a:rPr lang="en-US" b="1" dirty="0"/>
              <a:t>But why do we want Loops?</a:t>
            </a:r>
          </a:p>
        </p:txBody>
      </p:sp>
      <p:sp>
        <p:nvSpPr>
          <p:cNvPr id="3" name="Content Placeholder 2">
            <a:extLst>
              <a:ext uri="{FF2B5EF4-FFF2-40B4-BE49-F238E27FC236}">
                <a16:creationId xmlns:a16="http://schemas.microsoft.com/office/drawing/2014/main" id="{3ED4F18E-190F-5D4C-91CD-7BC630D7CFE3}"/>
              </a:ext>
            </a:extLst>
          </p:cNvPr>
          <p:cNvSpPr>
            <a:spLocks noGrp="1"/>
          </p:cNvSpPr>
          <p:nvPr>
            <p:ph idx="1"/>
          </p:nvPr>
        </p:nvSpPr>
        <p:spPr>
          <a:xfrm>
            <a:off x="1141412" y="2249486"/>
            <a:ext cx="9905998" cy="4094163"/>
          </a:xfrm>
        </p:spPr>
        <p:txBody>
          <a:bodyPr>
            <a:normAutofit fontScale="92500" lnSpcReduction="10000"/>
          </a:bodyPr>
          <a:lstStyle/>
          <a:p>
            <a:r>
              <a:rPr lang="en-US" dirty="0"/>
              <a:t>Programs are </a:t>
            </a:r>
            <a:r>
              <a:rPr lang="en-US" b="1" u="sng" dirty="0"/>
              <a:t>sometimes</a:t>
            </a:r>
            <a:r>
              <a:rPr lang="en-US" dirty="0"/>
              <a:t> (not always) used for </a:t>
            </a:r>
            <a:r>
              <a:rPr lang="en-US" u="sng" dirty="0"/>
              <a:t>repetitive</a:t>
            </a:r>
            <a:r>
              <a:rPr lang="en-US" dirty="0"/>
              <a:t> tasks </a:t>
            </a:r>
          </a:p>
          <a:p>
            <a:pPr lvl="1"/>
            <a:r>
              <a:rPr lang="en-US" dirty="0"/>
              <a:t>So they will do things that keep repeating over and over again</a:t>
            </a:r>
          </a:p>
          <a:p>
            <a:pPr lvl="1"/>
            <a:r>
              <a:rPr lang="en-US" dirty="0"/>
              <a:t>A good indicator for using a loop is If you have to keep copying &amp; pasting code.</a:t>
            </a:r>
          </a:p>
          <a:p>
            <a:endParaRPr lang="en-US" dirty="0"/>
          </a:p>
          <a:p>
            <a:r>
              <a:rPr lang="en-US" dirty="0"/>
              <a:t>We may want our program to </a:t>
            </a:r>
            <a:r>
              <a:rPr lang="en-US" u="sng" dirty="0"/>
              <a:t>do something a set number of times</a:t>
            </a:r>
            <a:r>
              <a:rPr lang="en-US" dirty="0"/>
              <a:t> until we decide otherwise </a:t>
            </a:r>
          </a:p>
          <a:p>
            <a:endParaRPr lang="en-US" dirty="0"/>
          </a:p>
          <a:p>
            <a:r>
              <a:rPr lang="en-US" dirty="0"/>
              <a:t>Maybe we want our program to </a:t>
            </a:r>
            <a:r>
              <a:rPr lang="en-US" b="1" dirty="0"/>
              <a:t>check something repeatedly</a:t>
            </a:r>
            <a:r>
              <a:rPr lang="en-US" dirty="0"/>
              <a:t> and inform us if something specific happens</a:t>
            </a:r>
          </a:p>
        </p:txBody>
      </p:sp>
    </p:spTree>
    <p:extLst>
      <p:ext uri="{BB962C8B-B14F-4D97-AF65-F5344CB8AC3E}">
        <p14:creationId xmlns:p14="http://schemas.microsoft.com/office/powerpoint/2010/main" val="2618781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Scale>
                                      <p:cBhvr>
                                        <p:cTn id="7" dur="1000" decel="50000" fill="hold">
                                          <p:stCondLst>
                                            <p:cond delay="0"/>
                                          </p:stCondLst>
                                        </p:cTn>
                                        <p:tgtEl>
                                          <p:spTgt spid="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3">
                                            <p:txEl>
                                              <p:pRg st="0" end="0"/>
                                            </p:txEl>
                                          </p:spTgt>
                                        </p:tgtEl>
                                        <p:attrNameLst>
                                          <p:attrName>ppt_x</p:attrName>
                                          <p:attrName>ppt_y</p:attrName>
                                        </p:attrNameLst>
                                      </p:cBhvr>
                                    </p:animMotion>
                                    <p:animEffect transition="in" filter="fade">
                                      <p:cBhvr>
                                        <p:cTn id="9" dur="1000"/>
                                        <p:tgtEl>
                                          <p:spTgt spid="3">
                                            <p:txEl>
                                              <p:pRg st="0" end="0"/>
                                            </p:txEl>
                                          </p:spTgt>
                                        </p:tgtEl>
                                      </p:cBhvr>
                                    </p:animEffect>
                                  </p:childTnLst>
                                </p:cTn>
                              </p:par>
                              <p:par>
                                <p:cTn id="10" presetID="5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Scale>
                                      <p:cBhvr>
                                        <p:cTn id="12" dur="1000" decel="50000" fill="hold">
                                          <p:stCondLst>
                                            <p:cond delay="0"/>
                                          </p:stCondLst>
                                        </p:cTn>
                                        <p:tgtEl>
                                          <p:spTgt spid="3">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3">
                                            <p:txEl>
                                              <p:pRg st="1" end="1"/>
                                            </p:txEl>
                                          </p:spTgt>
                                        </p:tgtEl>
                                        <p:attrNameLst>
                                          <p:attrName>ppt_x</p:attrName>
                                          <p:attrName>ppt_y</p:attrName>
                                        </p:attrNameLst>
                                      </p:cBhvr>
                                    </p:animMotion>
                                    <p:animEffect transition="in" filter="fade">
                                      <p:cBhvr>
                                        <p:cTn id="14" dur="1000"/>
                                        <p:tgtEl>
                                          <p:spTgt spid="3">
                                            <p:txEl>
                                              <p:pRg st="1" end="1"/>
                                            </p:txEl>
                                          </p:spTgt>
                                        </p:tgtEl>
                                      </p:cBhvr>
                                    </p:animEffect>
                                  </p:childTnLst>
                                </p:cTn>
                              </p:par>
                              <p:par>
                                <p:cTn id="15" presetID="5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Scale>
                                      <p:cBhvr>
                                        <p:cTn id="17" dur="1000" decel="50000" fill="hold">
                                          <p:stCondLst>
                                            <p:cond delay="0"/>
                                          </p:stCondLst>
                                        </p:cTn>
                                        <p:tgtEl>
                                          <p:spTgt spid="3">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3">
                                            <p:txEl>
                                              <p:pRg st="2" end="2"/>
                                            </p:txEl>
                                          </p:spTgt>
                                        </p:tgtEl>
                                        <p:attrNameLst>
                                          <p:attrName>ppt_x</p:attrName>
                                          <p:attrName>ppt_y</p:attrName>
                                        </p:attrNameLst>
                                      </p:cBhvr>
                                    </p:animMotion>
                                    <p:animEffect transition="in" filter="fade">
                                      <p:cBhvr>
                                        <p:cTn id="19" dur="10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2" presetClass="entr" presetSubtype="0" fill="hold" grpId="0"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Scale>
                                      <p:cBhvr>
                                        <p:cTn id="24" dur="1000" decel="50000" fill="hold">
                                          <p:stCondLst>
                                            <p:cond delay="0"/>
                                          </p:stCondLst>
                                        </p:cTn>
                                        <p:tgtEl>
                                          <p:spTgt spid="3">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5" dur="1000" decel="50000" fill="hold">
                                          <p:stCondLst>
                                            <p:cond delay="0"/>
                                          </p:stCondLst>
                                        </p:cTn>
                                        <p:tgtEl>
                                          <p:spTgt spid="3">
                                            <p:txEl>
                                              <p:pRg st="4" end="4"/>
                                            </p:txEl>
                                          </p:spTgt>
                                        </p:tgtEl>
                                        <p:attrNameLst>
                                          <p:attrName>ppt_x</p:attrName>
                                          <p:attrName>ppt_y</p:attrName>
                                        </p:attrNameLst>
                                      </p:cBhvr>
                                    </p:animMotion>
                                    <p:animEffect transition="in" filter="fade">
                                      <p:cBhvr>
                                        <p:cTn id="26" dur="10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2"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Scale>
                                      <p:cBhvr>
                                        <p:cTn id="31" dur="1000" decel="50000" fill="hold">
                                          <p:stCondLst>
                                            <p:cond delay="0"/>
                                          </p:stCondLst>
                                        </p:cTn>
                                        <p:tgtEl>
                                          <p:spTgt spid="3">
                                            <p:txEl>
                                              <p:pRg st="6" end="6"/>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2" dur="1000" decel="50000" fill="hold">
                                          <p:stCondLst>
                                            <p:cond delay="0"/>
                                          </p:stCondLst>
                                        </p:cTn>
                                        <p:tgtEl>
                                          <p:spTgt spid="3">
                                            <p:txEl>
                                              <p:pRg st="6" end="6"/>
                                            </p:txEl>
                                          </p:spTgt>
                                        </p:tgtEl>
                                        <p:attrNameLst>
                                          <p:attrName>ppt_x</p:attrName>
                                          <p:attrName>ppt_y</p:attrName>
                                        </p:attrNameLst>
                                      </p:cBhvr>
                                    </p:animMotion>
                                    <p:animEffect transition="in" filter="fade">
                                      <p:cBhvr>
                                        <p:cTn id="33"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F1C24-26B0-704C-AD5B-C25E471B8147}"/>
              </a:ext>
            </a:extLst>
          </p:cNvPr>
          <p:cNvSpPr>
            <a:spLocks noGrp="1"/>
          </p:cNvSpPr>
          <p:nvPr>
            <p:ph type="title"/>
          </p:nvPr>
        </p:nvSpPr>
        <p:spPr/>
        <p:txBody>
          <a:bodyPr/>
          <a:lstStyle/>
          <a:p>
            <a:pPr algn="ctr"/>
            <a:r>
              <a:rPr lang="en-US" b="1" dirty="0"/>
              <a:t>Operators revised</a:t>
            </a:r>
          </a:p>
        </p:txBody>
      </p:sp>
      <p:sp>
        <p:nvSpPr>
          <p:cNvPr id="3" name="Content Placeholder 2">
            <a:extLst>
              <a:ext uri="{FF2B5EF4-FFF2-40B4-BE49-F238E27FC236}">
                <a16:creationId xmlns:a16="http://schemas.microsoft.com/office/drawing/2014/main" id="{ED5F46B5-C4F9-A040-A9B4-DD54A254D823}"/>
              </a:ext>
            </a:extLst>
          </p:cNvPr>
          <p:cNvSpPr>
            <a:spLocks noGrp="1"/>
          </p:cNvSpPr>
          <p:nvPr>
            <p:ph idx="1"/>
          </p:nvPr>
        </p:nvSpPr>
        <p:spPr/>
        <p:txBody>
          <a:bodyPr/>
          <a:lstStyle/>
          <a:p>
            <a:r>
              <a:rPr lang="en-US" dirty="0"/>
              <a:t>We have been using operators like </a:t>
            </a:r>
            <a:r>
              <a:rPr lang="en-US" dirty="0">
                <a:latin typeface="Consolas" panose="020B0609020204030204" pitchFamily="49" charset="0"/>
                <a:cs typeface="Consolas" panose="020B0609020204030204" pitchFamily="49" charset="0"/>
              </a:rPr>
              <a:t>++, ==</a:t>
            </a:r>
            <a:r>
              <a:rPr lang="en-US" dirty="0"/>
              <a:t>, etc. but lets look at some nice things we can do with them to make our code less cluttered</a:t>
            </a:r>
          </a:p>
          <a:p>
            <a:endParaRPr lang="en-US" dirty="0"/>
          </a:p>
          <a:p>
            <a:endParaRPr lang="en-US" dirty="0"/>
          </a:p>
          <a:p>
            <a:r>
              <a:rPr lang="en-US" dirty="0"/>
              <a:t>Lets say we have a loop where we keep adding a variable to itself</a:t>
            </a:r>
          </a:p>
          <a:p>
            <a:endParaRPr lang="en-US" dirty="0"/>
          </a:p>
        </p:txBody>
      </p:sp>
    </p:spTree>
    <p:extLst>
      <p:ext uri="{BB962C8B-B14F-4D97-AF65-F5344CB8AC3E}">
        <p14:creationId xmlns:p14="http://schemas.microsoft.com/office/powerpoint/2010/main" val="496378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4B760-7F21-C744-988B-8452E05D05ED}"/>
              </a:ext>
            </a:extLst>
          </p:cNvPr>
          <p:cNvSpPr>
            <a:spLocks noGrp="1"/>
          </p:cNvSpPr>
          <p:nvPr>
            <p:ph type="title"/>
          </p:nvPr>
        </p:nvSpPr>
        <p:spPr/>
        <p:txBody>
          <a:bodyPr/>
          <a:lstStyle/>
          <a:p>
            <a:pPr algn="ctr"/>
            <a:r>
              <a:rPr lang="en-US" dirty="0"/>
              <a:t>Example loop</a:t>
            </a:r>
          </a:p>
        </p:txBody>
      </p:sp>
      <p:pic>
        <p:nvPicPr>
          <p:cNvPr id="10" name="Content Placeholder 9">
            <a:extLst>
              <a:ext uri="{FF2B5EF4-FFF2-40B4-BE49-F238E27FC236}">
                <a16:creationId xmlns:a16="http://schemas.microsoft.com/office/drawing/2014/main" id="{BAFEACE0-A724-754C-A92A-B44C06AA1FBD}"/>
              </a:ext>
            </a:extLst>
          </p:cNvPr>
          <p:cNvPicPr>
            <a:picLocks noGrp="1" noChangeAspect="1"/>
          </p:cNvPicPr>
          <p:nvPr>
            <p:ph idx="1"/>
          </p:nvPr>
        </p:nvPicPr>
        <p:blipFill>
          <a:blip r:embed="rId2"/>
          <a:stretch>
            <a:fillRect/>
          </a:stretch>
        </p:blipFill>
        <p:spPr>
          <a:xfrm>
            <a:off x="1141413" y="2097087"/>
            <a:ext cx="9397383" cy="2663825"/>
          </a:xfrm>
        </p:spPr>
      </p:pic>
      <p:sp>
        <p:nvSpPr>
          <p:cNvPr id="12" name="TextBox 11">
            <a:extLst>
              <a:ext uri="{FF2B5EF4-FFF2-40B4-BE49-F238E27FC236}">
                <a16:creationId xmlns:a16="http://schemas.microsoft.com/office/drawing/2014/main" id="{32DDF155-D6B7-6E4F-B84A-AEDBD98FD142}"/>
              </a:ext>
            </a:extLst>
          </p:cNvPr>
          <p:cNvSpPr txBox="1"/>
          <p:nvPr/>
        </p:nvSpPr>
        <p:spPr>
          <a:xfrm>
            <a:off x="1141413" y="5069711"/>
            <a:ext cx="7669535" cy="1200329"/>
          </a:xfrm>
          <a:prstGeom prst="rect">
            <a:avLst/>
          </a:prstGeom>
          <a:noFill/>
        </p:spPr>
        <p:txBody>
          <a:bodyPr wrap="none" rtlCol="0">
            <a:spAutoFit/>
          </a:bodyPr>
          <a:lstStyle/>
          <a:p>
            <a:r>
              <a:rPr lang="en-US" dirty="0"/>
              <a:t>The annoying part is the </a:t>
            </a:r>
            <a:r>
              <a:rPr lang="en-US" dirty="0">
                <a:latin typeface="Consolas" panose="020B0609020204030204" pitchFamily="49" charset="0"/>
                <a:cs typeface="Consolas" panose="020B0609020204030204" pitchFamily="49" charset="0"/>
              </a:rPr>
              <a:t>var = var + </a:t>
            </a:r>
            <a:r>
              <a:rPr lang="en-US" dirty="0" err="1">
                <a:latin typeface="Consolas" panose="020B0609020204030204" pitchFamily="49" charset="0"/>
                <a:cs typeface="Consolas" panose="020B0609020204030204" pitchFamily="49" charset="0"/>
              </a:rPr>
              <a:t>i</a:t>
            </a:r>
            <a:r>
              <a:rPr lang="en-US" dirty="0"/>
              <a:t> expression. </a:t>
            </a:r>
          </a:p>
          <a:p>
            <a:r>
              <a:rPr lang="en-US" dirty="0"/>
              <a:t>Writing out the same variable over and over again can become rather frustrating.</a:t>
            </a:r>
          </a:p>
          <a:p>
            <a:endParaRPr lang="en-US" dirty="0"/>
          </a:p>
          <a:p>
            <a:r>
              <a:rPr lang="en-US" dirty="0"/>
              <a:t>Surely there is an easier way to do this!</a:t>
            </a:r>
          </a:p>
        </p:txBody>
      </p:sp>
    </p:spTree>
    <p:extLst>
      <p:ext uri="{BB962C8B-B14F-4D97-AF65-F5344CB8AC3E}">
        <p14:creationId xmlns:p14="http://schemas.microsoft.com/office/powerpoint/2010/main" val="4044067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55B5DF36-A1CD-FF46-9B3F-B585D8A85D2A}"/>
                  </a:ext>
                </a:extLst>
              </p:cNvPr>
              <p:cNvSpPr>
                <a:spLocks noGrp="1"/>
              </p:cNvSpPr>
              <p:nvPr>
                <p:ph type="title"/>
              </p:nvPr>
            </p:nvSpPr>
            <p:spPr/>
            <p:txBody>
              <a:bodyPr>
                <a:normAutofit/>
              </a:bodyPr>
              <a:lstStyle/>
              <a:p>
                <a:pPr algn="ctr"/>
                <a14:m>
                  <m:oMathPara xmlns:m="http://schemas.openxmlformats.org/officeDocument/2006/math">
                    <m:oMathParaPr>
                      <m:jc m:val="centerGroup"/>
                    </m:oMathParaPr>
                    <m:oMath xmlns:m="http://schemas.openxmlformats.org/officeDocument/2006/math">
                      <m:r>
                        <a:rPr lang="en-US" sz="6000" b="0" i="1" smtClean="0">
                          <a:latin typeface="Cambria Math" panose="02040503050406030204" pitchFamily="18" charset="0"/>
                          <a:ea typeface="Cambria Math" panose="02040503050406030204" pitchFamily="18" charset="0"/>
                        </a:rPr>
                        <m:t>⨂=</m:t>
                      </m:r>
                    </m:oMath>
                  </m:oMathPara>
                </a14:m>
                <a:endParaRPr lang="en-US" sz="6000" dirty="0"/>
              </a:p>
            </p:txBody>
          </p:sp>
        </mc:Choice>
        <mc:Fallback xmlns="">
          <p:sp>
            <p:nvSpPr>
              <p:cNvPr id="2" name="Title 1">
                <a:extLst>
                  <a:ext uri="{FF2B5EF4-FFF2-40B4-BE49-F238E27FC236}">
                    <a16:creationId xmlns:a16="http://schemas.microsoft.com/office/drawing/2014/main" id="{55B5DF36-A1CD-FF46-9B3F-B585D8A85D2A}"/>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DB5F611-B130-5240-A261-91071F27CB90}"/>
                  </a:ext>
                </a:extLst>
              </p:cNvPr>
              <p:cNvSpPr>
                <a:spLocks noGrp="1"/>
              </p:cNvSpPr>
              <p:nvPr>
                <p:ph idx="1"/>
              </p:nvPr>
            </p:nvSpPr>
            <p:spPr/>
            <p:txBody>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is short for “any other operator (+, -, /, etc.)”, aka N-</a:t>
                </a:r>
                <a:r>
                  <a:rPr lang="en-US" dirty="0" err="1"/>
                  <a:t>ary</a:t>
                </a:r>
                <a:r>
                  <a:rPr lang="en-US" dirty="0"/>
                  <a:t> operator</a:t>
                </a:r>
              </a:p>
              <a:p>
                <a:r>
                  <a:rPr lang="en-US" dirty="0"/>
                  <a:t>We can remove the second instance of </a:t>
                </a:r>
                <a:r>
                  <a:rPr lang="en-US" dirty="0">
                    <a:latin typeface="Consolas" panose="020B0609020204030204" pitchFamily="49" charset="0"/>
                    <a:cs typeface="Consolas" panose="020B0609020204030204" pitchFamily="49" charset="0"/>
                  </a:rPr>
                  <a:t>var</a:t>
                </a:r>
                <a:r>
                  <a:rPr lang="en-US" dirty="0"/>
                  <a:t> completely by using this.</a:t>
                </a:r>
              </a:p>
              <a:p>
                <a:endParaRPr lang="en-US" dirty="0"/>
              </a:p>
              <a:p>
                <a:pPr marL="0" indent="0">
                  <a:buNone/>
                </a:pPr>
                <a:r>
                  <a:rPr lang="en-US" b="1" dirty="0"/>
                  <a:t>Syntax:</a:t>
                </a:r>
                <a:r>
                  <a:rPr lang="en-US" dirty="0"/>
                  <a:t>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 </m:t>
                    </m:r>
                    <m:nary>
                      <m:naryPr>
                        <m:chr m:val="⨂"/>
                        <m:subHide m:val="on"/>
                        <m:supHide m:val="on"/>
                        <m:ctrlPr>
                          <a:rPr lang="en-US" b="0" i="1" smtClean="0">
                            <a:latin typeface="Cambria Math" panose="02040503050406030204" pitchFamily="18" charset="0"/>
                            <a:ea typeface="Cambria Math" panose="02040503050406030204" pitchFamily="18" charset="0"/>
                          </a:rPr>
                        </m:ctrlPr>
                      </m:naryPr>
                      <m:sub/>
                      <m:sup/>
                      <m:e>
                        <m:r>
                          <a:rPr lang="en-US" b="0" i="1" smtClean="0">
                            <a:latin typeface="Cambria Math" panose="02040503050406030204" pitchFamily="18" charset="0"/>
                          </a:rPr>
                          <m:t>=</m:t>
                        </m:r>
                      </m:e>
                    </m:nary>
                    <m:r>
                      <a:rPr lang="en-US" b="0" i="1" smtClean="0">
                        <a:latin typeface="Cambria Math" panose="02040503050406030204" pitchFamily="18" charset="0"/>
                      </a:rPr>
                      <m:t> </m:t>
                    </m:r>
                    <m:r>
                      <a:rPr lang="en-US" b="0" i="1" smtClean="0">
                        <a:latin typeface="Cambria Math" panose="02040503050406030204" pitchFamily="18" charset="0"/>
                      </a:rPr>
                      <m:t>𝑥</m:t>
                    </m:r>
                  </m:oMath>
                </a14:m>
                <a:endParaRPr lang="en-US" dirty="0"/>
              </a:p>
              <a:p>
                <a:pPr lvl="1"/>
                <a14:m>
                  <m:oMath xmlns:m="http://schemas.openxmlformats.org/officeDocument/2006/math">
                    <m:r>
                      <a:rPr lang="en-US" b="0" i="1" smtClean="0">
                        <a:latin typeface="Cambria Math" panose="02040503050406030204" pitchFamily="18" charset="0"/>
                      </a:rPr>
                      <m:t>𝑛</m:t>
                    </m:r>
                  </m:oMath>
                </a14:m>
                <a:r>
                  <a:rPr lang="en-US" dirty="0"/>
                  <a:t> is any variable that can have arithmetic operations performed on it</a:t>
                </a:r>
              </a:p>
              <a:p>
                <a:pPr lvl="1"/>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is (like we said before) ANY OPERATOR</a:t>
                </a:r>
              </a:p>
              <a:p>
                <a:pPr lvl="1"/>
                <a14:m>
                  <m:oMath xmlns:m="http://schemas.openxmlformats.org/officeDocument/2006/math">
                    <m:r>
                      <a:rPr lang="en-US" b="0" i="1" smtClean="0">
                        <a:latin typeface="Cambria Math" panose="02040503050406030204" pitchFamily="18" charset="0"/>
                      </a:rPr>
                      <m:t>𝑥</m:t>
                    </m:r>
                  </m:oMath>
                </a14:m>
                <a:r>
                  <a:rPr lang="en-US" dirty="0"/>
                  <a:t> is some number or variable of our choosing</a:t>
                </a:r>
              </a:p>
            </p:txBody>
          </p:sp>
        </mc:Choice>
        <mc:Fallback xmlns="">
          <p:sp>
            <p:nvSpPr>
              <p:cNvPr id="3" name="Content Placeholder 2">
                <a:extLst>
                  <a:ext uri="{FF2B5EF4-FFF2-40B4-BE49-F238E27FC236}">
                    <a16:creationId xmlns:a16="http://schemas.microsoft.com/office/drawing/2014/main" id="{EDB5F611-B130-5240-A261-91071F27CB90}"/>
                  </a:ext>
                </a:extLst>
              </p:cNvPr>
              <p:cNvSpPr>
                <a:spLocks noGrp="1" noRot="1" noChangeAspect="1" noMove="1" noResize="1" noEditPoints="1" noAdjustHandles="1" noChangeArrowheads="1" noChangeShapeType="1" noTextEdit="1"/>
              </p:cNvSpPr>
              <p:nvPr>
                <p:ph idx="1"/>
              </p:nvPr>
            </p:nvSpPr>
            <p:spPr>
              <a:blipFill>
                <a:blip r:embed="rId3"/>
                <a:stretch>
                  <a:fillRect l="-1280" t="-2143" b="-1786"/>
                </a:stretch>
              </a:blipFill>
            </p:spPr>
            <p:txBody>
              <a:bodyPr/>
              <a:lstStyle/>
              <a:p>
                <a:r>
                  <a:rPr lang="en-US">
                    <a:noFill/>
                  </a:rPr>
                  <a:t> </a:t>
                </a:r>
              </a:p>
            </p:txBody>
          </p:sp>
        </mc:Fallback>
      </mc:AlternateContent>
    </p:spTree>
    <p:extLst>
      <p:ext uri="{BB962C8B-B14F-4D97-AF65-F5344CB8AC3E}">
        <p14:creationId xmlns:p14="http://schemas.microsoft.com/office/powerpoint/2010/main" val="962634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Scale>
                                      <p:cBhvr>
                                        <p:cTn id="7" dur="1000" decel="50000" fill="hold">
                                          <p:stCondLst>
                                            <p:cond delay="0"/>
                                          </p:stCondLst>
                                        </p:cTn>
                                        <p:tgtEl>
                                          <p:spTgt spid="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3">
                                            <p:txEl>
                                              <p:pRg st="0" end="0"/>
                                            </p:txEl>
                                          </p:spTgt>
                                        </p:tgtEl>
                                        <p:attrNameLst>
                                          <p:attrName>ppt_x</p:attrName>
                                          <p:attrName>ppt_y</p:attrName>
                                        </p:attrNameLst>
                                      </p:cBhvr>
                                    </p:animMotion>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Scale>
                                      <p:cBhvr>
                                        <p:cTn id="14" dur="1000" decel="50000" fill="hold">
                                          <p:stCondLst>
                                            <p:cond delay="0"/>
                                          </p:stCondLst>
                                        </p:cTn>
                                        <p:tgtEl>
                                          <p:spTgt spid="3">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3">
                                            <p:txEl>
                                              <p:pRg st="1" end="1"/>
                                            </p:txEl>
                                          </p:spTgt>
                                        </p:tgtEl>
                                        <p:attrNameLst>
                                          <p:attrName>ppt_x</p:attrName>
                                          <p:attrName>ppt_y</p:attrName>
                                        </p:attrNameLst>
                                      </p:cBhvr>
                                    </p:animMotion>
                                    <p:animEffect transition="in" filter="fade">
                                      <p:cBhvr>
                                        <p:cTn id="16" dur="10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Scale>
                                      <p:cBhvr>
                                        <p:cTn id="21" dur="1000" decel="50000" fill="hold">
                                          <p:stCondLst>
                                            <p:cond delay="0"/>
                                          </p:stCondLst>
                                        </p:cTn>
                                        <p:tgtEl>
                                          <p:spTgt spid="3">
                                            <p:txEl>
                                              <p:pRg st="3" end="3"/>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 dur="1000" decel="50000" fill="hold">
                                          <p:stCondLst>
                                            <p:cond delay="0"/>
                                          </p:stCondLst>
                                        </p:cTn>
                                        <p:tgtEl>
                                          <p:spTgt spid="3">
                                            <p:txEl>
                                              <p:pRg st="3" end="3"/>
                                            </p:txEl>
                                          </p:spTgt>
                                        </p:tgtEl>
                                        <p:attrNameLst>
                                          <p:attrName>ppt_x</p:attrName>
                                          <p:attrName>ppt_y</p:attrName>
                                        </p:attrNameLst>
                                      </p:cBhvr>
                                    </p:animMotion>
                                    <p:animEffect transition="in" filter="fade">
                                      <p:cBhvr>
                                        <p:cTn id="23" dur="1000"/>
                                        <p:tgtEl>
                                          <p:spTgt spid="3">
                                            <p:txEl>
                                              <p:pRg st="3" end="3"/>
                                            </p:txEl>
                                          </p:spTgt>
                                        </p:tgtEl>
                                      </p:cBhvr>
                                    </p:animEffect>
                                  </p:childTnLst>
                                </p:cTn>
                              </p:par>
                              <p:par>
                                <p:cTn id="24" presetID="52" presetClass="entr" presetSubtype="0" fill="hold" grpId="0"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Scale>
                                      <p:cBhvr>
                                        <p:cTn id="26" dur="1000" decel="50000" fill="hold">
                                          <p:stCondLst>
                                            <p:cond delay="0"/>
                                          </p:stCondLst>
                                        </p:cTn>
                                        <p:tgtEl>
                                          <p:spTgt spid="3">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7" dur="1000" decel="50000" fill="hold">
                                          <p:stCondLst>
                                            <p:cond delay="0"/>
                                          </p:stCondLst>
                                        </p:cTn>
                                        <p:tgtEl>
                                          <p:spTgt spid="3">
                                            <p:txEl>
                                              <p:pRg st="4" end="4"/>
                                            </p:txEl>
                                          </p:spTgt>
                                        </p:tgtEl>
                                        <p:attrNameLst>
                                          <p:attrName>ppt_x</p:attrName>
                                          <p:attrName>ppt_y</p:attrName>
                                        </p:attrNameLst>
                                      </p:cBhvr>
                                    </p:animMotion>
                                    <p:animEffect transition="in" filter="fade">
                                      <p:cBhvr>
                                        <p:cTn id="28" dur="1000"/>
                                        <p:tgtEl>
                                          <p:spTgt spid="3">
                                            <p:txEl>
                                              <p:pRg st="4" end="4"/>
                                            </p:txEl>
                                          </p:spTgt>
                                        </p:tgtEl>
                                      </p:cBhvr>
                                    </p:animEffect>
                                  </p:childTnLst>
                                </p:cTn>
                              </p:par>
                              <p:par>
                                <p:cTn id="29" presetID="52" presetClass="entr" presetSubtype="0"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Scale>
                                      <p:cBhvr>
                                        <p:cTn id="31" dur="1000" decel="50000" fill="hold">
                                          <p:stCondLst>
                                            <p:cond delay="0"/>
                                          </p:stCondLst>
                                        </p:cTn>
                                        <p:tgtEl>
                                          <p:spTgt spid="3">
                                            <p:txEl>
                                              <p:pRg st="5" end="5"/>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2" dur="1000" decel="50000" fill="hold">
                                          <p:stCondLst>
                                            <p:cond delay="0"/>
                                          </p:stCondLst>
                                        </p:cTn>
                                        <p:tgtEl>
                                          <p:spTgt spid="3">
                                            <p:txEl>
                                              <p:pRg st="5" end="5"/>
                                            </p:txEl>
                                          </p:spTgt>
                                        </p:tgtEl>
                                        <p:attrNameLst>
                                          <p:attrName>ppt_x</p:attrName>
                                          <p:attrName>ppt_y</p:attrName>
                                        </p:attrNameLst>
                                      </p:cBhvr>
                                    </p:animMotion>
                                    <p:animEffect transition="in" filter="fade">
                                      <p:cBhvr>
                                        <p:cTn id="33" dur="1000"/>
                                        <p:tgtEl>
                                          <p:spTgt spid="3">
                                            <p:txEl>
                                              <p:pRg st="5" end="5"/>
                                            </p:txEl>
                                          </p:spTgt>
                                        </p:tgtEl>
                                      </p:cBhvr>
                                    </p:animEffect>
                                  </p:childTnLst>
                                </p:cTn>
                              </p:par>
                              <p:par>
                                <p:cTn id="34" presetID="52" presetClass="entr" presetSubtype="0" fill="hold" grpId="0"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Scale>
                                      <p:cBhvr>
                                        <p:cTn id="36" dur="1000" decel="50000" fill="hold">
                                          <p:stCondLst>
                                            <p:cond delay="0"/>
                                          </p:stCondLst>
                                        </p:cTn>
                                        <p:tgtEl>
                                          <p:spTgt spid="3">
                                            <p:txEl>
                                              <p:pRg st="6" end="6"/>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7" dur="1000" decel="50000" fill="hold">
                                          <p:stCondLst>
                                            <p:cond delay="0"/>
                                          </p:stCondLst>
                                        </p:cTn>
                                        <p:tgtEl>
                                          <p:spTgt spid="3">
                                            <p:txEl>
                                              <p:pRg st="6" end="6"/>
                                            </p:txEl>
                                          </p:spTgt>
                                        </p:tgtEl>
                                        <p:attrNameLst>
                                          <p:attrName>ppt_x</p:attrName>
                                          <p:attrName>ppt_y</p:attrName>
                                        </p:attrNameLst>
                                      </p:cBhvr>
                                    </p:animMotion>
                                    <p:animEffect transition="in" filter="fade">
                                      <p:cBhvr>
                                        <p:cTn id="38"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8EEAA-E5DC-E043-A3B7-E88D454893AF}"/>
              </a:ext>
            </a:extLst>
          </p:cNvPr>
          <p:cNvSpPr>
            <a:spLocks noGrp="1"/>
          </p:cNvSpPr>
          <p:nvPr>
            <p:ph type="title"/>
          </p:nvPr>
        </p:nvSpPr>
        <p:spPr/>
        <p:txBody>
          <a:bodyPr/>
          <a:lstStyle/>
          <a:p>
            <a:pPr algn="ctr"/>
            <a:r>
              <a:rPr lang="en-US" dirty="0"/>
              <a:t>What does the expression actually mean?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0DE7CC-BBC5-4E4C-AF7A-F1B3BB3164A6}"/>
                  </a:ext>
                </a:extLst>
              </p:cNvPr>
              <p:cNvSpPr>
                <a:spLocks noGrp="1"/>
              </p:cNvSpPr>
              <p:nvPr>
                <p:ph idx="1"/>
              </p:nvPr>
            </p:nvSpPr>
            <p:spPr>
              <a:xfrm>
                <a:off x="1141412" y="2249486"/>
                <a:ext cx="10410508" cy="3989995"/>
              </a:xfrm>
            </p:spPr>
            <p:txBody>
              <a:bodyPr>
                <a:normAutofit/>
              </a:bodyPr>
              <a:lstStyle/>
              <a:p>
                <a14:m>
                  <m:oMath xmlns:m="http://schemas.openxmlformats.org/officeDocument/2006/math">
                    <m:r>
                      <a:rPr lang="en-US" i="1" smtClean="0">
                        <a:latin typeface="Cambria Math" panose="02040503050406030204" pitchFamily="18" charset="0"/>
                      </a:rPr>
                      <m:t>𝑛</m:t>
                    </m:r>
                    <m:r>
                      <a:rPr lang="en-US" i="1" smtClean="0">
                        <a:latin typeface="Cambria Math" panose="02040503050406030204" pitchFamily="18" charset="0"/>
                      </a:rPr>
                      <m:t> </m:t>
                    </m:r>
                    <m:nary>
                      <m:naryPr>
                        <m:chr m:val="⨂"/>
                        <m:subHide m:val="on"/>
                        <m:supHide m:val="on"/>
                        <m:ctrlPr>
                          <a:rPr lang="en-US" i="1">
                            <a:latin typeface="Cambria Math" panose="02040503050406030204" pitchFamily="18" charset="0"/>
                            <a:ea typeface="Cambria Math" panose="02040503050406030204" pitchFamily="18" charset="0"/>
                          </a:rPr>
                        </m:ctrlPr>
                      </m:naryPr>
                      <m:sub/>
                      <m:sup/>
                      <m:e>
                        <m:r>
                          <a:rPr lang="en-US" i="1">
                            <a:latin typeface="Cambria Math" panose="02040503050406030204" pitchFamily="18" charset="0"/>
                          </a:rPr>
                          <m:t>=</m:t>
                        </m:r>
                      </m:e>
                    </m:nary>
                    <m:r>
                      <a:rPr lang="en-US" i="1">
                        <a:latin typeface="Cambria Math" panose="02040503050406030204" pitchFamily="18" charset="0"/>
                      </a:rPr>
                      <m:t> </m:t>
                    </m:r>
                    <m:r>
                      <a:rPr lang="en-US" i="1">
                        <a:latin typeface="Cambria Math" panose="02040503050406030204" pitchFamily="18" charset="0"/>
                      </a:rPr>
                      <m:t>𝑥</m:t>
                    </m:r>
                  </m:oMath>
                </a14:m>
                <a:r>
                  <a:rPr lang="en-US" dirty="0"/>
                  <a:t> basically says: </a:t>
                </a:r>
                <a14:m>
                  <m:oMath xmlns:m="http://schemas.openxmlformats.org/officeDocument/2006/math">
                    <m:r>
                      <a:rPr lang="en-US" i="1">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 </m:t>
                    </m:r>
                    <m:nary>
                      <m:naryPr>
                        <m:chr m:val="⨂"/>
                        <m:subHide m:val="on"/>
                        <m:supHide m:val="on"/>
                        <m:ctrlPr>
                          <a:rPr lang="en-US" b="0" i="1" smtClean="0">
                            <a:latin typeface="Cambria Math" panose="02040503050406030204" pitchFamily="18" charset="0"/>
                            <a:ea typeface="Cambria Math" panose="02040503050406030204" pitchFamily="18" charset="0"/>
                          </a:rPr>
                        </m:ctrlPr>
                      </m:naryPr>
                      <m:sub/>
                      <m:sup/>
                      <m:e>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𝑥</m:t>
                        </m:r>
                      </m:e>
                    </m:nary>
                  </m:oMath>
                </a14:m>
                <a:endParaRPr lang="en-US" dirty="0"/>
              </a:p>
              <a:p>
                <a:endParaRPr lang="en-US" dirty="0"/>
              </a:p>
              <a:p>
                <a:r>
                  <a:rPr lang="en-US" dirty="0"/>
                  <a:t>This may seem a bit confusing but lets look at some easy examples</a:t>
                </a:r>
              </a:p>
              <a:p>
                <a:pPr lvl="1"/>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+=1</m:t>
                    </m:r>
                  </m:oMath>
                </a14:m>
                <a:r>
                  <a:rPr lang="en-US" dirty="0"/>
                  <a:t> is the same as </a:t>
                </a:r>
                <a14:m>
                  <m:oMath xmlns:m="http://schemas.openxmlformats.org/officeDocument/2006/math">
                    <m:r>
                      <a:rPr lang="en-US" i="1">
                        <a:latin typeface="Cambria Math" panose="02040503050406030204" pitchFamily="18" charset="0"/>
                      </a:rPr>
                      <m:t>𝑛</m:t>
                    </m:r>
                    <m:r>
                      <a:rPr lang="en-US" i="1">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oMath>
                </a14:m>
                <a:endParaRPr lang="en-US" dirty="0"/>
              </a:p>
              <a:p>
                <a:pPr lvl="1"/>
                <a14:m>
                  <m:oMath xmlns:m="http://schemas.openxmlformats.org/officeDocument/2006/math">
                    <m:r>
                      <a:rPr lang="en-US" i="1">
                        <a:latin typeface="Cambria Math" panose="02040503050406030204" pitchFamily="18" charset="0"/>
                      </a:rPr>
                      <m:t>𝑛</m:t>
                    </m:r>
                    <m:r>
                      <a:rPr lang="en-US" b="0" i="1" smtClean="0">
                        <a:latin typeface="Cambria Math" panose="02040503050406030204" pitchFamily="18" charset="0"/>
                      </a:rPr>
                      <m:t>−</m:t>
                    </m:r>
                    <m:r>
                      <a:rPr lang="en-US" i="1">
                        <a:latin typeface="Cambria Math" panose="02040503050406030204" pitchFamily="18" charset="0"/>
                      </a:rPr>
                      <m:t>=</m:t>
                    </m:r>
                    <m:r>
                      <a:rPr lang="en-US" b="0" i="1" smtClean="0">
                        <a:latin typeface="Cambria Math" panose="02040503050406030204" pitchFamily="18" charset="0"/>
                      </a:rPr>
                      <m:t>7</m:t>
                    </m:r>
                  </m:oMath>
                </a14:m>
                <a:r>
                  <a:rPr lang="en-US" dirty="0"/>
                  <a:t> is the same as </a:t>
                </a:r>
                <a14:m>
                  <m:oMath xmlns:m="http://schemas.openxmlformats.org/officeDocument/2006/math">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𝑛</m:t>
                    </m:r>
                    <m:r>
                      <a:rPr lang="en-US" b="0" i="1" smtClean="0">
                        <a:latin typeface="Cambria Math" panose="02040503050406030204" pitchFamily="18" charset="0"/>
                      </a:rPr>
                      <m:t> −7</m:t>
                    </m:r>
                  </m:oMath>
                </a14:m>
                <a:r>
                  <a:rPr lang="en-US" dirty="0"/>
                  <a:t> </a:t>
                </a:r>
              </a:p>
              <a:p>
                <a:pPr lvl="1"/>
                <a14:m>
                  <m:oMath xmlns:m="http://schemas.openxmlformats.org/officeDocument/2006/math">
                    <m:r>
                      <a:rPr lang="en-US" i="1">
                        <a:latin typeface="Cambria Math" panose="02040503050406030204" pitchFamily="18" charset="0"/>
                      </a:rPr>
                      <m:t>𝑛</m:t>
                    </m:r>
                    <m:r>
                      <a:rPr lang="en-US" b="0" i="1" smtClean="0">
                        <a:latin typeface="Cambria Math" panose="02040503050406030204" pitchFamily="18" charset="0"/>
                      </a:rPr>
                      <m:t>∗</m:t>
                    </m:r>
                    <m:r>
                      <a:rPr lang="en-US" i="1">
                        <a:latin typeface="Cambria Math" panose="02040503050406030204" pitchFamily="18" charset="0"/>
                      </a:rPr>
                      <m:t>=</m:t>
                    </m:r>
                    <m:r>
                      <a:rPr lang="en-US" b="0" i="1" smtClean="0">
                        <a:latin typeface="Cambria Math" panose="02040503050406030204" pitchFamily="18" charset="0"/>
                      </a:rPr>
                      <m:t>23</m:t>
                    </m:r>
                  </m:oMath>
                </a14:m>
                <a:r>
                  <a:rPr lang="en-US" dirty="0"/>
                  <a:t> is the same as </a:t>
                </a:r>
                <a14:m>
                  <m:oMath xmlns:m="http://schemas.openxmlformats.org/officeDocument/2006/math">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𝑛</m:t>
                    </m:r>
                    <m:r>
                      <a:rPr lang="en-US" b="0" i="1" smtClean="0">
                        <a:latin typeface="Cambria Math" panose="02040503050406030204" pitchFamily="18" charset="0"/>
                      </a:rPr>
                      <m:t>∗23</m:t>
                    </m:r>
                  </m:oMath>
                </a14:m>
                <a:r>
                  <a:rPr lang="en-US" dirty="0"/>
                  <a:t> </a:t>
                </a:r>
              </a:p>
              <a:p>
                <a:pPr lvl="1"/>
                <a:endParaRPr lang="en-US" dirty="0"/>
              </a:p>
              <a:p>
                <a:r>
                  <a:rPr lang="en-US" dirty="0"/>
                  <a:t>All of these expressions say “</a:t>
                </a:r>
                <a14:m>
                  <m:oMath xmlns:m="http://schemas.openxmlformats.org/officeDocument/2006/math">
                    <m:r>
                      <a:rPr lang="en-US" i="1" dirty="0" smtClean="0">
                        <a:latin typeface="Cambria Math" panose="02040503050406030204" pitchFamily="18" charset="0"/>
                      </a:rPr>
                      <m:t>𝑛</m:t>
                    </m:r>
                  </m:oMath>
                </a14:m>
                <a:r>
                  <a:rPr lang="en-US" dirty="0"/>
                  <a:t> is equal to the current value of </a:t>
                </a:r>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n</m:t>
                    </m:r>
                    <m:r>
                      <a:rPr lang="en-US" b="0" i="0" smtClean="0">
                        <a:latin typeface="Cambria Math" panose="02040503050406030204" pitchFamily="18" charset="0"/>
                        <a:ea typeface="Cambria Math" panose="02040503050406030204" pitchFamily="18" charset="0"/>
                      </a:rPr>
                      <m:t> </m:t>
                    </m:r>
                    <m:nary>
                      <m:naryPr>
                        <m:chr m:val="⨂"/>
                        <m:subHide m:val="on"/>
                        <m:supHide m:val="on"/>
                        <m:ctrlPr>
                          <a:rPr lang="en-US" i="1">
                            <a:latin typeface="Cambria Math" panose="02040503050406030204" pitchFamily="18" charset="0"/>
                            <a:ea typeface="Cambria Math" panose="02040503050406030204" pitchFamily="18" charset="0"/>
                          </a:rPr>
                        </m:ctrlPr>
                      </m:naryPr>
                      <m:sub/>
                      <m:sup/>
                      <m:e>
                        <m:r>
                          <a:rPr lang="en-US" b="0" i="1" smtClean="0">
                            <a:latin typeface="Cambria Math" panose="02040503050406030204" pitchFamily="18" charset="0"/>
                            <a:ea typeface="Cambria Math" panose="02040503050406030204" pitchFamily="18" charset="0"/>
                          </a:rPr>
                          <m:t> </m:t>
                        </m:r>
                      </m:e>
                    </m:nary>
                    <m:r>
                      <a:rPr lang="en-US" b="0" i="1" smtClean="0">
                        <a:latin typeface="Cambria Math" panose="02040503050406030204" pitchFamily="18" charset="0"/>
                      </a:rPr>
                      <m:t> </m:t>
                    </m:r>
                  </m:oMath>
                </a14:m>
                <a:r>
                  <a:rPr lang="en-US" dirty="0"/>
                  <a:t>some value”</a:t>
                </a:r>
              </a:p>
            </p:txBody>
          </p:sp>
        </mc:Choice>
        <mc:Fallback xmlns="">
          <p:sp>
            <p:nvSpPr>
              <p:cNvPr id="3" name="Content Placeholder 2">
                <a:extLst>
                  <a:ext uri="{FF2B5EF4-FFF2-40B4-BE49-F238E27FC236}">
                    <a16:creationId xmlns:a16="http://schemas.microsoft.com/office/drawing/2014/main" id="{E20DE7CC-BBC5-4E4C-AF7A-F1B3BB3164A6}"/>
                  </a:ext>
                </a:extLst>
              </p:cNvPr>
              <p:cNvSpPr>
                <a:spLocks noGrp="1" noRot="1" noChangeAspect="1" noMove="1" noResize="1" noEditPoints="1" noAdjustHandles="1" noChangeArrowheads="1" noChangeShapeType="1" noTextEdit="1"/>
              </p:cNvSpPr>
              <p:nvPr>
                <p:ph idx="1"/>
              </p:nvPr>
            </p:nvSpPr>
            <p:spPr>
              <a:xfrm>
                <a:off x="1141412" y="2249486"/>
                <a:ext cx="10410508" cy="3989995"/>
              </a:xfrm>
              <a:blipFill>
                <a:blip r:embed="rId2"/>
                <a:stretch>
                  <a:fillRect l="-1218" t="-9841" b="-15556"/>
                </a:stretch>
              </a:blipFill>
            </p:spPr>
            <p:txBody>
              <a:bodyPr/>
              <a:lstStyle/>
              <a:p>
                <a:r>
                  <a:rPr lang="en-US">
                    <a:noFill/>
                  </a:rPr>
                  <a:t> </a:t>
                </a:r>
              </a:p>
            </p:txBody>
          </p:sp>
        </mc:Fallback>
      </mc:AlternateContent>
    </p:spTree>
    <p:extLst>
      <p:ext uri="{BB962C8B-B14F-4D97-AF65-F5344CB8AC3E}">
        <p14:creationId xmlns:p14="http://schemas.microsoft.com/office/powerpoint/2010/main" val="1036196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Scale>
                                      <p:cBhvr>
                                        <p:cTn id="7" dur="1000" decel="50000" fill="hold">
                                          <p:stCondLst>
                                            <p:cond delay="0"/>
                                          </p:stCondLst>
                                        </p:cTn>
                                        <p:tgtEl>
                                          <p:spTgt spid="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3">
                                            <p:txEl>
                                              <p:pRg st="0" end="0"/>
                                            </p:txEl>
                                          </p:spTgt>
                                        </p:tgtEl>
                                        <p:attrNameLst>
                                          <p:attrName>ppt_x</p:attrName>
                                          <p:attrName>ppt_y</p:attrName>
                                        </p:attrNameLst>
                                      </p:cBhvr>
                                    </p:animMotion>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Scale>
                                      <p:cBhvr>
                                        <p:cTn id="14" dur="1000" decel="50000" fill="hold">
                                          <p:stCondLst>
                                            <p:cond delay="0"/>
                                          </p:stCondLst>
                                        </p:cTn>
                                        <p:tgtEl>
                                          <p:spTgt spid="3">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3">
                                            <p:txEl>
                                              <p:pRg st="2" end="2"/>
                                            </p:txEl>
                                          </p:spTgt>
                                        </p:tgtEl>
                                        <p:attrNameLst>
                                          <p:attrName>ppt_x</p:attrName>
                                          <p:attrName>ppt_y</p:attrName>
                                        </p:attrNameLst>
                                      </p:cBhvr>
                                    </p:animMotion>
                                    <p:animEffect transition="in" filter="fade">
                                      <p:cBhvr>
                                        <p:cTn id="16" dur="1000"/>
                                        <p:tgtEl>
                                          <p:spTgt spid="3">
                                            <p:txEl>
                                              <p:pRg st="2" end="2"/>
                                            </p:txEl>
                                          </p:spTgt>
                                        </p:tgtEl>
                                      </p:cBhvr>
                                    </p:animEffect>
                                  </p:childTnLst>
                                </p:cTn>
                              </p:par>
                              <p:par>
                                <p:cTn id="17" presetID="52"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Scale>
                                      <p:cBhvr>
                                        <p:cTn id="19" dur="1000" decel="50000" fill="hold">
                                          <p:stCondLst>
                                            <p:cond delay="0"/>
                                          </p:stCondLst>
                                        </p:cTn>
                                        <p:tgtEl>
                                          <p:spTgt spid="3">
                                            <p:txEl>
                                              <p:pRg st="3" end="3"/>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1000" decel="50000" fill="hold">
                                          <p:stCondLst>
                                            <p:cond delay="0"/>
                                          </p:stCondLst>
                                        </p:cTn>
                                        <p:tgtEl>
                                          <p:spTgt spid="3">
                                            <p:txEl>
                                              <p:pRg st="3" end="3"/>
                                            </p:txEl>
                                          </p:spTgt>
                                        </p:tgtEl>
                                        <p:attrNameLst>
                                          <p:attrName>ppt_x</p:attrName>
                                          <p:attrName>ppt_y</p:attrName>
                                        </p:attrNameLst>
                                      </p:cBhvr>
                                    </p:animMotion>
                                    <p:animEffect transition="in" filter="fade">
                                      <p:cBhvr>
                                        <p:cTn id="21" dur="1000"/>
                                        <p:tgtEl>
                                          <p:spTgt spid="3">
                                            <p:txEl>
                                              <p:pRg st="3" end="3"/>
                                            </p:txEl>
                                          </p:spTgt>
                                        </p:tgtEl>
                                      </p:cBhvr>
                                    </p:animEffect>
                                  </p:childTnLst>
                                </p:cTn>
                              </p:par>
                              <p:par>
                                <p:cTn id="22" presetID="52"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Scale>
                                      <p:cBhvr>
                                        <p:cTn id="24" dur="1000" decel="50000" fill="hold">
                                          <p:stCondLst>
                                            <p:cond delay="0"/>
                                          </p:stCondLst>
                                        </p:cTn>
                                        <p:tgtEl>
                                          <p:spTgt spid="3">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5" dur="1000" decel="50000" fill="hold">
                                          <p:stCondLst>
                                            <p:cond delay="0"/>
                                          </p:stCondLst>
                                        </p:cTn>
                                        <p:tgtEl>
                                          <p:spTgt spid="3">
                                            <p:txEl>
                                              <p:pRg st="4" end="4"/>
                                            </p:txEl>
                                          </p:spTgt>
                                        </p:tgtEl>
                                        <p:attrNameLst>
                                          <p:attrName>ppt_x</p:attrName>
                                          <p:attrName>ppt_y</p:attrName>
                                        </p:attrNameLst>
                                      </p:cBhvr>
                                    </p:animMotion>
                                    <p:animEffect transition="in" filter="fade">
                                      <p:cBhvr>
                                        <p:cTn id="26" dur="1000"/>
                                        <p:tgtEl>
                                          <p:spTgt spid="3">
                                            <p:txEl>
                                              <p:pRg st="4" end="4"/>
                                            </p:txEl>
                                          </p:spTgt>
                                        </p:tgtEl>
                                      </p:cBhvr>
                                    </p:animEffect>
                                  </p:childTnLst>
                                </p:cTn>
                              </p:par>
                              <p:par>
                                <p:cTn id="27" presetID="52" presetClass="entr" presetSubtype="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Scale>
                                      <p:cBhvr>
                                        <p:cTn id="29" dur="1000" decel="50000" fill="hold">
                                          <p:stCondLst>
                                            <p:cond delay="0"/>
                                          </p:stCondLst>
                                        </p:cTn>
                                        <p:tgtEl>
                                          <p:spTgt spid="3">
                                            <p:txEl>
                                              <p:pRg st="5" end="5"/>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0" dur="1000" decel="50000" fill="hold">
                                          <p:stCondLst>
                                            <p:cond delay="0"/>
                                          </p:stCondLst>
                                        </p:cTn>
                                        <p:tgtEl>
                                          <p:spTgt spid="3">
                                            <p:txEl>
                                              <p:pRg st="5" end="5"/>
                                            </p:txEl>
                                          </p:spTgt>
                                        </p:tgtEl>
                                        <p:attrNameLst>
                                          <p:attrName>ppt_x</p:attrName>
                                          <p:attrName>ppt_y</p:attrName>
                                        </p:attrNameLst>
                                      </p:cBhvr>
                                    </p:animMotion>
                                    <p:animEffect transition="in" filter="fade">
                                      <p:cBhvr>
                                        <p:cTn id="31" dur="10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2"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Scale>
                                      <p:cBhvr>
                                        <p:cTn id="36" dur="1000" decel="50000" fill="hold">
                                          <p:stCondLst>
                                            <p:cond delay="0"/>
                                          </p:stCondLst>
                                        </p:cTn>
                                        <p:tgtEl>
                                          <p:spTgt spid="3">
                                            <p:txEl>
                                              <p:pRg st="7" end="7"/>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7" dur="1000" decel="50000" fill="hold">
                                          <p:stCondLst>
                                            <p:cond delay="0"/>
                                          </p:stCondLst>
                                        </p:cTn>
                                        <p:tgtEl>
                                          <p:spTgt spid="3">
                                            <p:txEl>
                                              <p:pRg st="7" end="7"/>
                                            </p:txEl>
                                          </p:spTgt>
                                        </p:tgtEl>
                                        <p:attrNameLst>
                                          <p:attrName>ppt_x</p:attrName>
                                          <p:attrName>ppt_y</p:attrName>
                                        </p:attrNameLst>
                                      </p:cBhvr>
                                    </p:animMotion>
                                    <p:animEffect transition="in" filter="fade">
                                      <p:cBhvr>
                                        <p:cTn id="38"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C9F67-082D-744E-9767-8E54531570FA}"/>
              </a:ext>
            </a:extLst>
          </p:cNvPr>
          <p:cNvSpPr>
            <a:spLocks noGrp="1"/>
          </p:cNvSpPr>
          <p:nvPr>
            <p:ph type="title"/>
          </p:nvPr>
        </p:nvSpPr>
        <p:spPr/>
        <p:txBody>
          <a:bodyPr/>
          <a:lstStyle/>
          <a:p>
            <a:pPr algn="ctr"/>
            <a:r>
              <a:rPr lang="en-US" dirty="0"/>
              <a:t>Let’s clean up that expression </a:t>
            </a:r>
          </a:p>
        </p:txBody>
      </p:sp>
      <p:pic>
        <p:nvPicPr>
          <p:cNvPr id="5" name="Content Placeholder 4">
            <a:extLst>
              <a:ext uri="{FF2B5EF4-FFF2-40B4-BE49-F238E27FC236}">
                <a16:creationId xmlns:a16="http://schemas.microsoft.com/office/drawing/2014/main" id="{5AC66081-B539-074A-9019-9171F91443A9}"/>
              </a:ext>
            </a:extLst>
          </p:cNvPr>
          <p:cNvPicPr>
            <a:picLocks noGrp="1" noChangeAspect="1"/>
          </p:cNvPicPr>
          <p:nvPr>
            <p:ph idx="1"/>
          </p:nvPr>
        </p:nvPicPr>
        <p:blipFill>
          <a:blip r:embed="rId2"/>
          <a:stretch>
            <a:fillRect/>
          </a:stretch>
        </p:blipFill>
        <p:spPr>
          <a:xfrm>
            <a:off x="613470" y="2097088"/>
            <a:ext cx="10965060" cy="2924016"/>
          </a:xfrm>
        </p:spPr>
      </p:pic>
      <p:sp>
        <p:nvSpPr>
          <p:cNvPr id="6" name="TextBox 5">
            <a:extLst>
              <a:ext uri="{FF2B5EF4-FFF2-40B4-BE49-F238E27FC236}">
                <a16:creationId xmlns:a16="http://schemas.microsoft.com/office/drawing/2014/main" id="{0CB3246B-513F-A54C-8809-2D457770EB0E}"/>
              </a:ext>
            </a:extLst>
          </p:cNvPr>
          <p:cNvSpPr txBox="1"/>
          <p:nvPr/>
        </p:nvSpPr>
        <p:spPr>
          <a:xfrm>
            <a:off x="1265738" y="5299345"/>
            <a:ext cx="10027904" cy="1200329"/>
          </a:xfrm>
          <a:prstGeom prst="rect">
            <a:avLst/>
          </a:prstGeom>
          <a:noFill/>
        </p:spPr>
        <p:txBody>
          <a:bodyPr wrap="square" rtlCol="0">
            <a:spAutoFit/>
          </a:bodyPr>
          <a:lstStyle/>
          <a:p>
            <a:r>
              <a:rPr lang="en-US" sz="2400" dirty="0"/>
              <a:t>You may think that this was rather pointless, but once we start using </a:t>
            </a:r>
            <a:r>
              <a:rPr lang="en-US" sz="2400" b="1" dirty="0"/>
              <a:t>function return types</a:t>
            </a:r>
            <a:r>
              <a:rPr lang="en-US" sz="2400" dirty="0"/>
              <a:t> and more </a:t>
            </a:r>
            <a:r>
              <a:rPr lang="en-US" sz="2400" b="1" dirty="0"/>
              <a:t>complex equations</a:t>
            </a:r>
            <a:r>
              <a:rPr lang="en-US" sz="2400" dirty="0"/>
              <a:t>, doing this will give us a </a:t>
            </a:r>
            <a:r>
              <a:rPr lang="en-US" sz="2400" b="1" dirty="0"/>
              <a:t>speed boost </a:t>
            </a:r>
            <a:r>
              <a:rPr lang="en-US" sz="2400" dirty="0"/>
              <a:t>compared to the first method</a:t>
            </a:r>
          </a:p>
        </p:txBody>
      </p:sp>
    </p:spTree>
    <p:extLst>
      <p:ext uri="{BB962C8B-B14F-4D97-AF65-F5344CB8AC3E}">
        <p14:creationId xmlns:p14="http://schemas.microsoft.com/office/powerpoint/2010/main" val="2367501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E24B9-D3F7-7D46-99BE-75F6C9820BDB}"/>
              </a:ext>
            </a:extLst>
          </p:cNvPr>
          <p:cNvSpPr>
            <a:spLocks noGrp="1"/>
          </p:cNvSpPr>
          <p:nvPr>
            <p:ph type="title"/>
          </p:nvPr>
        </p:nvSpPr>
        <p:spPr/>
        <p:txBody>
          <a:bodyPr/>
          <a:lstStyle/>
          <a:p>
            <a:pPr algn="ctr"/>
            <a:r>
              <a:rPr lang="en-US" dirty="0"/>
              <a:t>For loop increment</a:t>
            </a:r>
          </a:p>
        </p:txBody>
      </p:sp>
      <p:sp>
        <p:nvSpPr>
          <p:cNvPr id="3" name="Content Placeholder 2">
            <a:extLst>
              <a:ext uri="{FF2B5EF4-FFF2-40B4-BE49-F238E27FC236}">
                <a16:creationId xmlns:a16="http://schemas.microsoft.com/office/drawing/2014/main" id="{D52372CB-BECB-3C42-A7B0-09C9CDEAE625}"/>
              </a:ext>
            </a:extLst>
          </p:cNvPr>
          <p:cNvSpPr>
            <a:spLocks noGrp="1"/>
          </p:cNvSpPr>
          <p:nvPr>
            <p:ph idx="1"/>
          </p:nvPr>
        </p:nvSpPr>
        <p:spPr/>
        <p:txBody>
          <a:bodyPr/>
          <a:lstStyle/>
          <a:p>
            <a:r>
              <a:rPr lang="en-US" dirty="0"/>
              <a:t>What about the increment that we are doing in the </a:t>
            </a:r>
            <a:r>
              <a:rPr lang="en-US" dirty="0">
                <a:solidFill>
                  <a:srgbClr val="FF79B2"/>
                </a:solidFill>
                <a:latin typeface="Consolas" panose="020B0609020204030204" pitchFamily="49" charset="0"/>
                <a:cs typeface="Consolas" panose="020B0609020204030204" pitchFamily="49" charset="0"/>
              </a:rPr>
              <a:t>for</a:t>
            </a:r>
            <a:r>
              <a:rPr lang="en-US" dirty="0"/>
              <a:t> loop? How does that work?</a:t>
            </a:r>
          </a:p>
          <a:p>
            <a:endParaRPr lang="en-US" dirty="0"/>
          </a:p>
          <a:p>
            <a:r>
              <a:rPr lang="en-US" dirty="0"/>
              <a:t>We always so something that looked like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a:t>
            </a:r>
            <a:r>
              <a:rPr lang="en-US" dirty="0">
                <a:cs typeface="Consolas" panose="020B0609020204030204" pitchFamily="49" charset="0"/>
              </a:rPr>
              <a:t>we came to accept that this increments the value of </a:t>
            </a:r>
            <a:r>
              <a:rPr lang="en-US" dirty="0" err="1">
                <a:latin typeface="Consolas" panose="020B0609020204030204" pitchFamily="49" charset="0"/>
                <a:cs typeface="Consolas" panose="020B0609020204030204" pitchFamily="49" charset="0"/>
              </a:rPr>
              <a:t>i</a:t>
            </a:r>
            <a:r>
              <a:rPr lang="en-US" dirty="0">
                <a:cs typeface="Consolas" panose="020B0609020204030204" pitchFamily="49" charset="0"/>
              </a:rPr>
              <a:t>, but let’s look at this </a:t>
            </a:r>
          </a:p>
        </p:txBody>
      </p:sp>
    </p:spTree>
    <p:extLst>
      <p:ext uri="{BB962C8B-B14F-4D97-AF65-F5344CB8AC3E}">
        <p14:creationId xmlns:p14="http://schemas.microsoft.com/office/powerpoint/2010/main" val="3617980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93038-3708-3140-B32B-680D98F7D706}"/>
              </a:ext>
            </a:extLst>
          </p:cNvPr>
          <p:cNvSpPr>
            <a:spLocks noGrp="1"/>
          </p:cNvSpPr>
          <p:nvPr>
            <p:ph type="title"/>
          </p:nvPr>
        </p:nvSpPr>
        <p:spPr/>
        <p:txBody>
          <a:bodyPr/>
          <a:lstStyle/>
          <a:p>
            <a:pPr algn="ctr"/>
            <a:r>
              <a:rPr lang="en-US" b="1" dirty="0"/>
              <a:t>Post-increment </a:t>
            </a:r>
          </a:p>
        </p:txBody>
      </p:sp>
      <p:sp>
        <p:nvSpPr>
          <p:cNvPr id="3" name="Content Placeholder 2">
            <a:extLst>
              <a:ext uri="{FF2B5EF4-FFF2-40B4-BE49-F238E27FC236}">
                <a16:creationId xmlns:a16="http://schemas.microsoft.com/office/drawing/2014/main" id="{22769F41-9A71-704A-B9C3-21CED9A9166C}"/>
              </a:ext>
            </a:extLst>
          </p:cNvPr>
          <p:cNvSpPr>
            <a:spLocks noGrp="1"/>
          </p:cNvSpPr>
          <p:nvPr>
            <p:ph idx="1"/>
          </p:nvPr>
        </p:nvSpPr>
        <p:spPr>
          <a:xfrm>
            <a:off x="1141412" y="2249487"/>
            <a:ext cx="9905999" cy="4279650"/>
          </a:xfrm>
        </p:spPr>
        <p:txBody>
          <a:bodyPr>
            <a:normAutofit/>
          </a:bodyPr>
          <a:lstStyle/>
          <a:p>
            <a:r>
              <a:rPr lang="en-US" dirty="0"/>
              <a:t>The post increment is seen as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a:t>
            </a:r>
          </a:p>
          <a:p>
            <a:endParaRPr lang="en-US" dirty="0"/>
          </a:p>
          <a:p>
            <a:r>
              <a:rPr lang="en-US" dirty="0"/>
              <a:t>This is almost the same as saying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 1</a:t>
            </a:r>
          </a:p>
          <a:p>
            <a:endParaRPr lang="en-US" dirty="0"/>
          </a:p>
          <a:p>
            <a:r>
              <a:rPr lang="en-US" dirty="0"/>
              <a:t>Let’s see what happens if we assign a post increment to some other variable</a:t>
            </a:r>
          </a:p>
          <a:p>
            <a:endParaRPr lang="en-US" dirty="0"/>
          </a:p>
          <a:p>
            <a:r>
              <a:rPr lang="en-US" b="1" dirty="0"/>
              <a:t>Note</a:t>
            </a:r>
            <a:r>
              <a:rPr lang="en-US" dirty="0"/>
              <a:t>: The same also applies to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489085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0AE61-02DC-674D-81D7-8955E27208A1}"/>
              </a:ext>
            </a:extLst>
          </p:cNvPr>
          <p:cNvSpPr>
            <a:spLocks noGrp="1"/>
          </p:cNvSpPr>
          <p:nvPr>
            <p:ph type="title"/>
          </p:nvPr>
        </p:nvSpPr>
        <p:spPr/>
        <p:txBody>
          <a:bodyPr/>
          <a:lstStyle/>
          <a:p>
            <a:pPr algn="ctr"/>
            <a:r>
              <a:rPr lang="en-US" b="1" dirty="0"/>
              <a:t>Example Code</a:t>
            </a:r>
          </a:p>
        </p:txBody>
      </p:sp>
      <p:pic>
        <p:nvPicPr>
          <p:cNvPr id="5" name="Content Placeholder 4">
            <a:extLst>
              <a:ext uri="{FF2B5EF4-FFF2-40B4-BE49-F238E27FC236}">
                <a16:creationId xmlns:a16="http://schemas.microsoft.com/office/drawing/2014/main" id="{C6874564-3721-064B-8274-CF1F7632752B}"/>
              </a:ext>
            </a:extLst>
          </p:cNvPr>
          <p:cNvPicPr>
            <a:picLocks noGrp="1" noChangeAspect="1"/>
          </p:cNvPicPr>
          <p:nvPr>
            <p:ph idx="1"/>
          </p:nvPr>
        </p:nvPicPr>
        <p:blipFill>
          <a:blip r:embed="rId2"/>
          <a:stretch>
            <a:fillRect/>
          </a:stretch>
        </p:blipFill>
        <p:spPr>
          <a:xfrm>
            <a:off x="2832828" y="1884029"/>
            <a:ext cx="6523167" cy="2876884"/>
          </a:xfrm>
        </p:spPr>
      </p:pic>
      <p:pic>
        <p:nvPicPr>
          <p:cNvPr id="8" name="Picture 7">
            <a:extLst>
              <a:ext uri="{FF2B5EF4-FFF2-40B4-BE49-F238E27FC236}">
                <a16:creationId xmlns:a16="http://schemas.microsoft.com/office/drawing/2014/main" id="{DAB89790-A551-9E4C-9E4C-28348D8DE489}"/>
              </a:ext>
            </a:extLst>
          </p:cNvPr>
          <p:cNvPicPr>
            <a:picLocks noChangeAspect="1"/>
          </p:cNvPicPr>
          <p:nvPr/>
        </p:nvPicPr>
        <p:blipFill>
          <a:blip r:embed="rId3"/>
          <a:stretch>
            <a:fillRect/>
          </a:stretch>
        </p:blipFill>
        <p:spPr>
          <a:xfrm>
            <a:off x="3815213" y="5634030"/>
            <a:ext cx="4561574" cy="784787"/>
          </a:xfrm>
          <a:prstGeom prst="rect">
            <a:avLst/>
          </a:prstGeom>
        </p:spPr>
      </p:pic>
      <p:sp>
        <p:nvSpPr>
          <p:cNvPr id="9" name="TextBox 8">
            <a:extLst>
              <a:ext uri="{FF2B5EF4-FFF2-40B4-BE49-F238E27FC236}">
                <a16:creationId xmlns:a16="http://schemas.microsoft.com/office/drawing/2014/main" id="{F4C63309-1F0E-3C49-A6BE-723D8BE512B3}"/>
              </a:ext>
            </a:extLst>
          </p:cNvPr>
          <p:cNvSpPr txBox="1"/>
          <p:nvPr/>
        </p:nvSpPr>
        <p:spPr>
          <a:xfrm>
            <a:off x="2013244" y="5634030"/>
            <a:ext cx="1639167" cy="584775"/>
          </a:xfrm>
          <a:prstGeom prst="rect">
            <a:avLst/>
          </a:prstGeom>
          <a:noFill/>
        </p:spPr>
        <p:txBody>
          <a:bodyPr wrap="none" rtlCol="0">
            <a:spAutoFit/>
          </a:bodyPr>
          <a:lstStyle/>
          <a:p>
            <a:r>
              <a:rPr lang="en-US" sz="3200" dirty="0"/>
              <a:t>OUTPUT:</a:t>
            </a:r>
          </a:p>
        </p:txBody>
      </p:sp>
    </p:spTree>
    <p:extLst>
      <p:ext uri="{BB962C8B-B14F-4D97-AF65-F5344CB8AC3E}">
        <p14:creationId xmlns:p14="http://schemas.microsoft.com/office/powerpoint/2010/main" val="2677145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B580E-54E5-7145-BBB0-415A58F5FAC1}"/>
              </a:ext>
            </a:extLst>
          </p:cNvPr>
          <p:cNvSpPr>
            <a:spLocks noGrp="1"/>
          </p:cNvSpPr>
          <p:nvPr>
            <p:ph type="title"/>
          </p:nvPr>
        </p:nvSpPr>
        <p:spPr/>
        <p:txBody>
          <a:bodyPr/>
          <a:lstStyle/>
          <a:p>
            <a:pPr algn="ctr"/>
            <a:r>
              <a:rPr lang="en-US" dirty="0"/>
              <a:t>Post-increment logic</a:t>
            </a:r>
          </a:p>
        </p:txBody>
      </p:sp>
      <p:sp>
        <p:nvSpPr>
          <p:cNvPr id="3" name="Content Placeholder 2">
            <a:extLst>
              <a:ext uri="{FF2B5EF4-FFF2-40B4-BE49-F238E27FC236}">
                <a16:creationId xmlns:a16="http://schemas.microsoft.com/office/drawing/2014/main" id="{61DCD46D-F4C0-CD43-9478-91A80C89AB1A}"/>
              </a:ext>
            </a:extLst>
          </p:cNvPr>
          <p:cNvSpPr>
            <a:spLocks noGrp="1"/>
          </p:cNvSpPr>
          <p:nvPr>
            <p:ph idx="1"/>
          </p:nvPr>
        </p:nvSpPr>
        <p:spPr/>
        <p:txBody>
          <a:bodyPr/>
          <a:lstStyle/>
          <a:p>
            <a:r>
              <a:rPr lang="en-US" dirty="0"/>
              <a:t>Simply: The-post increment on a variable basically says: “if someone asks, I’ll give them my current value, after that I’ll increment my own value”</a:t>
            </a:r>
          </a:p>
          <a:p>
            <a:endParaRPr lang="en-US" dirty="0"/>
          </a:p>
          <a:p>
            <a:endParaRPr lang="en-US" dirty="0"/>
          </a:p>
          <a:p>
            <a:r>
              <a:rPr lang="en-US" dirty="0"/>
              <a:t>We are basically holding off on doing the increment</a:t>
            </a:r>
          </a:p>
        </p:txBody>
      </p:sp>
    </p:spTree>
    <p:extLst>
      <p:ext uri="{BB962C8B-B14F-4D97-AF65-F5344CB8AC3E}">
        <p14:creationId xmlns:p14="http://schemas.microsoft.com/office/powerpoint/2010/main" val="996587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39D0D-02A5-1942-8A4E-F5DFCAB39B7C}"/>
              </a:ext>
            </a:extLst>
          </p:cNvPr>
          <p:cNvSpPr>
            <a:spLocks noGrp="1"/>
          </p:cNvSpPr>
          <p:nvPr>
            <p:ph type="title"/>
          </p:nvPr>
        </p:nvSpPr>
        <p:spPr/>
        <p:txBody>
          <a:bodyPr/>
          <a:lstStyle/>
          <a:p>
            <a:pPr algn="ctr"/>
            <a:r>
              <a:rPr lang="en-US" b="1" dirty="0"/>
              <a:t>Pre-increment </a:t>
            </a:r>
          </a:p>
        </p:txBody>
      </p:sp>
      <p:sp>
        <p:nvSpPr>
          <p:cNvPr id="3" name="Content Placeholder 2">
            <a:extLst>
              <a:ext uri="{FF2B5EF4-FFF2-40B4-BE49-F238E27FC236}">
                <a16:creationId xmlns:a16="http://schemas.microsoft.com/office/drawing/2014/main" id="{4A6535C0-8027-E54B-9F6B-E72936B6D67D}"/>
              </a:ext>
            </a:extLst>
          </p:cNvPr>
          <p:cNvSpPr>
            <a:spLocks noGrp="1"/>
          </p:cNvSpPr>
          <p:nvPr>
            <p:ph idx="1"/>
          </p:nvPr>
        </p:nvSpPr>
        <p:spPr>
          <a:xfrm>
            <a:off x="1141412" y="3147845"/>
            <a:ext cx="9905999" cy="2222500"/>
          </a:xfrm>
        </p:spPr>
        <p:txBody>
          <a:bodyPr/>
          <a:lstStyle/>
          <a:p>
            <a:r>
              <a:rPr lang="en-US" dirty="0"/>
              <a:t>The pre-increment is usually seen as </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i</a:t>
            </a:r>
            <a:endParaRPr lang="en-US" dirty="0">
              <a:latin typeface="Consolas" panose="020B0609020204030204" pitchFamily="49" charset="0"/>
              <a:cs typeface="Consolas" panose="020B0609020204030204" pitchFamily="49" charset="0"/>
            </a:endParaRPr>
          </a:p>
          <a:p>
            <a:endParaRPr lang="en-US" dirty="0">
              <a:latin typeface="Consolas" panose="020B0609020204030204" pitchFamily="49" charset="0"/>
              <a:cs typeface="Consolas" panose="020B0609020204030204" pitchFamily="49" charset="0"/>
            </a:endParaRPr>
          </a:p>
          <a:p>
            <a:r>
              <a:rPr lang="en-US" dirty="0"/>
              <a:t>The pre-increment simply says: “Increment </a:t>
            </a:r>
            <a:r>
              <a:rPr lang="en-US" dirty="0" err="1">
                <a:latin typeface="Consolas" panose="020B0609020204030204" pitchFamily="49" charset="0"/>
                <a:cs typeface="Consolas" panose="020B0609020204030204" pitchFamily="49" charset="0"/>
              </a:rPr>
              <a:t>i</a:t>
            </a:r>
            <a:r>
              <a:rPr lang="en-US" dirty="0"/>
              <a:t> immediately”</a:t>
            </a:r>
          </a:p>
        </p:txBody>
      </p:sp>
    </p:spTree>
    <p:extLst>
      <p:ext uri="{BB962C8B-B14F-4D97-AF65-F5344CB8AC3E}">
        <p14:creationId xmlns:p14="http://schemas.microsoft.com/office/powerpoint/2010/main" val="2390042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04BD7-638C-724C-9326-B4312262F1EB}"/>
              </a:ext>
            </a:extLst>
          </p:cNvPr>
          <p:cNvSpPr>
            <a:spLocks noGrp="1"/>
          </p:cNvSpPr>
          <p:nvPr>
            <p:ph type="title"/>
          </p:nvPr>
        </p:nvSpPr>
        <p:spPr/>
        <p:txBody>
          <a:bodyPr/>
          <a:lstStyle/>
          <a:p>
            <a:pPr algn="ctr"/>
            <a:r>
              <a:rPr lang="en-US" b="1" dirty="0"/>
              <a:t>Real world examples?</a:t>
            </a:r>
          </a:p>
        </p:txBody>
      </p:sp>
      <p:sp>
        <p:nvSpPr>
          <p:cNvPr id="3" name="Content Placeholder 2">
            <a:extLst>
              <a:ext uri="{FF2B5EF4-FFF2-40B4-BE49-F238E27FC236}">
                <a16:creationId xmlns:a16="http://schemas.microsoft.com/office/drawing/2014/main" id="{F810ECC6-2EB4-DE4D-80AD-BE25940813AE}"/>
              </a:ext>
            </a:extLst>
          </p:cNvPr>
          <p:cNvSpPr>
            <a:spLocks noGrp="1"/>
          </p:cNvSpPr>
          <p:nvPr>
            <p:ph idx="1"/>
          </p:nvPr>
        </p:nvSpPr>
        <p:spPr>
          <a:xfrm>
            <a:off x="1141413" y="2097088"/>
            <a:ext cx="10694029" cy="4760912"/>
          </a:xfrm>
        </p:spPr>
        <p:txBody>
          <a:bodyPr>
            <a:normAutofit fontScale="92500" lnSpcReduction="10000"/>
          </a:bodyPr>
          <a:lstStyle/>
          <a:p>
            <a:r>
              <a:rPr lang="en-US" dirty="0"/>
              <a:t>Your </a:t>
            </a:r>
            <a:r>
              <a:rPr lang="en-US" b="1" dirty="0"/>
              <a:t>Phone</a:t>
            </a:r>
            <a:r>
              <a:rPr lang="en-US" dirty="0"/>
              <a:t> trying to connect to </a:t>
            </a:r>
            <a:r>
              <a:rPr lang="en-US" dirty="0" err="1"/>
              <a:t>wifi</a:t>
            </a:r>
            <a:endParaRPr lang="en-US" dirty="0"/>
          </a:p>
          <a:p>
            <a:pPr lvl="1"/>
            <a:r>
              <a:rPr lang="en-US" dirty="0"/>
              <a:t>There is typically a program (or part of a program) that will keep checking if your phone can connect to </a:t>
            </a:r>
            <a:r>
              <a:rPr lang="en-US" dirty="0" err="1"/>
              <a:t>wifi</a:t>
            </a:r>
            <a:endParaRPr lang="en-US" dirty="0"/>
          </a:p>
          <a:p>
            <a:endParaRPr lang="en-US" dirty="0"/>
          </a:p>
          <a:p>
            <a:r>
              <a:rPr lang="en-US" b="1" dirty="0"/>
              <a:t>Airplane </a:t>
            </a:r>
            <a:r>
              <a:rPr lang="en-US" dirty="0"/>
              <a:t>altitude </a:t>
            </a:r>
          </a:p>
          <a:p>
            <a:pPr lvl="1"/>
            <a:r>
              <a:rPr lang="en-US" dirty="0"/>
              <a:t>The pilot probably wants to know the airplanes elevation, otherwise we might have a serious problem.</a:t>
            </a:r>
          </a:p>
          <a:p>
            <a:pPr lvl="1"/>
            <a:endParaRPr lang="en-US" dirty="0"/>
          </a:p>
          <a:p>
            <a:endParaRPr lang="en-US" dirty="0"/>
          </a:p>
          <a:p>
            <a:r>
              <a:rPr lang="en-US" b="1" dirty="0"/>
              <a:t>Connecting</a:t>
            </a:r>
            <a:r>
              <a:rPr lang="en-US" dirty="0"/>
              <a:t> to an </a:t>
            </a:r>
            <a:r>
              <a:rPr lang="en-US" b="1" dirty="0"/>
              <a:t>online game</a:t>
            </a:r>
          </a:p>
          <a:p>
            <a:pPr lvl="1"/>
            <a:r>
              <a:rPr lang="en-US" dirty="0"/>
              <a:t>The server hosting the game will probably have a loop checking if players want to join</a:t>
            </a:r>
          </a:p>
          <a:p>
            <a:pPr lvl="1"/>
            <a:r>
              <a:rPr lang="en-US" dirty="0"/>
              <a:t>Once there are enough players that loop stops since no more players are required</a:t>
            </a:r>
          </a:p>
        </p:txBody>
      </p:sp>
      <p:pic>
        <p:nvPicPr>
          <p:cNvPr id="8" name="Graphic 7" descr="Game controller">
            <a:extLst>
              <a:ext uri="{FF2B5EF4-FFF2-40B4-BE49-F238E27FC236}">
                <a16:creationId xmlns:a16="http://schemas.microsoft.com/office/drawing/2014/main" id="{E0FBF132-031E-874A-B2ED-A45C6359D1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72211" y="5297115"/>
            <a:ext cx="723901" cy="723901"/>
          </a:xfrm>
          <a:prstGeom prst="rect">
            <a:avLst/>
          </a:prstGeom>
        </p:spPr>
      </p:pic>
      <p:pic>
        <p:nvPicPr>
          <p:cNvPr id="14" name="Graphic 13" descr="Computer">
            <a:extLst>
              <a:ext uri="{FF2B5EF4-FFF2-40B4-BE49-F238E27FC236}">
                <a16:creationId xmlns:a16="http://schemas.microsoft.com/office/drawing/2014/main" id="{3F638290-F141-F846-88CF-14D56796161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06209" y="5148312"/>
            <a:ext cx="914400" cy="914400"/>
          </a:xfrm>
          <a:prstGeom prst="rect">
            <a:avLst/>
          </a:prstGeom>
        </p:spPr>
      </p:pic>
      <p:pic>
        <p:nvPicPr>
          <p:cNvPr id="15" name="Graphic 14" descr="Wi-Fi">
            <a:extLst>
              <a:ext uri="{FF2B5EF4-FFF2-40B4-BE49-F238E27FC236}">
                <a16:creationId xmlns:a16="http://schemas.microsoft.com/office/drawing/2014/main" id="{4C8A5F35-59B5-FA49-A596-676EFC5277F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458261" y="1944594"/>
            <a:ext cx="723900" cy="723900"/>
          </a:xfrm>
          <a:prstGeom prst="rect">
            <a:avLst/>
          </a:prstGeom>
        </p:spPr>
      </p:pic>
      <p:pic>
        <p:nvPicPr>
          <p:cNvPr id="17" name="Graphic 16" descr="Airplane">
            <a:extLst>
              <a:ext uri="{FF2B5EF4-FFF2-40B4-BE49-F238E27FC236}">
                <a16:creationId xmlns:a16="http://schemas.microsoft.com/office/drawing/2014/main" id="{41EB9C33-942C-7A43-AD41-7A30165ED23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5400000">
            <a:off x="3468986" y="3429000"/>
            <a:ext cx="914400" cy="914400"/>
          </a:xfrm>
          <a:prstGeom prst="rect">
            <a:avLst/>
          </a:prstGeom>
          <a:scene3d>
            <a:camera prst="isometricRightUp"/>
            <a:lightRig rig="threePt" dir="t"/>
          </a:scene3d>
        </p:spPr>
      </p:pic>
    </p:spTree>
    <p:extLst>
      <p:ext uri="{BB962C8B-B14F-4D97-AF65-F5344CB8AC3E}">
        <p14:creationId xmlns:p14="http://schemas.microsoft.com/office/powerpoint/2010/main" val="2410441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3" presetClass="entr" presetSubtype="1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linds(horizontal)">
                                      <p:cBhvr>
                                        <p:cTn id="15" dur="500"/>
                                        <p:tgtEl>
                                          <p:spTgt spid="15"/>
                                        </p:tgtEl>
                                      </p:cBhvr>
                                    </p:animEffect>
                                  </p:childTnLst>
                                </p:cTn>
                              </p:par>
                              <p:par>
                                <p:cTn id="16" presetID="26" presetClass="emph" presetSubtype="0" repeatCount="indefinite" fill="hold" nodeType="withEffect">
                                  <p:stCondLst>
                                    <p:cond delay="0"/>
                                  </p:stCondLst>
                                  <p:childTnLst>
                                    <p:animEffect transition="out" filter="fade">
                                      <p:cBhvr>
                                        <p:cTn id="17" dur="2000" tmFilter="0, 0; .2, .5; .8, .5; 1, 0"/>
                                        <p:tgtEl>
                                          <p:spTgt spid="15"/>
                                        </p:tgtEl>
                                      </p:cBhvr>
                                    </p:animEffect>
                                    <p:animScale>
                                      <p:cBhvr>
                                        <p:cTn id="18" dur="1000" autoRev="1" fill="hold"/>
                                        <p:tgtEl>
                                          <p:spTgt spid="15"/>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0-#ppt_w/2"/>
                                          </p:val>
                                        </p:tav>
                                        <p:tav tm="100000">
                                          <p:val>
                                            <p:strVal val="#ppt_x"/>
                                          </p:val>
                                        </p:tav>
                                      </p:tavLst>
                                    </p:anim>
                                    <p:anim calcmode="lin" valueType="num">
                                      <p:cBhvr additive="base">
                                        <p:cTn id="32"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8"/>
                                        </p:tgtEl>
                                        <p:attrNameLst>
                                          <p:attrName>style.visibility</p:attrName>
                                        </p:attrNameLst>
                                      </p:cBhvr>
                                      <p:to>
                                        <p:strVal val="visible"/>
                                      </p:to>
                                    </p:set>
                                    <p:anim calcmode="lin" valueType="num">
                                      <p:cBhvr additive="base">
                                        <p:cTn id="53" dur="500" fill="hold"/>
                                        <p:tgtEl>
                                          <p:spTgt spid="8"/>
                                        </p:tgtEl>
                                        <p:attrNameLst>
                                          <p:attrName>ppt_x</p:attrName>
                                        </p:attrNameLst>
                                      </p:cBhvr>
                                      <p:tavLst>
                                        <p:tav tm="0">
                                          <p:val>
                                            <p:strVal val="#ppt_x"/>
                                          </p:val>
                                        </p:tav>
                                        <p:tav tm="100000">
                                          <p:val>
                                            <p:strVal val="#ppt_x"/>
                                          </p:val>
                                        </p:tav>
                                      </p:tavLst>
                                    </p:anim>
                                    <p:anim calcmode="lin" valueType="num">
                                      <p:cBhvr additive="base">
                                        <p:cTn id="5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EACC4-68FA-6C4A-ABB9-3BA4801B3584}"/>
              </a:ext>
            </a:extLst>
          </p:cNvPr>
          <p:cNvSpPr>
            <a:spLocks noGrp="1"/>
          </p:cNvSpPr>
          <p:nvPr>
            <p:ph type="title"/>
          </p:nvPr>
        </p:nvSpPr>
        <p:spPr/>
        <p:txBody>
          <a:bodyPr/>
          <a:lstStyle/>
          <a:p>
            <a:pPr algn="ctr"/>
            <a:r>
              <a:rPr lang="en-US" dirty="0"/>
              <a:t>Example code</a:t>
            </a:r>
          </a:p>
        </p:txBody>
      </p:sp>
      <p:sp>
        <p:nvSpPr>
          <p:cNvPr id="3" name="Content Placeholder 2">
            <a:extLst>
              <a:ext uri="{FF2B5EF4-FFF2-40B4-BE49-F238E27FC236}">
                <a16:creationId xmlns:a16="http://schemas.microsoft.com/office/drawing/2014/main" id="{DF983B0C-99F8-C84C-82DE-CE3718BFF09D}"/>
              </a:ext>
            </a:extLst>
          </p:cNvPr>
          <p:cNvSpPr>
            <a:spLocks noGrp="1"/>
          </p:cNvSpPr>
          <p:nvPr>
            <p:ph idx="1"/>
          </p:nvPr>
        </p:nvSpPr>
        <p:spPr>
          <a:xfrm>
            <a:off x="2630732" y="5842022"/>
            <a:ext cx="1280946" cy="525797"/>
          </a:xfrm>
        </p:spPr>
        <p:txBody>
          <a:bodyPr/>
          <a:lstStyle/>
          <a:p>
            <a:pPr marL="0" indent="0">
              <a:buNone/>
            </a:pPr>
            <a:r>
              <a:rPr lang="en-US" b="1" dirty="0"/>
              <a:t>Output: </a:t>
            </a:r>
          </a:p>
        </p:txBody>
      </p:sp>
      <p:pic>
        <p:nvPicPr>
          <p:cNvPr id="4" name="Picture 3">
            <a:extLst>
              <a:ext uri="{FF2B5EF4-FFF2-40B4-BE49-F238E27FC236}">
                <a16:creationId xmlns:a16="http://schemas.microsoft.com/office/drawing/2014/main" id="{9D613710-367F-7545-82FF-6B47BC377A42}"/>
              </a:ext>
            </a:extLst>
          </p:cNvPr>
          <p:cNvPicPr>
            <a:picLocks noChangeAspect="1"/>
          </p:cNvPicPr>
          <p:nvPr/>
        </p:nvPicPr>
        <p:blipFill>
          <a:blip r:embed="rId2"/>
          <a:stretch>
            <a:fillRect/>
          </a:stretch>
        </p:blipFill>
        <p:spPr>
          <a:xfrm>
            <a:off x="2630732" y="2097088"/>
            <a:ext cx="6927359" cy="2964029"/>
          </a:xfrm>
          <a:prstGeom prst="rect">
            <a:avLst/>
          </a:prstGeom>
        </p:spPr>
      </p:pic>
      <p:pic>
        <p:nvPicPr>
          <p:cNvPr id="6" name="Picture 5">
            <a:extLst>
              <a:ext uri="{FF2B5EF4-FFF2-40B4-BE49-F238E27FC236}">
                <a16:creationId xmlns:a16="http://schemas.microsoft.com/office/drawing/2014/main" id="{DA3FF500-3FC8-2249-A70B-1224E55C58F3}"/>
              </a:ext>
            </a:extLst>
          </p:cNvPr>
          <p:cNvPicPr>
            <a:picLocks noChangeAspect="1"/>
          </p:cNvPicPr>
          <p:nvPr/>
        </p:nvPicPr>
        <p:blipFill>
          <a:blip r:embed="rId3"/>
          <a:stretch>
            <a:fillRect/>
          </a:stretch>
        </p:blipFill>
        <p:spPr>
          <a:xfrm>
            <a:off x="4204117" y="5677590"/>
            <a:ext cx="4957058" cy="862097"/>
          </a:xfrm>
          <a:prstGeom prst="rect">
            <a:avLst/>
          </a:prstGeom>
        </p:spPr>
      </p:pic>
    </p:spTree>
    <p:extLst>
      <p:ext uri="{BB962C8B-B14F-4D97-AF65-F5344CB8AC3E}">
        <p14:creationId xmlns:p14="http://schemas.microsoft.com/office/powerpoint/2010/main" val="1751068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CC61-8E28-9147-B559-6F079690BABE}"/>
              </a:ext>
            </a:extLst>
          </p:cNvPr>
          <p:cNvSpPr>
            <a:spLocks noGrp="1"/>
          </p:cNvSpPr>
          <p:nvPr>
            <p:ph type="title"/>
          </p:nvPr>
        </p:nvSpPr>
        <p:spPr/>
        <p:txBody>
          <a:bodyPr/>
          <a:lstStyle/>
          <a:p>
            <a:pPr algn="ctr"/>
            <a:r>
              <a:rPr lang="en-US" b="1" dirty="0"/>
              <a:t>Git Programming exercise</a:t>
            </a:r>
          </a:p>
        </p:txBody>
      </p:sp>
      <p:sp>
        <p:nvSpPr>
          <p:cNvPr id="3" name="Content Placeholder 2">
            <a:extLst>
              <a:ext uri="{FF2B5EF4-FFF2-40B4-BE49-F238E27FC236}">
                <a16:creationId xmlns:a16="http://schemas.microsoft.com/office/drawing/2014/main" id="{AA9042F3-0ED1-D846-9605-139A2882E142}"/>
              </a:ext>
            </a:extLst>
          </p:cNvPr>
          <p:cNvSpPr>
            <a:spLocks noGrp="1"/>
          </p:cNvSpPr>
          <p:nvPr>
            <p:ph idx="1"/>
          </p:nvPr>
        </p:nvSpPr>
        <p:spPr/>
        <p:txBody>
          <a:bodyPr/>
          <a:lstStyle/>
          <a:p>
            <a:r>
              <a:rPr lang="en-US" dirty="0"/>
              <a:t>On git there is a file called “</a:t>
            </a:r>
            <a:r>
              <a:rPr lang="en-US" dirty="0" err="1"/>
              <a:t>Reverse_String.cpp</a:t>
            </a:r>
            <a:r>
              <a:rPr lang="en-US" dirty="0"/>
              <a:t>”</a:t>
            </a:r>
          </a:p>
          <a:p>
            <a:endParaRPr lang="en-US" dirty="0"/>
          </a:p>
          <a:p>
            <a:r>
              <a:rPr lang="en-US" dirty="0"/>
              <a:t>I will be here to help if you get stuck or if anything is unclear</a:t>
            </a:r>
          </a:p>
          <a:p>
            <a:endParaRPr lang="en-US" dirty="0"/>
          </a:p>
          <a:p>
            <a:r>
              <a:rPr lang="en-US" dirty="0"/>
              <a:t>If you are done early we can take a deep dive into some concepts of your choosing</a:t>
            </a:r>
          </a:p>
        </p:txBody>
      </p:sp>
    </p:spTree>
    <p:extLst>
      <p:ext uri="{BB962C8B-B14F-4D97-AF65-F5344CB8AC3E}">
        <p14:creationId xmlns:p14="http://schemas.microsoft.com/office/powerpoint/2010/main" val="395114299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4088C-5890-0543-970A-D498D81CF3BE}"/>
              </a:ext>
            </a:extLst>
          </p:cNvPr>
          <p:cNvSpPr>
            <a:spLocks noGrp="1"/>
          </p:cNvSpPr>
          <p:nvPr>
            <p:ph type="title"/>
          </p:nvPr>
        </p:nvSpPr>
        <p:spPr/>
        <p:txBody>
          <a:bodyPr/>
          <a:lstStyle/>
          <a:p>
            <a:pPr algn="ctr"/>
            <a:r>
              <a:rPr lang="en-US" b="1" dirty="0"/>
              <a:t>The “Break” keyword</a:t>
            </a:r>
          </a:p>
        </p:txBody>
      </p:sp>
      <p:sp>
        <p:nvSpPr>
          <p:cNvPr id="3" name="Content Placeholder 2">
            <a:extLst>
              <a:ext uri="{FF2B5EF4-FFF2-40B4-BE49-F238E27FC236}">
                <a16:creationId xmlns:a16="http://schemas.microsoft.com/office/drawing/2014/main" id="{0386B9F8-0D3C-DB4F-9206-D7E55DE13344}"/>
              </a:ext>
            </a:extLst>
          </p:cNvPr>
          <p:cNvSpPr>
            <a:spLocks noGrp="1"/>
          </p:cNvSpPr>
          <p:nvPr>
            <p:ph idx="1"/>
          </p:nvPr>
        </p:nvSpPr>
        <p:spPr/>
        <p:txBody>
          <a:bodyPr>
            <a:normAutofit lnSpcReduction="10000"/>
          </a:bodyPr>
          <a:lstStyle/>
          <a:p>
            <a:r>
              <a:rPr lang="en-US" dirty="0"/>
              <a:t>Sometimes we want to get out of a loop before it actually finishes</a:t>
            </a:r>
          </a:p>
          <a:p>
            <a:endParaRPr lang="en-US" dirty="0"/>
          </a:p>
          <a:p>
            <a:r>
              <a:rPr lang="en-US" dirty="0"/>
              <a:t>We could use </a:t>
            </a:r>
            <a:r>
              <a:rPr lang="en-US" sz="2000" dirty="0">
                <a:solidFill>
                  <a:srgbClr val="FF79B2"/>
                </a:solidFill>
                <a:latin typeface="Consolas" panose="020B0609020204030204" pitchFamily="49" charset="0"/>
                <a:cs typeface="Consolas" panose="020B0609020204030204" pitchFamily="49" charset="0"/>
              </a:rPr>
              <a:t>return</a:t>
            </a:r>
            <a:r>
              <a:rPr lang="en-US" dirty="0"/>
              <a:t>, but doing so will end the function that our loop is in which we may not want</a:t>
            </a:r>
          </a:p>
          <a:p>
            <a:endParaRPr lang="en-US" dirty="0"/>
          </a:p>
          <a:p>
            <a:r>
              <a:rPr lang="en-US" dirty="0"/>
              <a:t>We can use the </a:t>
            </a:r>
            <a:r>
              <a:rPr lang="en-US" sz="2000" dirty="0">
                <a:solidFill>
                  <a:srgbClr val="FF79B2"/>
                </a:solidFill>
                <a:latin typeface="Consolas" panose="020B0609020204030204" pitchFamily="49" charset="0"/>
                <a:cs typeface="Consolas" panose="020B0609020204030204" pitchFamily="49" charset="0"/>
              </a:rPr>
              <a:t>break</a:t>
            </a:r>
            <a:r>
              <a:rPr lang="en-US" dirty="0"/>
              <a:t> keyword to say: “Ok we’re done with the loop even though it could keep going”</a:t>
            </a:r>
          </a:p>
          <a:p>
            <a:endParaRPr lang="en-US" dirty="0"/>
          </a:p>
        </p:txBody>
      </p:sp>
    </p:spTree>
    <p:extLst>
      <p:ext uri="{BB962C8B-B14F-4D97-AF65-F5344CB8AC3E}">
        <p14:creationId xmlns:p14="http://schemas.microsoft.com/office/powerpoint/2010/main" val="17044981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Scale>
                                      <p:cBhvr>
                                        <p:cTn id="7" dur="1000" decel="50000" fill="hold">
                                          <p:stCondLst>
                                            <p:cond delay="0"/>
                                          </p:stCondLst>
                                        </p:cTn>
                                        <p:tgtEl>
                                          <p:spTgt spid="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3">
                                            <p:txEl>
                                              <p:pRg st="0" end="0"/>
                                            </p:txEl>
                                          </p:spTgt>
                                        </p:tgtEl>
                                        <p:attrNameLst>
                                          <p:attrName>ppt_x</p:attrName>
                                          <p:attrName>ppt_y</p:attrName>
                                        </p:attrNameLst>
                                      </p:cBhvr>
                                    </p:animMotion>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Scale>
                                      <p:cBhvr>
                                        <p:cTn id="14" dur="1000" decel="50000" fill="hold">
                                          <p:stCondLst>
                                            <p:cond delay="0"/>
                                          </p:stCondLst>
                                        </p:cTn>
                                        <p:tgtEl>
                                          <p:spTgt spid="3">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3">
                                            <p:txEl>
                                              <p:pRg st="2" end="2"/>
                                            </p:txEl>
                                          </p:spTgt>
                                        </p:tgtEl>
                                        <p:attrNameLst>
                                          <p:attrName>ppt_x</p:attrName>
                                          <p:attrName>ppt_y</p:attrName>
                                        </p:attrNameLst>
                                      </p:cBhvr>
                                    </p:animMotion>
                                    <p:animEffect transition="in" filter="fade">
                                      <p:cBhvr>
                                        <p:cTn id="16" dur="10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Scale>
                                      <p:cBhvr>
                                        <p:cTn id="21" dur="1000" decel="50000" fill="hold">
                                          <p:stCondLst>
                                            <p:cond delay="0"/>
                                          </p:stCondLst>
                                        </p:cTn>
                                        <p:tgtEl>
                                          <p:spTgt spid="3">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 dur="1000" decel="50000" fill="hold">
                                          <p:stCondLst>
                                            <p:cond delay="0"/>
                                          </p:stCondLst>
                                        </p:cTn>
                                        <p:tgtEl>
                                          <p:spTgt spid="3">
                                            <p:txEl>
                                              <p:pRg st="4" end="4"/>
                                            </p:txEl>
                                          </p:spTgt>
                                        </p:tgtEl>
                                        <p:attrNameLst>
                                          <p:attrName>ppt_x</p:attrName>
                                          <p:attrName>ppt_y</p:attrName>
                                        </p:attrNameLst>
                                      </p:cBhvr>
                                    </p:animMotion>
                                    <p:animEffect transition="in" filter="fade">
                                      <p:cBhvr>
                                        <p:cTn id="23"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956FA-531E-D04E-8D3B-E206E39E7D56}"/>
              </a:ext>
            </a:extLst>
          </p:cNvPr>
          <p:cNvSpPr>
            <a:spLocks noGrp="1"/>
          </p:cNvSpPr>
          <p:nvPr>
            <p:ph type="title"/>
          </p:nvPr>
        </p:nvSpPr>
        <p:spPr/>
        <p:txBody>
          <a:bodyPr/>
          <a:lstStyle/>
          <a:p>
            <a:pPr algn="ctr"/>
            <a:r>
              <a:rPr lang="en-US" dirty="0"/>
              <a:t>Let’s come up with some examples</a:t>
            </a:r>
          </a:p>
        </p:txBody>
      </p:sp>
      <p:pic>
        <p:nvPicPr>
          <p:cNvPr id="5" name="Content Placeholder 4">
            <a:extLst>
              <a:ext uri="{FF2B5EF4-FFF2-40B4-BE49-F238E27FC236}">
                <a16:creationId xmlns:a16="http://schemas.microsoft.com/office/drawing/2014/main" id="{B14A86F8-C121-B140-B22D-165A714AC0EC}"/>
              </a:ext>
            </a:extLst>
          </p:cNvPr>
          <p:cNvPicPr>
            <a:picLocks noGrp="1" noChangeAspect="1"/>
          </p:cNvPicPr>
          <p:nvPr>
            <p:ph idx="1"/>
          </p:nvPr>
        </p:nvPicPr>
        <p:blipFill>
          <a:blip r:embed="rId2"/>
          <a:stretch>
            <a:fillRect/>
          </a:stretch>
        </p:blipFill>
        <p:spPr>
          <a:xfrm>
            <a:off x="841386" y="2097088"/>
            <a:ext cx="3378200" cy="3479800"/>
          </a:xfrm>
        </p:spPr>
      </p:pic>
      <p:pic>
        <p:nvPicPr>
          <p:cNvPr id="7" name="Picture 6">
            <a:extLst>
              <a:ext uri="{FF2B5EF4-FFF2-40B4-BE49-F238E27FC236}">
                <a16:creationId xmlns:a16="http://schemas.microsoft.com/office/drawing/2014/main" id="{05FA5082-A301-B34F-8169-14B2A59458A5}"/>
              </a:ext>
            </a:extLst>
          </p:cNvPr>
          <p:cNvPicPr>
            <a:picLocks noChangeAspect="1"/>
          </p:cNvPicPr>
          <p:nvPr/>
        </p:nvPicPr>
        <p:blipFill>
          <a:blip r:embed="rId3"/>
          <a:stretch>
            <a:fillRect/>
          </a:stretch>
        </p:blipFill>
        <p:spPr>
          <a:xfrm>
            <a:off x="7297758" y="2097088"/>
            <a:ext cx="2956502" cy="4478090"/>
          </a:xfrm>
          <a:prstGeom prst="rect">
            <a:avLst/>
          </a:prstGeom>
        </p:spPr>
      </p:pic>
      <p:sp>
        <p:nvSpPr>
          <p:cNvPr id="8" name="TextBox 7">
            <a:extLst>
              <a:ext uri="{FF2B5EF4-FFF2-40B4-BE49-F238E27FC236}">
                <a16:creationId xmlns:a16="http://schemas.microsoft.com/office/drawing/2014/main" id="{A1946901-5D6C-AC44-BE5A-F16A291257D4}"/>
              </a:ext>
            </a:extLst>
          </p:cNvPr>
          <p:cNvSpPr txBox="1"/>
          <p:nvPr/>
        </p:nvSpPr>
        <p:spPr>
          <a:xfrm>
            <a:off x="1506074" y="6205846"/>
            <a:ext cx="5427024" cy="369332"/>
          </a:xfrm>
          <a:prstGeom prst="rect">
            <a:avLst/>
          </a:prstGeom>
          <a:noFill/>
        </p:spPr>
        <p:txBody>
          <a:bodyPr wrap="square" rtlCol="0">
            <a:spAutoFit/>
          </a:bodyPr>
          <a:lstStyle/>
          <a:p>
            <a:r>
              <a:rPr lang="en-US" dirty="0"/>
              <a:t>These are two simple examples for illustration purposes</a:t>
            </a:r>
          </a:p>
        </p:txBody>
      </p:sp>
    </p:spTree>
    <p:extLst>
      <p:ext uri="{BB962C8B-B14F-4D97-AF65-F5344CB8AC3E}">
        <p14:creationId xmlns:p14="http://schemas.microsoft.com/office/powerpoint/2010/main" val="1097658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80">
                                          <p:stCondLst>
                                            <p:cond delay="0"/>
                                          </p:stCondLst>
                                        </p:cTn>
                                        <p:tgtEl>
                                          <p:spTgt spid="8"/>
                                        </p:tgtEl>
                                      </p:cBhvr>
                                    </p:animEffect>
                                    <p:anim calcmode="lin" valueType="num">
                                      <p:cBhvr>
                                        <p:cTn id="1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23" dur="26">
                                          <p:stCondLst>
                                            <p:cond delay="650"/>
                                          </p:stCondLst>
                                        </p:cTn>
                                        <p:tgtEl>
                                          <p:spTgt spid="8"/>
                                        </p:tgtEl>
                                      </p:cBhvr>
                                      <p:to x="100000" y="60000"/>
                                    </p:animScale>
                                    <p:animScale>
                                      <p:cBhvr>
                                        <p:cTn id="24" dur="166" decel="50000">
                                          <p:stCondLst>
                                            <p:cond delay="676"/>
                                          </p:stCondLst>
                                        </p:cTn>
                                        <p:tgtEl>
                                          <p:spTgt spid="8"/>
                                        </p:tgtEl>
                                      </p:cBhvr>
                                      <p:to x="100000" y="100000"/>
                                    </p:animScale>
                                    <p:animScale>
                                      <p:cBhvr>
                                        <p:cTn id="25" dur="26">
                                          <p:stCondLst>
                                            <p:cond delay="1312"/>
                                          </p:stCondLst>
                                        </p:cTn>
                                        <p:tgtEl>
                                          <p:spTgt spid="8"/>
                                        </p:tgtEl>
                                      </p:cBhvr>
                                      <p:to x="100000" y="80000"/>
                                    </p:animScale>
                                    <p:animScale>
                                      <p:cBhvr>
                                        <p:cTn id="26" dur="166" decel="50000">
                                          <p:stCondLst>
                                            <p:cond delay="1338"/>
                                          </p:stCondLst>
                                        </p:cTn>
                                        <p:tgtEl>
                                          <p:spTgt spid="8"/>
                                        </p:tgtEl>
                                      </p:cBhvr>
                                      <p:to x="100000" y="100000"/>
                                    </p:animScale>
                                    <p:animScale>
                                      <p:cBhvr>
                                        <p:cTn id="27" dur="26">
                                          <p:stCondLst>
                                            <p:cond delay="1642"/>
                                          </p:stCondLst>
                                        </p:cTn>
                                        <p:tgtEl>
                                          <p:spTgt spid="8"/>
                                        </p:tgtEl>
                                      </p:cBhvr>
                                      <p:to x="100000" y="90000"/>
                                    </p:animScale>
                                    <p:animScale>
                                      <p:cBhvr>
                                        <p:cTn id="28" dur="166" decel="50000">
                                          <p:stCondLst>
                                            <p:cond delay="1668"/>
                                          </p:stCondLst>
                                        </p:cTn>
                                        <p:tgtEl>
                                          <p:spTgt spid="8"/>
                                        </p:tgtEl>
                                      </p:cBhvr>
                                      <p:to x="100000" y="100000"/>
                                    </p:animScale>
                                    <p:animScale>
                                      <p:cBhvr>
                                        <p:cTn id="29" dur="26">
                                          <p:stCondLst>
                                            <p:cond delay="1808"/>
                                          </p:stCondLst>
                                        </p:cTn>
                                        <p:tgtEl>
                                          <p:spTgt spid="8"/>
                                        </p:tgtEl>
                                      </p:cBhvr>
                                      <p:to x="100000" y="95000"/>
                                    </p:animScale>
                                    <p:animScale>
                                      <p:cBhvr>
                                        <p:cTn id="30"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8B199-D221-BE47-9940-50F385C2ED8C}"/>
              </a:ext>
            </a:extLst>
          </p:cNvPr>
          <p:cNvSpPr>
            <a:spLocks noGrp="1"/>
          </p:cNvSpPr>
          <p:nvPr>
            <p:ph type="title"/>
          </p:nvPr>
        </p:nvSpPr>
        <p:spPr/>
        <p:txBody>
          <a:bodyPr/>
          <a:lstStyle/>
          <a:p>
            <a:pPr algn="ctr"/>
            <a:r>
              <a:rPr lang="en-US" b="1" dirty="0"/>
              <a:t>Let’s stop for a moment</a:t>
            </a:r>
          </a:p>
        </p:txBody>
      </p:sp>
      <p:sp>
        <p:nvSpPr>
          <p:cNvPr id="3" name="Content Placeholder 2">
            <a:extLst>
              <a:ext uri="{FF2B5EF4-FFF2-40B4-BE49-F238E27FC236}">
                <a16:creationId xmlns:a16="http://schemas.microsoft.com/office/drawing/2014/main" id="{99C38B94-D8B7-A345-991A-858A59FBAD16}"/>
              </a:ext>
            </a:extLst>
          </p:cNvPr>
          <p:cNvSpPr>
            <a:spLocks noGrp="1"/>
          </p:cNvSpPr>
          <p:nvPr>
            <p:ph idx="1"/>
          </p:nvPr>
        </p:nvSpPr>
        <p:spPr/>
        <p:txBody>
          <a:bodyPr/>
          <a:lstStyle/>
          <a:p>
            <a:r>
              <a:rPr lang="en-US" dirty="0"/>
              <a:t>Most of the programs that we have written so far are purely math based</a:t>
            </a:r>
          </a:p>
          <a:p>
            <a:endParaRPr lang="en-US" dirty="0"/>
          </a:p>
          <a:p>
            <a:r>
              <a:rPr lang="en-US" dirty="0"/>
              <a:t>So let’s look at something more graphical. I have prepared a little script that will hopefully be a bit more interesting that calculating the 5th factorial!</a:t>
            </a:r>
          </a:p>
          <a:p>
            <a:pPr lvl="1"/>
            <a:r>
              <a:rPr lang="en-US" dirty="0" err="1"/>
              <a:t>rocketShip</a:t>
            </a:r>
            <a:r>
              <a:rPr lang="en-US" dirty="0"/>
              <a:t> script</a:t>
            </a:r>
          </a:p>
        </p:txBody>
      </p:sp>
    </p:spTree>
    <p:extLst>
      <p:ext uri="{BB962C8B-B14F-4D97-AF65-F5344CB8AC3E}">
        <p14:creationId xmlns:p14="http://schemas.microsoft.com/office/powerpoint/2010/main" val="378798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79BE4-7C71-2848-8C5E-2BA84222FDB9}"/>
              </a:ext>
            </a:extLst>
          </p:cNvPr>
          <p:cNvSpPr>
            <a:spLocks noGrp="1"/>
          </p:cNvSpPr>
          <p:nvPr>
            <p:ph type="title"/>
          </p:nvPr>
        </p:nvSpPr>
        <p:spPr/>
        <p:txBody>
          <a:bodyPr/>
          <a:lstStyle/>
          <a:p>
            <a:pPr algn="ctr"/>
            <a:r>
              <a:rPr lang="en-US" b="1" dirty="0"/>
              <a:t>That was pretty cool right!</a:t>
            </a:r>
          </a:p>
        </p:txBody>
      </p:sp>
      <p:sp>
        <p:nvSpPr>
          <p:cNvPr id="3" name="Content Placeholder 2">
            <a:extLst>
              <a:ext uri="{FF2B5EF4-FFF2-40B4-BE49-F238E27FC236}">
                <a16:creationId xmlns:a16="http://schemas.microsoft.com/office/drawing/2014/main" id="{2B89FA85-CEB3-0F45-AEA1-18ED80395735}"/>
              </a:ext>
            </a:extLst>
          </p:cNvPr>
          <p:cNvSpPr>
            <a:spLocks noGrp="1"/>
          </p:cNvSpPr>
          <p:nvPr>
            <p:ph idx="1"/>
          </p:nvPr>
        </p:nvSpPr>
        <p:spPr>
          <a:xfrm>
            <a:off x="1141412" y="2249487"/>
            <a:ext cx="10328693" cy="974976"/>
          </a:xfrm>
        </p:spPr>
        <p:txBody>
          <a:bodyPr/>
          <a:lstStyle/>
          <a:p>
            <a:r>
              <a:rPr lang="en-US" dirty="0"/>
              <a:t>2 things probably stood out to you (these are most likely 2 function calls)</a:t>
            </a:r>
          </a:p>
          <a:p>
            <a:pPr marL="0" indent="0">
              <a:buNone/>
            </a:pPr>
            <a:endParaRPr lang="en-US" dirty="0"/>
          </a:p>
        </p:txBody>
      </p:sp>
      <p:pic>
        <p:nvPicPr>
          <p:cNvPr id="5" name="Picture 4">
            <a:extLst>
              <a:ext uri="{FF2B5EF4-FFF2-40B4-BE49-F238E27FC236}">
                <a16:creationId xmlns:a16="http://schemas.microsoft.com/office/drawing/2014/main" id="{2FDED050-FB98-DC46-BB69-5FCD77514270}"/>
              </a:ext>
            </a:extLst>
          </p:cNvPr>
          <p:cNvPicPr>
            <a:picLocks noChangeAspect="1"/>
          </p:cNvPicPr>
          <p:nvPr/>
        </p:nvPicPr>
        <p:blipFill>
          <a:blip r:embed="rId2"/>
          <a:stretch>
            <a:fillRect/>
          </a:stretch>
        </p:blipFill>
        <p:spPr>
          <a:xfrm>
            <a:off x="1300621" y="3442509"/>
            <a:ext cx="3776651" cy="569495"/>
          </a:xfrm>
          <a:prstGeom prst="rect">
            <a:avLst/>
          </a:prstGeom>
        </p:spPr>
      </p:pic>
      <p:pic>
        <p:nvPicPr>
          <p:cNvPr id="7" name="Picture 6">
            <a:extLst>
              <a:ext uri="{FF2B5EF4-FFF2-40B4-BE49-F238E27FC236}">
                <a16:creationId xmlns:a16="http://schemas.microsoft.com/office/drawing/2014/main" id="{41A78DBE-F1EB-224A-88F4-18FD0029791C}"/>
              </a:ext>
            </a:extLst>
          </p:cNvPr>
          <p:cNvPicPr>
            <a:picLocks noChangeAspect="1"/>
          </p:cNvPicPr>
          <p:nvPr/>
        </p:nvPicPr>
        <p:blipFill>
          <a:blip r:embed="rId3"/>
          <a:stretch>
            <a:fillRect/>
          </a:stretch>
        </p:blipFill>
        <p:spPr>
          <a:xfrm>
            <a:off x="1300621" y="4799547"/>
            <a:ext cx="2078653" cy="569494"/>
          </a:xfrm>
          <a:prstGeom prst="rect">
            <a:avLst/>
          </a:prstGeom>
        </p:spPr>
      </p:pic>
      <p:sp>
        <p:nvSpPr>
          <p:cNvPr id="8" name="TextBox 7">
            <a:extLst>
              <a:ext uri="{FF2B5EF4-FFF2-40B4-BE49-F238E27FC236}">
                <a16:creationId xmlns:a16="http://schemas.microsoft.com/office/drawing/2014/main" id="{623F320C-C879-544C-87C0-C82CA0BBDC84}"/>
              </a:ext>
            </a:extLst>
          </p:cNvPr>
          <p:cNvSpPr txBox="1"/>
          <p:nvPr/>
        </p:nvSpPr>
        <p:spPr>
          <a:xfrm>
            <a:off x="1300621" y="5979323"/>
            <a:ext cx="9334083" cy="646331"/>
          </a:xfrm>
          <a:prstGeom prst="rect">
            <a:avLst/>
          </a:prstGeom>
          <a:noFill/>
        </p:spPr>
        <p:txBody>
          <a:bodyPr wrap="square" rtlCol="0">
            <a:spAutoFit/>
          </a:bodyPr>
          <a:lstStyle/>
          <a:p>
            <a:r>
              <a:rPr lang="en-US" b="1" dirty="0"/>
              <a:t>DISCLAIMER</a:t>
            </a:r>
            <a:r>
              <a:rPr lang="en-US" dirty="0"/>
              <a:t>: I will be referring to something called “the SHELL” for the few next slide. We will look at what the SHELL is next lesson, so don’t worry if you don’t understand everything.</a:t>
            </a:r>
          </a:p>
        </p:txBody>
      </p:sp>
      <p:pic>
        <p:nvPicPr>
          <p:cNvPr id="10" name="Graphic 9" descr="Astronaut">
            <a:extLst>
              <a:ext uri="{FF2B5EF4-FFF2-40B4-BE49-F238E27FC236}">
                <a16:creationId xmlns:a16="http://schemas.microsoft.com/office/drawing/2014/main" id="{51C4D2EB-4CC9-7A45-B68E-D0A0C109CFD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434423" y="555511"/>
            <a:ext cx="1475930" cy="1475930"/>
          </a:xfrm>
          <a:prstGeom prst="rect">
            <a:avLst/>
          </a:prstGeom>
        </p:spPr>
      </p:pic>
    </p:spTree>
    <p:extLst>
      <p:ext uri="{BB962C8B-B14F-4D97-AF65-F5344CB8AC3E}">
        <p14:creationId xmlns:p14="http://schemas.microsoft.com/office/powerpoint/2010/main" val="3005707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400" decel="100000"/>
                                        <p:tgtEl>
                                          <p:spTgt spid="10"/>
                                        </p:tgtEl>
                                      </p:cBhvr>
                                    </p:animEffect>
                                    <p:anim calcmode="lin" valueType="num">
                                      <p:cBhvr>
                                        <p:cTn id="8" dur="2400" decel="100000" fill="hold"/>
                                        <p:tgtEl>
                                          <p:spTgt spid="10"/>
                                        </p:tgtEl>
                                        <p:attrNameLst>
                                          <p:attrName>style.rotation</p:attrName>
                                        </p:attrNameLst>
                                      </p:cBhvr>
                                      <p:tavLst>
                                        <p:tav tm="0">
                                          <p:val>
                                            <p:fltVal val="-90"/>
                                          </p:val>
                                        </p:tav>
                                        <p:tav tm="100000">
                                          <p:val>
                                            <p:fltVal val="0"/>
                                          </p:val>
                                        </p:tav>
                                      </p:tavLst>
                                    </p:anim>
                                    <p:anim calcmode="lin" valueType="num">
                                      <p:cBhvr>
                                        <p:cTn id="9" dur="2400" decel="100000" fill="hold"/>
                                        <p:tgtEl>
                                          <p:spTgt spid="10"/>
                                        </p:tgtEl>
                                        <p:attrNameLst>
                                          <p:attrName>ppt_x</p:attrName>
                                        </p:attrNameLst>
                                      </p:cBhvr>
                                      <p:tavLst>
                                        <p:tav tm="0">
                                          <p:val>
                                            <p:strVal val="#ppt_x+0.4"/>
                                          </p:val>
                                        </p:tav>
                                        <p:tav tm="100000">
                                          <p:val>
                                            <p:strVal val="#ppt_x-0.05"/>
                                          </p:val>
                                        </p:tav>
                                      </p:tavLst>
                                    </p:anim>
                                    <p:anim calcmode="lin" valueType="num">
                                      <p:cBhvr>
                                        <p:cTn id="10" dur="2400" decel="100000" fill="hold"/>
                                        <p:tgtEl>
                                          <p:spTgt spid="10"/>
                                        </p:tgtEl>
                                        <p:attrNameLst>
                                          <p:attrName>ppt_y</p:attrName>
                                        </p:attrNameLst>
                                      </p:cBhvr>
                                      <p:tavLst>
                                        <p:tav tm="0">
                                          <p:val>
                                            <p:strVal val="#ppt_y-0.4"/>
                                          </p:val>
                                        </p:tav>
                                        <p:tav tm="100000">
                                          <p:val>
                                            <p:strVal val="#ppt_y+0.1"/>
                                          </p:val>
                                        </p:tav>
                                      </p:tavLst>
                                    </p:anim>
                                    <p:anim calcmode="lin" valueType="num">
                                      <p:cBhvr>
                                        <p:cTn id="11" dur="600" accel="100000" fill="hold">
                                          <p:stCondLst>
                                            <p:cond delay="2400"/>
                                          </p:stCondLst>
                                        </p:cTn>
                                        <p:tgtEl>
                                          <p:spTgt spid="10"/>
                                        </p:tgtEl>
                                        <p:attrNameLst>
                                          <p:attrName>ppt_x</p:attrName>
                                        </p:attrNameLst>
                                      </p:cBhvr>
                                      <p:tavLst>
                                        <p:tav tm="0">
                                          <p:val>
                                            <p:strVal val="#ppt_x-0.05"/>
                                          </p:val>
                                        </p:tav>
                                        <p:tav tm="100000">
                                          <p:val>
                                            <p:strVal val="#ppt_x"/>
                                          </p:val>
                                        </p:tav>
                                      </p:tavLst>
                                    </p:anim>
                                    <p:anim calcmode="lin" valueType="num">
                                      <p:cBhvr>
                                        <p:cTn id="12" dur="600" accel="100000" fill="hold">
                                          <p:stCondLst>
                                            <p:cond delay="2400"/>
                                          </p:stCondLst>
                                        </p:cTn>
                                        <p:tgtEl>
                                          <p:spTgt spid="10"/>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additive="base">
                                        <p:cTn id="1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52"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Scale>
                                      <p:cBhvr>
                                        <p:cTn id="23"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5"/>
                                        </p:tgtEl>
                                        <p:attrNameLst>
                                          <p:attrName>ppt_x</p:attrName>
                                          <p:attrName>ppt_y</p:attrName>
                                        </p:attrNameLst>
                                      </p:cBhvr>
                                    </p:animMotion>
                                    <p:animEffect transition="in" filter="fade">
                                      <p:cBhvr>
                                        <p:cTn id="25" dur="1000"/>
                                        <p:tgtEl>
                                          <p:spTgt spid="5"/>
                                        </p:tgtEl>
                                      </p:cBhvr>
                                    </p:animEffect>
                                  </p:childTnLst>
                                </p:cTn>
                              </p:par>
                            </p:childTnLst>
                          </p:cTn>
                        </p:par>
                        <p:par>
                          <p:cTn id="26" fill="hold">
                            <p:stCondLst>
                              <p:cond delay="1000"/>
                            </p:stCondLst>
                            <p:childTnLst>
                              <p:par>
                                <p:cTn id="27" presetID="52" presetClass="entr" presetSubtype="0" fill="hold" nodeType="afterEffect">
                                  <p:stCondLst>
                                    <p:cond delay="0"/>
                                  </p:stCondLst>
                                  <p:childTnLst>
                                    <p:set>
                                      <p:cBhvr>
                                        <p:cTn id="28" dur="1" fill="hold">
                                          <p:stCondLst>
                                            <p:cond delay="0"/>
                                          </p:stCondLst>
                                        </p:cTn>
                                        <p:tgtEl>
                                          <p:spTgt spid="7"/>
                                        </p:tgtEl>
                                        <p:attrNameLst>
                                          <p:attrName>style.visibility</p:attrName>
                                        </p:attrNameLst>
                                      </p:cBhvr>
                                      <p:to>
                                        <p:strVal val="visible"/>
                                      </p:to>
                                    </p:set>
                                    <p:animScale>
                                      <p:cBhvr>
                                        <p:cTn id="29"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0" dur="1000" decel="50000" fill="hold">
                                          <p:stCondLst>
                                            <p:cond delay="0"/>
                                          </p:stCondLst>
                                        </p:cTn>
                                        <p:tgtEl>
                                          <p:spTgt spid="7"/>
                                        </p:tgtEl>
                                        <p:attrNameLst>
                                          <p:attrName>ppt_x</p:attrName>
                                          <p:attrName>ppt_y</p:attrName>
                                        </p:attrNameLst>
                                      </p:cBhvr>
                                    </p:animMotion>
                                    <p:animEffect transition="in" filter="fade">
                                      <p:cBhvr>
                                        <p:cTn id="31" dur="10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additive="base">
                                        <p:cTn id="36" dur="1000" fill="hold"/>
                                        <p:tgtEl>
                                          <p:spTgt spid="8"/>
                                        </p:tgtEl>
                                        <p:attrNameLst>
                                          <p:attrName>ppt_x</p:attrName>
                                        </p:attrNameLst>
                                      </p:cBhvr>
                                      <p:tavLst>
                                        <p:tav tm="0">
                                          <p:val>
                                            <p:strVal val="1+#ppt_w/2"/>
                                          </p:val>
                                        </p:tav>
                                        <p:tav tm="100000">
                                          <p:val>
                                            <p:strVal val="#ppt_x"/>
                                          </p:val>
                                        </p:tav>
                                      </p:tavLst>
                                    </p:anim>
                                    <p:anim calcmode="lin" valueType="num">
                                      <p:cBhvr additive="base">
                                        <p:cTn id="37"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8DCF5-08B5-E24C-AE3D-3D200E7BCF12}"/>
              </a:ext>
            </a:extLst>
          </p:cNvPr>
          <p:cNvSpPr>
            <a:spLocks noGrp="1"/>
          </p:cNvSpPr>
          <p:nvPr>
            <p:ph type="title"/>
          </p:nvPr>
        </p:nvSpPr>
        <p:spPr/>
        <p:txBody>
          <a:bodyPr/>
          <a:lstStyle/>
          <a:p>
            <a:pPr algn="ctr"/>
            <a:r>
              <a:rPr lang="en-US" b="1" dirty="0">
                <a:latin typeface="Consolas" panose="020B0609020204030204" pitchFamily="49" charset="0"/>
                <a:cs typeface="Consolas" panose="020B0609020204030204" pitchFamily="49" charset="0"/>
              </a:rPr>
              <a:t>System()</a:t>
            </a:r>
          </a:p>
        </p:txBody>
      </p:sp>
      <p:sp>
        <p:nvSpPr>
          <p:cNvPr id="3" name="Content Placeholder 2">
            <a:extLst>
              <a:ext uri="{FF2B5EF4-FFF2-40B4-BE49-F238E27FC236}">
                <a16:creationId xmlns:a16="http://schemas.microsoft.com/office/drawing/2014/main" id="{EED1A7F9-128B-B64E-B67E-867AC69A8281}"/>
              </a:ext>
            </a:extLst>
          </p:cNvPr>
          <p:cNvSpPr>
            <a:spLocks noGrp="1"/>
          </p:cNvSpPr>
          <p:nvPr>
            <p:ph idx="1"/>
          </p:nvPr>
        </p:nvSpPr>
        <p:spPr>
          <a:xfrm>
            <a:off x="1141412" y="2249487"/>
            <a:ext cx="10043423" cy="4263608"/>
          </a:xfrm>
        </p:spPr>
        <p:txBody>
          <a:bodyPr>
            <a:normAutofit fontScale="92500"/>
          </a:bodyPr>
          <a:lstStyle/>
          <a:p>
            <a:r>
              <a:rPr lang="en-US" b="1" dirty="0"/>
              <a:t>WARNING</a:t>
            </a:r>
            <a:r>
              <a:rPr lang="en-US" dirty="0"/>
              <a:t>: Be EXTEMELY careful when using this function</a:t>
            </a:r>
          </a:p>
          <a:p>
            <a:pPr lvl="1"/>
            <a:r>
              <a:rPr lang="en-US" dirty="0"/>
              <a:t>The </a:t>
            </a:r>
            <a:r>
              <a:rPr lang="en-US" dirty="0">
                <a:solidFill>
                  <a:schemeClr val="accent6"/>
                </a:solidFill>
                <a:latin typeface="Consolas" panose="020B0609020204030204" pitchFamily="49" charset="0"/>
                <a:cs typeface="Consolas" panose="020B0609020204030204" pitchFamily="49" charset="0"/>
              </a:rPr>
              <a:t>system</a:t>
            </a:r>
            <a:r>
              <a:rPr lang="en-US" dirty="0">
                <a:latin typeface="Consolas" panose="020B0609020204030204" pitchFamily="49" charset="0"/>
                <a:cs typeface="Consolas" panose="020B0609020204030204" pitchFamily="49" charset="0"/>
              </a:rPr>
              <a:t>() </a:t>
            </a:r>
            <a:r>
              <a:rPr lang="en-US" dirty="0"/>
              <a:t>function can </a:t>
            </a:r>
            <a:r>
              <a:rPr lang="en-US" b="1" dirty="0"/>
              <a:t>directly invoke shell commands</a:t>
            </a:r>
            <a:r>
              <a:rPr lang="en-US" dirty="0"/>
              <a:t>. i.e. IF YOU DON’T KNOW WHAT YOU’RE DOING, DON’T ENTER RANDOM STUFF!!!!</a:t>
            </a:r>
          </a:p>
          <a:p>
            <a:pPr lvl="1"/>
            <a:r>
              <a:rPr lang="en-US" b="1" dirty="0" err="1"/>
              <a:t>Xcode</a:t>
            </a:r>
            <a:r>
              <a:rPr lang="en-US" dirty="0"/>
              <a:t> may </a:t>
            </a:r>
            <a:r>
              <a:rPr lang="en-US" b="1" dirty="0"/>
              <a:t>sandbox</a:t>
            </a:r>
            <a:r>
              <a:rPr lang="en-US" dirty="0"/>
              <a:t> you for now, but that will NOT be the case if you </a:t>
            </a:r>
            <a:r>
              <a:rPr lang="en-US" b="1" dirty="0"/>
              <a:t>run</a:t>
            </a:r>
            <a:r>
              <a:rPr lang="en-US" dirty="0"/>
              <a:t> this </a:t>
            </a:r>
            <a:r>
              <a:rPr lang="en-US" b="1" dirty="0"/>
              <a:t>from</a:t>
            </a:r>
            <a:r>
              <a:rPr lang="en-US" dirty="0"/>
              <a:t> the </a:t>
            </a:r>
            <a:r>
              <a:rPr lang="en-US" b="1" dirty="0"/>
              <a:t>shell</a:t>
            </a:r>
          </a:p>
          <a:p>
            <a:pPr lvl="1"/>
            <a:endParaRPr lang="en-US" dirty="0"/>
          </a:p>
          <a:p>
            <a:r>
              <a:rPr lang="en-US" dirty="0"/>
              <a:t>The </a:t>
            </a:r>
            <a:r>
              <a:rPr lang="en-US" dirty="0">
                <a:solidFill>
                  <a:schemeClr val="accent6"/>
                </a:solidFill>
                <a:latin typeface="Consolas" panose="020B0609020204030204" pitchFamily="49" charset="0"/>
                <a:cs typeface="Consolas" panose="020B0609020204030204" pitchFamily="49" charset="0"/>
              </a:rPr>
              <a:t>system</a:t>
            </a:r>
            <a:r>
              <a:rPr lang="en-US" dirty="0">
                <a:latin typeface="Consolas" panose="020B0609020204030204" pitchFamily="49" charset="0"/>
                <a:cs typeface="Consolas" panose="020B0609020204030204" pitchFamily="49" charset="0"/>
              </a:rPr>
              <a:t>()</a:t>
            </a:r>
            <a:r>
              <a:rPr lang="en-US" dirty="0"/>
              <a:t> command allows us to make calls like the shell (more on this tomorrow)</a:t>
            </a:r>
          </a:p>
          <a:p>
            <a:endParaRPr lang="en-US" dirty="0"/>
          </a:p>
          <a:p>
            <a:r>
              <a:rPr lang="en-US" dirty="0"/>
              <a:t>In our program before, we used it to </a:t>
            </a:r>
            <a:r>
              <a:rPr lang="en-US" b="1" dirty="0"/>
              <a:t>clear the screen</a:t>
            </a:r>
            <a:r>
              <a:rPr lang="en-US" dirty="0"/>
              <a:t>, giving the illusion that the rocket was just one thing, and not multiple print statement</a:t>
            </a:r>
          </a:p>
        </p:txBody>
      </p:sp>
      <p:pic>
        <p:nvPicPr>
          <p:cNvPr id="5" name="Graphic 4" descr="Warning">
            <a:extLst>
              <a:ext uri="{FF2B5EF4-FFF2-40B4-BE49-F238E27FC236}">
                <a16:creationId xmlns:a16="http://schemas.microsoft.com/office/drawing/2014/main" id="{66E860D0-7437-FE41-84E5-83BD09DFDF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77200" y="618518"/>
            <a:ext cx="1323474" cy="1323474"/>
          </a:xfrm>
          <a:prstGeom prst="rect">
            <a:avLst/>
          </a:prstGeom>
        </p:spPr>
      </p:pic>
      <p:pic>
        <p:nvPicPr>
          <p:cNvPr id="7" name="Graphic 6" descr="Exclamation mark">
            <a:extLst>
              <a:ext uri="{FF2B5EF4-FFF2-40B4-BE49-F238E27FC236}">
                <a16:creationId xmlns:a16="http://schemas.microsoft.com/office/drawing/2014/main" id="{E4FFD52B-ACF5-B544-AD6E-CE3C771B601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31185" y="943156"/>
            <a:ext cx="815504" cy="815504"/>
          </a:xfrm>
          <a:prstGeom prst="rect">
            <a:avLst/>
          </a:prstGeom>
        </p:spPr>
      </p:pic>
      <p:pic>
        <p:nvPicPr>
          <p:cNvPr id="8" name="Graphic 7" descr="Warning">
            <a:extLst>
              <a:ext uri="{FF2B5EF4-FFF2-40B4-BE49-F238E27FC236}">
                <a16:creationId xmlns:a16="http://schemas.microsoft.com/office/drawing/2014/main" id="{DB32BB90-FA4A-D648-A40A-79C038C014E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732986" y="618518"/>
            <a:ext cx="1323474" cy="1323474"/>
          </a:xfrm>
          <a:prstGeom prst="rect">
            <a:avLst/>
          </a:prstGeom>
        </p:spPr>
      </p:pic>
      <p:pic>
        <p:nvPicPr>
          <p:cNvPr id="9" name="Graphic 8" descr="Exclamation mark">
            <a:extLst>
              <a:ext uri="{FF2B5EF4-FFF2-40B4-BE49-F238E27FC236}">
                <a16:creationId xmlns:a16="http://schemas.microsoft.com/office/drawing/2014/main" id="{3C562437-0AF1-FF44-B56A-634F97BE457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981526" y="930186"/>
            <a:ext cx="841444" cy="841444"/>
          </a:xfrm>
          <a:prstGeom prst="rect">
            <a:avLst/>
          </a:prstGeom>
        </p:spPr>
      </p:pic>
    </p:spTree>
    <p:extLst>
      <p:ext uri="{BB962C8B-B14F-4D97-AF65-F5344CB8AC3E}">
        <p14:creationId xmlns:p14="http://schemas.microsoft.com/office/powerpoint/2010/main" val="1725578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withEffect">
                                  <p:stCondLst>
                                    <p:cond delay="0"/>
                                  </p:stCondLst>
                                  <p:childTnLst>
                                    <p:animEffect transition="out" filter="fade">
                                      <p:cBhvr>
                                        <p:cTn id="6" dur="1000" tmFilter="0, 0; .2, .5; .8, .5; 1, 0"/>
                                        <p:tgtEl>
                                          <p:spTgt spid="7"/>
                                        </p:tgtEl>
                                      </p:cBhvr>
                                    </p:animEffect>
                                    <p:animScale>
                                      <p:cBhvr>
                                        <p:cTn id="7" dur="500" autoRev="1" fill="hold"/>
                                        <p:tgtEl>
                                          <p:spTgt spid="7"/>
                                        </p:tgtEl>
                                      </p:cBhvr>
                                      <p:by x="105000" y="105000"/>
                                    </p:animScale>
                                  </p:childTnLst>
                                </p:cTn>
                              </p:par>
                              <p:par>
                                <p:cTn id="8" presetID="26" presetClass="emph" presetSubtype="0" repeatCount="indefinite" fill="hold" nodeType="withEffect">
                                  <p:stCondLst>
                                    <p:cond delay="0"/>
                                  </p:stCondLst>
                                  <p:childTnLst>
                                    <p:animEffect transition="out" filter="fade">
                                      <p:cBhvr>
                                        <p:cTn id="9" dur="1000" tmFilter="0, 0; .2, .5; .8, .5; 1, 0"/>
                                        <p:tgtEl>
                                          <p:spTgt spid="5"/>
                                        </p:tgtEl>
                                      </p:cBhvr>
                                    </p:animEffect>
                                    <p:animScale>
                                      <p:cBhvr>
                                        <p:cTn id="10" dur="500" autoRev="1" fill="hold"/>
                                        <p:tgtEl>
                                          <p:spTgt spid="5"/>
                                        </p:tgtEl>
                                      </p:cBhvr>
                                      <p:by x="105000" y="105000"/>
                                    </p:animScale>
                                  </p:childTnLst>
                                </p:cTn>
                              </p:par>
                              <p:par>
                                <p:cTn id="11" presetID="26" presetClass="emph" presetSubtype="0" repeatCount="indefinite" fill="hold" nodeType="withEffect">
                                  <p:stCondLst>
                                    <p:cond delay="0"/>
                                  </p:stCondLst>
                                  <p:childTnLst>
                                    <p:animEffect transition="out" filter="fade">
                                      <p:cBhvr>
                                        <p:cTn id="12" dur="1000" tmFilter="0, 0; .2, .5; .8, .5; 1, 0"/>
                                        <p:tgtEl>
                                          <p:spTgt spid="9"/>
                                        </p:tgtEl>
                                      </p:cBhvr>
                                    </p:animEffect>
                                    <p:animScale>
                                      <p:cBhvr>
                                        <p:cTn id="13" dur="500" autoRev="1" fill="hold"/>
                                        <p:tgtEl>
                                          <p:spTgt spid="9"/>
                                        </p:tgtEl>
                                      </p:cBhvr>
                                      <p:by x="105000" y="105000"/>
                                    </p:animScale>
                                  </p:childTnLst>
                                </p:cTn>
                              </p:par>
                              <p:par>
                                <p:cTn id="14" presetID="26" presetClass="emph" presetSubtype="0" repeatCount="indefinite" fill="hold" nodeType="withEffect">
                                  <p:stCondLst>
                                    <p:cond delay="0"/>
                                  </p:stCondLst>
                                  <p:childTnLst>
                                    <p:animEffect transition="out" filter="fade">
                                      <p:cBhvr>
                                        <p:cTn id="15" dur="1000" tmFilter="0, 0; .2, .5; .8, .5; 1, 0"/>
                                        <p:tgtEl>
                                          <p:spTgt spid="8"/>
                                        </p:tgtEl>
                                      </p:cBhvr>
                                    </p:animEffect>
                                    <p:animScale>
                                      <p:cBhvr>
                                        <p:cTn id="16" dur="500" autoRev="1" fill="hold"/>
                                        <p:tgtEl>
                                          <p:spTgt spid="8"/>
                                        </p:tgtEl>
                                      </p:cBhvr>
                                      <p:by x="105000" y="105000"/>
                                    </p:animScale>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 calcmode="lin" valueType="num">
                                      <p:cBhvr additive="base">
                                        <p:cTn id="2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 calcmode="lin" valueType="num">
                                      <p:cBhvr additive="base">
                                        <p:cTn id="2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2947E-FD83-254A-A31C-304CBF7ABF3A}"/>
              </a:ext>
            </a:extLst>
          </p:cNvPr>
          <p:cNvSpPr>
            <a:spLocks noGrp="1"/>
          </p:cNvSpPr>
          <p:nvPr>
            <p:ph type="title"/>
          </p:nvPr>
        </p:nvSpPr>
        <p:spPr/>
        <p:txBody>
          <a:bodyPr/>
          <a:lstStyle/>
          <a:p>
            <a:pPr algn="ctr"/>
            <a:r>
              <a:rPr lang="en-US" b="1" dirty="0">
                <a:latin typeface="Consolas" panose="020B0609020204030204" pitchFamily="49" charset="0"/>
                <a:cs typeface="Consolas" panose="020B0609020204030204" pitchFamily="49" charset="0"/>
              </a:rPr>
              <a:t>Sleep()</a:t>
            </a:r>
          </a:p>
        </p:txBody>
      </p:sp>
      <p:sp>
        <p:nvSpPr>
          <p:cNvPr id="3" name="Content Placeholder 2">
            <a:extLst>
              <a:ext uri="{FF2B5EF4-FFF2-40B4-BE49-F238E27FC236}">
                <a16:creationId xmlns:a16="http://schemas.microsoft.com/office/drawing/2014/main" id="{75CAC003-D375-AB44-A163-89B92FE6AE38}"/>
              </a:ext>
            </a:extLst>
          </p:cNvPr>
          <p:cNvSpPr>
            <a:spLocks noGrp="1"/>
          </p:cNvSpPr>
          <p:nvPr>
            <p:ph idx="1"/>
          </p:nvPr>
        </p:nvSpPr>
        <p:spPr>
          <a:xfrm>
            <a:off x="1141412" y="1949570"/>
            <a:ext cx="9905999" cy="4908431"/>
          </a:xfrm>
        </p:spPr>
        <p:txBody>
          <a:bodyPr>
            <a:normAutofit lnSpcReduction="10000"/>
          </a:bodyPr>
          <a:lstStyle/>
          <a:p>
            <a:r>
              <a:rPr lang="en-US" dirty="0"/>
              <a:t>Like in real life, the </a:t>
            </a:r>
            <a:r>
              <a:rPr lang="en-US" b="1" dirty="0"/>
              <a:t>worst thing that can happen</a:t>
            </a:r>
            <a:r>
              <a:rPr lang="en-US" dirty="0"/>
              <a:t> if you sleep, is that you do it for </a:t>
            </a:r>
            <a:r>
              <a:rPr lang="en-US" b="1" dirty="0"/>
              <a:t>too long</a:t>
            </a:r>
            <a:r>
              <a:rPr lang="en-US" dirty="0"/>
              <a:t>, or </a:t>
            </a:r>
            <a:r>
              <a:rPr lang="en-US" b="1" dirty="0"/>
              <a:t>not long enough</a:t>
            </a:r>
            <a:r>
              <a:rPr lang="en-US" dirty="0"/>
              <a:t>.</a:t>
            </a:r>
          </a:p>
          <a:p>
            <a:pPr lvl="1"/>
            <a:r>
              <a:rPr lang="en-US" dirty="0">
                <a:solidFill>
                  <a:schemeClr val="accent6"/>
                </a:solidFill>
                <a:latin typeface="Consolas" panose="020B0609020204030204" pitchFamily="49" charset="0"/>
                <a:cs typeface="Consolas" panose="020B0609020204030204" pitchFamily="49" charset="0"/>
              </a:rPr>
              <a:t>sleep</a:t>
            </a:r>
            <a:r>
              <a:rPr lang="en-US" dirty="0">
                <a:latin typeface="Consolas" panose="020B0609020204030204" pitchFamily="49" charset="0"/>
                <a:cs typeface="Consolas" panose="020B0609020204030204" pitchFamily="49" charset="0"/>
              </a:rPr>
              <a:t>()</a:t>
            </a:r>
            <a:r>
              <a:rPr lang="en-US" dirty="0"/>
              <a:t> is a rather harmless function for what we are using it for</a:t>
            </a:r>
          </a:p>
          <a:p>
            <a:endParaRPr lang="en-US" dirty="0"/>
          </a:p>
          <a:p>
            <a:r>
              <a:rPr lang="en-US" dirty="0">
                <a:solidFill>
                  <a:schemeClr val="accent6"/>
                </a:solidFill>
                <a:latin typeface="Consolas" panose="020B0609020204030204" pitchFamily="49" charset="0"/>
                <a:cs typeface="Consolas" panose="020B0609020204030204" pitchFamily="49" charset="0"/>
              </a:rPr>
              <a:t>sleep</a:t>
            </a:r>
            <a:r>
              <a:rPr lang="en-US" dirty="0">
                <a:latin typeface="Consolas" panose="020B0609020204030204" pitchFamily="49" charset="0"/>
                <a:cs typeface="Consolas" panose="020B0609020204030204" pitchFamily="49" charset="0"/>
              </a:rPr>
              <a:t>()</a:t>
            </a:r>
            <a:r>
              <a:rPr lang="en-US" dirty="0"/>
              <a:t> is in the </a:t>
            </a:r>
            <a:r>
              <a:rPr lang="en-US" dirty="0">
                <a:solidFill>
                  <a:schemeClr val="accent2"/>
                </a:solidFill>
                <a:latin typeface="Consolas" panose="020B0609020204030204" pitchFamily="49" charset="0"/>
                <a:cs typeface="Consolas" panose="020B0609020204030204" pitchFamily="49" charset="0"/>
              </a:rPr>
              <a:t>&lt;</a:t>
            </a:r>
            <a:r>
              <a:rPr lang="en-GB" dirty="0" err="1">
                <a:solidFill>
                  <a:schemeClr val="accent2"/>
                </a:solidFill>
                <a:latin typeface="Consolas" panose="020B0609020204030204" pitchFamily="49" charset="0"/>
                <a:cs typeface="Consolas" panose="020B0609020204030204" pitchFamily="49" charset="0"/>
              </a:rPr>
              <a:t>unistd.h</a:t>
            </a:r>
            <a:r>
              <a:rPr lang="en-US" dirty="0">
                <a:solidFill>
                  <a:schemeClr val="accent2"/>
                </a:solidFill>
                <a:latin typeface="Consolas" panose="020B0609020204030204" pitchFamily="49" charset="0"/>
                <a:cs typeface="Consolas" panose="020B0609020204030204" pitchFamily="49" charset="0"/>
              </a:rPr>
              <a:t>&gt;</a:t>
            </a:r>
            <a:r>
              <a:rPr lang="en-US" dirty="0">
                <a:latin typeface="Consolas" panose="020B0609020204030204" pitchFamily="49" charset="0"/>
                <a:cs typeface="Consolas" panose="020B0609020204030204" pitchFamily="49" charset="0"/>
              </a:rPr>
              <a:t> </a:t>
            </a:r>
            <a:r>
              <a:rPr lang="en-US" dirty="0">
                <a:cs typeface="Consolas" panose="020B0609020204030204" pitchFamily="49" charset="0"/>
              </a:rPr>
              <a:t>library</a:t>
            </a:r>
          </a:p>
          <a:p>
            <a:endParaRPr lang="en-US" dirty="0"/>
          </a:p>
          <a:p>
            <a:r>
              <a:rPr lang="en-US" dirty="0"/>
              <a:t>The </a:t>
            </a:r>
            <a:r>
              <a:rPr lang="en-US" dirty="0">
                <a:solidFill>
                  <a:schemeClr val="accent6"/>
                </a:solidFill>
                <a:latin typeface="Consolas" panose="020B0609020204030204" pitchFamily="49" charset="0"/>
                <a:cs typeface="Consolas" panose="020B0609020204030204" pitchFamily="49" charset="0"/>
              </a:rPr>
              <a:t>sleep</a:t>
            </a:r>
            <a:r>
              <a:rPr lang="en-US" dirty="0">
                <a:latin typeface="Consolas" panose="020B0609020204030204" pitchFamily="49" charset="0"/>
                <a:cs typeface="Consolas" panose="020B0609020204030204" pitchFamily="49" charset="0"/>
              </a:rPr>
              <a:t>()</a:t>
            </a:r>
            <a:r>
              <a:rPr lang="en-US" dirty="0"/>
              <a:t> function takes an </a:t>
            </a:r>
            <a:r>
              <a:rPr lang="en-US" dirty="0">
                <a:solidFill>
                  <a:srgbClr val="A99DF7"/>
                </a:solidFill>
                <a:latin typeface="Consolas" panose="020B0609020204030204" pitchFamily="49" charset="0"/>
                <a:cs typeface="Consolas" panose="020B0609020204030204" pitchFamily="49" charset="0"/>
              </a:rPr>
              <a:t>unsigned int</a:t>
            </a:r>
            <a:r>
              <a:rPr lang="en-US" dirty="0"/>
              <a:t> argument, to specify how long the program “sleeps”</a:t>
            </a:r>
          </a:p>
          <a:p>
            <a:pPr lvl="1"/>
            <a:r>
              <a:rPr lang="en-US" dirty="0"/>
              <a:t>On macOS the argument represents </a:t>
            </a:r>
            <a:r>
              <a:rPr lang="en-US" u="sng" dirty="0"/>
              <a:t>seconds</a:t>
            </a:r>
          </a:p>
          <a:p>
            <a:pPr lvl="1"/>
            <a:r>
              <a:rPr lang="en-US" dirty="0"/>
              <a:t>Other POSIX compliant operating systems will usually use </a:t>
            </a:r>
            <a:r>
              <a:rPr lang="en-US" u="sng" dirty="0"/>
              <a:t>milliseconds</a:t>
            </a:r>
            <a:r>
              <a:rPr lang="en-US" dirty="0"/>
              <a:t> </a:t>
            </a:r>
          </a:p>
          <a:p>
            <a:endParaRPr lang="en-US" dirty="0"/>
          </a:p>
          <a:p>
            <a:endParaRPr lang="en-US" dirty="0"/>
          </a:p>
        </p:txBody>
      </p:sp>
      <p:pic>
        <p:nvPicPr>
          <p:cNvPr id="5" name="Graphic 4" descr="Moon">
            <a:extLst>
              <a:ext uri="{FF2B5EF4-FFF2-40B4-BE49-F238E27FC236}">
                <a16:creationId xmlns:a16="http://schemas.microsoft.com/office/drawing/2014/main" id="{19067A97-73A1-FF44-B6E9-B4E80E6DE87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72710" y="618518"/>
            <a:ext cx="1299712" cy="1299712"/>
          </a:xfrm>
          <a:prstGeom prst="rect">
            <a:avLst/>
          </a:prstGeom>
          <a:effectLst>
            <a:glow rad="101600">
              <a:schemeClr val="tx1">
                <a:alpha val="60000"/>
              </a:schemeClr>
            </a:glow>
          </a:effectLst>
        </p:spPr>
      </p:pic>
      <p:pic>
        <p:nvPicPr>
          <p:cNvPr id="7" name="Graphic 6" descr="Stars">
            <a:extLst>
              <a:ext uri="{FF2B5EF4-FFF2-40B4-BE49-F238E27FC236}">
                <a16:creationId xmlns:a16="http://schemas.microsoft.com/office/drawing/2014/main" id="{E8BB9715-00A2-C847-8915-9441EBC4D12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799862" y="713700"/>
            <a:ext cx="914400" cy="914400"/>
          </a:xfrm>
          <a:prstGeom prst="rect">
            <a:avLst/>
          </a:prstGeom>
          <a:effectLst>
            <a:glow rad="228600">
              <a:schemeClr val="accent2">
                <a:satMod val="175000"/>
                <a:alpha val="40000"/>
              </a:schemeClr>
            </a:glow>
          </a:effectLst>
        </p:spPr>
      </p:pic>
    </p:spTree>
    <p:extLst>
      <p:ext uri="{BB962C8B-B14F-4D97-AF65-F5344CB8AC3E}">
        <p14:creationId xmlns:p14="http://schemas.microsoft.com/office/powerpoint/2010/main" val="298035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withEffect">
                                  <p:stCondLst>
                                    <p:cond delay="0"/>
                                  </p:stCondLst>
                                  <p:childTnLst>
                                    <p:animEffect transition="out" filter="fade">
                                      <p:cBhvr>
                                        <p:cTn id="6" dur="2000" tmFilter="0, 0; .2, .5; .8, .5; 1, 0"/>
                                        <p:tgtEl>
                                          <p:spTgt spid="7"/>
                                        </p:tgtEl>
                                      </p:cBhvr>
                                    </p:animEffect>
                                    <p:animScale>
                                      <p:cBhvr>
                                        <p:cTn id="7" dur="1000" autoRev="1" fill="hold"/>
                                        <p:tgtEl>
                                          <p:spTgt spid="7"/>
                                        </p:tgtEl>
                                      </p:cBhvr>
                                      <p:by x="105000" y="105000"/>
                                    </p:animScale>
                                  </p:childTnLst>
                                </p:cTn>
                              </p:par>
                              <p:par>
                                <p:cTn id="8" presetID="26" presetClass="emph" presetSubtype="0" repeatCount="indefinite" fill="hold" nodeType="withEffect">
                                  <p:stCondLst>
                                    <p:cond delay="0"/>
                                  </p:stCondLst>
                                  <p:childTnLst>
                                    <p:animEffect transition="out" filter="fade">
                                      <p:cBhvr>
                                        <p:cTn id="9" dur="2000" tmFilter="0, 0; .2, .5; .8, .5; 1, 0"/>
                                        <p:tgtEl>
                                          <p:spTgt spid="5"/>
                                        </p:tgtEl>
                                      </p:cBhvr>
                                    </p:animEffect>
                                    <p:animScale>
                                      <p:cBhvr>
                                        <p:cTn id="10" dur="1000" autoRev="1" fill="hold"/>
                                        <p:tgtEl>
                                          <p:spTgt spid="5"/>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 presetClass="entr" presetSubtype="6"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6" fill="hold" grpId="0"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6"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6"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6"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6"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49A8-2365-F84F-8A68-7C7B10F23B4F}"/>
              </a:ext>
            </a:extLst>
          </p:cNvPr>
          <p:cNvSpPr>
            <a:spLocks noGrp="1"/>
          </p:cNvSpPr>
          <p:nvPr>
            <p:ph type="title"/>
          </p:nvPr>
        </p:nvSpPr>
        <p:spPr/>
        <p:txBody>
          <a:bodyPr/>
          <a:lstStyle/>
          <a:p>
            <a:pPr algn="ctr"/>
            <a:r>
              <a:rPr lang="en-US" b="1" dirty="0"/>
              <a:t>Your task</a:t>
            </a:r>
          </a:p>
        </p:txBody>
      </p:sp>
      <p:sp>
        <p:nvSpPr>
          <p:cNvPr id="3" name="Content Placeholder 2">
            <a:extLst>
              <a:ext uri="{FF2B5EF4-FFF2-40B4-BE49-F238E27FC236}">
                <a16:creationId xmlns:a16="http://schemas.microsoft.com/office/drawing/2014/main" id="{068B98FF-4161-ED4D-BC38-F8E15B32319C}"/>
              </a:ext>
            </a:extLst>
          </p:cNvPr>
          <p:cNvSpPr>
            <a:spLocks noGrp="1"/>
          </p:cNvSpPr>
          <p:nvPr>
            <p:ph idx="1"/>
          </p:nvPr>
        </p:nvSpPr>
        <p:spPr>
          <a:xfrm>
            <a:off x="1377125" y="2318499"/>
            <a:ext cx="9434573" cy="3541714"/>
          </a:xfrm>
        </p:spPr>
        <p:txBody>
          <a:bodyPr>
            <a:normAutofit lnSpcReduction="10000"/>
          </a:bodyPr>
          <a:lstStyle/>
          <a:p>
            <a:r>
              <a:rPr lang="en-US" dirty="0"/>
              <a:t>Knowing what we have just looked at, and using the </a:t>
            </a:r>
            <a:r>
              <a:rPr lang="en-US" dirty="0" err="1"/>
              <a:t>rocketShip.cpp</a:t>
            </a:r>
            <a:r>
              <a:rPr lang="en-US" dirty="0"/>
              <a:t> as a reference (should you need to), create your own animation</a:t>
            </a:r>
          </a:p>
          <a:p>
            <a:endParaRPr lang="en-US" dirty="0"/>
          </a:p>
          <a:p>
            <a:r>
              <a:rPr lang="en-US" dirty="0"/>
              <a:t>The animation can be WHATEVER YOU WANT!</a:t>
            </a:r>
          </a:p>
          <a:p>
            <a:endParaRPr lang="en-US" dirty="0"/>
          </a:p>
          <a:p>
            <a:r>
              <a:rPr lang="en-US" dirty="0"/>
              <a:t>You will then demo this to the class so that everyone gets the chance to present their work</a:t>
            </a:r>
          </a:p>
        </p:txBody>
      </p:sp>
    </p:spTree>
    <p:extLst>
      <p:ext uri="{BB962C8B-B14F-4D97-AF65-F5344CB8AC3E}">
        <p14:creationId xmlns:p14="http://schemas.microsoft.com/office/powerpoint/2010/main" val="3577631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A6F72-F098-834A-9D25-1BC73A472858}"/>
              </a:ext>
            </a:extLst>
          </p:cNvPr>
          <p:cNvSpPr>
            <a:spLocks noGrp="1"/>
          </p:cNvSpPr>
          <p:nvPr>
            <p:ph type="title"/>
          </p:nvPr>
        </p:nvSpPr>
        <p:spPr/>
        <p:txBody>
          <a:bodyPr/>
          <a:lstStyle/>
          <a:p>
            <a:pPr algn="ctr"/>
            <a:r>
              <a:rPr lang="en-US" b="1" dirty="0"/>
              <a:t>What sort of loops are there?</a:t>
            </a:r>
          </a:p>
        </p:txBody>
      </p:sp>
      <p:sp>
        <p:nvSpPr>
          <p:cNvPr id="3" name="Content Placeholder 2">
            <a:extLst>
              <a:ext uri="{FF2B5EF4-FFF2-40B4-BE49-F238E27FC236}">
                <a16:creationId xmlns:a16="http://schemas.microsoft.com/office/drawing/2014/main" id="{6C6C46E7-EACA-C34C-B425-45E946D39DB4}"/>
              </a:ext>
            </a:extLst>
          </p:cNvPr>
          <p:cNvSpPr>
            <a:spLocks noGrp="1"/>
          </p:cNvSpPr>
          <p:nvPr>
            <p:ph idx="1"/>
          </p:nvPr>
        </p:nvSpPr>
        <p:spPr>
          <a:xfrm>
            <a:off x="1141412" y="2249487"/>
            <a:ext cx="9905999" cy="4422776"/>
          </a:xfrm>
        </p:spPr>
        <p:txBody>
          <a:bodyPr>
            <a:normAutofit fontScale="92500" lnSpcReduction="10000"/>
          </a:bodyPr>
          <a:lstStyle/>
          <a:p>
            <a:r>
              <a:rPr lang="en-US" b="1" dirty="0"/>
              <a:t>While-Loop</a:t>
            </a:r>
            <a:r>
              <a:rPr lang="en-US" dirty="0"/>
              <a:t>: This one is probably the easiest one to find examples</a:t>
            </a:r>
          </a:p>
          <a:p>
            <a:pPr lvl="1"/>
            <a:r>
              <a:rPr lang="en-US" dirty="0"/>
              <a:t>“While the time is not 12:00, do some programming”</a:t>
            </a:r>
          </a:p>
          <a:p>
            <a:pPr lvl="1"/>
            <a:r>
              <a:rPr lang="en-US" dirty="0"/>
              <a:t>“While the sun is out, don’t sleep”</a:t>
            </a:r>
          </a:p>
          <a:p>
            <a:endParaRPr lang="en-US" b="1" dirty="0"/>
          </a:p>
          <a:p>
            <a:r>
              <a:rPr lang="en-US" b="1" dirty="0"/>
              <a:t>For-Loop</a:t>
            </a:r>
            <a:r>
              <a:rPr lang="en-US" dirty="0"/>
              <a:t>: This is like counting down. We could say something like: </a:t>
            </a:r>
          </a:p>
          <a:p>
            <a:pPr lvl="1"/>
            <a:r>
              <a:rPr lang="en-US" dirty="0"/>
              <a:t>“For the next 5 times that I say ”hello”, give me a random name.”</a:t>
            </a:r>
          </a:p>
          <a:p>
            <a:pPr lvl="1"/>
            <a:r>
              <a:rPr lang="en-US" dirty="0"/>
              <a:t>“For the first 10 elements in an array, tell me what the elements value is”</a:t>
            </a:r>
          </a:p>
          <a:p>
            <a:pPr lvl="1"/>
            <a:endParaRPr lang="en-US" dirty="0"/>
          </a:p>
          <a:p>
            <a:r>
              <a:rPr lang="en-US" dirty="0"/>
              <a:t>Those are basically all the loops we will see in this course.</a:t>
            </a:r>
          </a:p>
          <a:p>
            <a:pPr lvl="1"/>
            <a:r>
              <a:rPr lang="en-US" dirty="0"/>
              <a:t>But there are subtypes of these loops that we will look at</a:t>
            </a:r>
          </a:p>
        </p:txBody>
      </p:sp>
      <p:pic>
        <p:nvPicPr>
          <p:cNvPr id="5" name="Graphic 4" descr="Pyramid with levels">
            <a:extLst>
              <a:ext uri="{FF2B5EF4-FFF2-40B4-BE49-F238E27FC236}">
                <a16:creationId xmlns:a16="http://schemas.microsoft.com/office/drawing/2014/main" id="{DBFEE40D-5BBC-3D46-879A-45EE3D11DA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51058" y="5910262"/>
            <a:ext cx="914400" cy="914400"/>
          </a:xfrm>
          <a:prstGeom prst="rect">
            <a:avLst/>
          </a:prstGeom>
        </p:spPr>
      </p:pic>
    </p:spTree>
    <p:extLst>
      <p:ext uri="{BB962C8B-B14F-4D97-AF65-F5344CB8AC3E}">
        <p14:creationId xmlns:p14="http://schemas.microsoft.com/office/powerpoint/2010/main" val="3759603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anim calcmode="lin" valueType="num">
                                      <p:cBhvr>
                                        <p:cTn id="3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1000"/>
                                        <p:tgtEl>
                                          <p:spTgt spid="3">
                                            <p:txEl>
                                              <p:pRg st="8" end="8"/>
                                            </p:txEl>
                                          </p:spTgt>
                                        </p:tgtEl>
                                      </p:cBhvr>
                                    </p:animEffect>
                                    <p:anim calcmode="lin" valueType="num">
                                      <p:cBhvr>
                                        <p:cTn id="4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4" presetID="2" presetClass="entr" presetSubtype="6" fill="hold" nodeType="withEffect">
                                  <p:stCondLst>
                                    <p:cond delay="0"/>
                                  </p:stCondLst>
                                  <p:childTnLst>
                                    <p:set>
                                      <p:cBhvr>
                                        <p:cTn id="45" dur="1" fill="hold">
                                          <p:stCondLst>
                                            <p:cond delay="0"/>
                                          </p:stCondLst>
                                        </p:cTn>
                                        <p:tgtEl>
                                          <p:spTgt spid="5"/>
                                        </p:tgtEl>
                                        <p:attrNameLst>
                                          <p:attrName>style.visibility</p:attrName>
                                        </p:attrNameLst>
                                      </p:cBhvr>
                                      <p:to>
                                        <p:strVal val="visible"/>
                                      </p:to>
                                    </p:set>
                                    <p:anim calcmode="lin" valueType="num">
                                      <p:cBhvr additive="base">
                                        <p:cTn id="46" dur="500" fill="hold"/>
                                        <p:tgtEl>
                                          <p:spTgt spid="5"/>
                                        </p:tgtEl>
                                        <p:attrNameLst>
                                          <p:attrName>ppt_x</p:attrName>
                                        </p:attrNameLst>
                                      </p:cBhvr>
                                      <p:tavLst>
                                        <p:tav tm="0">
                                          <p:val>
                                            <p:strVal val="1+#ppt_w/2"/>
                                          </p:val>
                                        </p:tav>
                                        <p:tav tm="100000">
                                          <p:val>
                                            <p:strVal val="#ppt_x"/>
                                          </p:val>
                                        </p:tav>
                                      </p:tavLst>
                                    </p:anim>
                                    <p:anim calcmode="lin" valueType="num">
                                      <p:cBhvr additive="base">
                                        <p:cTn id="47" dur="500" fill="hold"/>
                                        <p:tgtEl>
                                          <p:spTgt spid="5"/>
                                        </p:tgtEl>
                                        <p:attrNameLst>
                                          <p:attrName>ppt_y</p:attrName>
                                        </p:attrNameLst>
                                      </p:cBhvr>
                                      <p:tavLst>
                                        <p:tav tm="0">
                                          <p:val>
                                            <p:strVal val="1+#ppt_h/2"/>
                                          </p:val>
                                        </p:tav>
                                        <p:tav tm="100000">
                                          <p:val>
                                            <p:strVal val="#ppt_y"/>
                                          </p:val>
                                        </p:tav>
                                      </p:tavLst>
                                    </p:anim>
                                  </p:childTnLst>
                                </p:cTn>
                              </p:par>
                              <p:par>
                                <p:cTn id="48" presetID="26" presetClass="emph" presetSubtype="0" repeatCount="indefinite" fill="hold" nodeType="withEffect">
                                  <p:stCondLst>
                                    <p:cond delay="0"/>
                                  </p:stCondLst>
                                  <p:childTnLst>
                                    <p:animEffect transition="out" filter="fade">
                                      <p:cBhvr>
                                        <p:cTn id="49" dur="2000" tmFilter="0, 0; .2, .5; .8, .5; 1, 0"/>
                                        <p:tgtEl>
                                          <p:spTgt spid="5"/>
                                        </p:tgtEl>
                                      </p:cBhvr>
                                    </p:animEffect>
                                    <p:animScale>
                                      <p:cBhvr>
                                        <p:cTn id="50" dur="1000" autoRev="1" fill="hold"/>
                                        <p:tgtEl>
                                          <p:spTgt spid="5"/>
                                        </p:tgtEl>
                                      </p:cBhvr>
                                      <p:by x="105000" y="105000"/>
                                    </p:animScale>
                                  </p:childTnLst>
                                </p:cTn>
                              </p:par>
                              <p:par>
                                <p:cTn id="51" presetID="42" presetClass="entr" presetSubtype="0" fill="hold" grpId="0" nodeType="with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animEffect transition="in" filter="fade">
                                      <p:cBhvr>
                                        <p:cTn id="53" dur="1000"/>
                                        <p:tgtEl>
                                          <p:spTgt spid="3">
                                            <p:txEl>
                                              <p:pRg st="9" end="9"/>
                                            </p:txEl>
                                          </p:spTgt>
                                        </p:tgtEl>
                                      </p:cBhvr>
                                    </p:animEffect>
                                    <p:anim calcmode="lin" valueType="num">
                                      <p:cBhvr>
                                        <p:cTn id="5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8334D-39E8-3E43-8348-997AB22CF3F7}"/>
              </a:ext>
            </a:extLst>
          </p:cNvPr>
          <p:cNvSpPr>
            <a:spLocks noGrp="1"/>
          </p:cNvSpPr>
          <p:nvPr>
            <p:ph type="title"/>
          </p:nvPr>
        </p:nvSpPr>
        <p:spPr/>
        <p:txBody>
          <a:bodyPr/>
          <a:lstStyle/>
          <a:p>
            <a:pPr algn="ctr"/>
            <a:r>
              <a:rPr lang="en-US" b="1" dirty="0"/>
              <a:t>While Loop</a:t>
            </a:r>
          </a:p>
        </p:txBody>
      </p:sp>
      <p:sp>
        <p:nvSpPr>
          <p:cNvPr id="3" name="Content Placeholder 2">
            <a:extLst>
              <a:ext uri="{FF2B5EF4-FFF2-40B4-BE49-F238E27FC236}">
                <a16:creationId xmlns:a16="http://schemas.microsoft.com/office/drawing/2014/main" id="{C0536C8F-1B15-E74C-9711-0B4AA13C4ABF}"/>
              </a:ext>
            </a:extLst>
          </p:cNvPr>
          <p:cNvSpPr>
            <a:spLocks noGrp="1"/>
          </p:cNvSpPr>
          <p:nvPr>
            <p:ph idx="1"/>
          </p:nvPr>
        </p:nvSpPr>
        <p:spPr>
          <a:xfrm>
            <a:off x="1141412" y="2249487"/>
            <a:ext cx="9905999" cy="1922463"/>
          </a:xfrm>
        </p:spPr>
        <p:txBody>
          <a:bodyPr>
            <a:normAutofit fontScale="92500" lnSpcReduction="10000"/>
          </a:bodyPr>
          <a:lstStyle/>
          <a:p>
            <a:r>
              <a:rPr lang="en-US" dirty="0"/>
              <a:t>The </a:t>
            </a:r>
            <a:r>
              <a:rPr lang="en-US" dirty="0">
                <a:solidFill>
                  <a:srgbClr val="FF79B2"/>
                </a:solidFill>
                <a:latin typeface="Consolas" panose="020B0609020204030204" pitchFamily="49" charset="0"/>
                <a:cs typeface="Consolas" panose="020B0609020204030204" pitchFamily="49" charset="0"/>
              </a:rPr>
              <a:t>while</a:t>
            </a:r>
            <a:r>
              <a:rPr lang="en-US" dirty="0"/>
              <a:t> loop is probably the easiest to understand</a:t>
            </a:r>
          </a:p>
          <a:p>
            <a:pPr lvl="1"/>
            <a:r>
              <a:rPr lang="en-US" dirty="0"/>
              <a:t>All it really says is: “while something is true, I’ll execute this code”</a:t>
            </a:r>
          </a:p>
          <a:p>
            <a:endParaRPr lang="en-US" dirty="0"/>
          </a:p>
          <a:p>
            <a:r>
              <a:rPr lang="en-US" dirty="0"/>
              <a:t>The </a:t>
            </a:r>
            <a:r>
              <a:rPr lang="en-US" b="1" dirty="0"/>
              <a:t>structure</a:t>
            </a:r>
            <a:r>
              <a:rPr lang="en-US" dirty="0"/>
              <a:t> is as follows:</a:t>
            </a:r>
          </a:p>
        </p:txBody>
      </p:sp>
      <p:pic>
        <p:nvPicPr>
          <p:cNvPr id="5" name="Picture 4">
            <a:extLst>
              <a:ext uri="{FF2B5EF4-FFF2-40B4-BE49-F238E27FC236}">
                <a16:creationId xmlns:a16="http://schemas.microsoft.com/office/drawing/2014/main" id="{81BBC5D8-84F3-D840-8671-CB8EFC049242}"/>
              </a:ext>
            </a:extLst>
          </p:cNvPr>
          <p:cNvPicPr>
            <a:picLocks noChangeAspect="1"/>
          </p:cNvPicPr>
          <p:nvPr/>
        </p:nvPicPr>
        <p:blipFill>
          <a:blip r:embed="rId2"/>
          <a:stretch>
            <a:fillRect/>
          </a:stretch>
        </p:blipFill>
        <p:spPr>
          <a:xfrm>
            <a:off x="1141412" y="4324349"/>
            <a:ext cx="3284208" cy="1922463"/>
          </a:xfrm>
          <a:prstGeom prst="rect">
            <a:avLst/>
          </a:prstGeom>
        </p:spPr>
      </p:pic>
      <p:sp>
        <p:nvSpPr>
          <p:cNvPr id="4" name="TextBox 3">
            <a:extLst>
              <a:ext uri="{FF2B5EF4-FFF2-40B4-BE49-F238E27FC236}">
                <a16:creationId xmlns:a16="http://schemas.microsoft.com/office/drawing/2014/main" id="{59CBA8B7-73F0-334D-A4B1-CC86BE4C4618}"/>
              </a:ext>
            </a:extLst>
          </p:cNvPr>
          <p:cNvSpPr txBox="1"/>
          <p:nvPr/>
        </p:nvSpPr>
        <p:spPr>
          <a:xfrm>
            <a:off x="4779034" y="4324349"/>
            <a:ext cx="5331124"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There are 2 parts to the </a:t>
            </a:r>
            <a:r>
              <a:rPr lang="en-US" sz="2400" dirty="0">
                <a:solidFill>
                  <a:srgbClr val="FF79B2"/>
                </a:solidFill>
                <a:latin typeface="Consolas" panose="020B0609020204030204" pitchFamily="49" charset="0"/>
                <a:cs typeface="Consolas" panose="020B0609020204030204" pitchFamily="49" charset="0"/>
              </a:rPr>
              <a:t>while</a:t>
            </a:r>
            <a:r>
              <a:rPr lang="en-US" sz="2400" dirty="0"/>
              <a:t> loop</a:t>
            </a:r>
          </a:p>
          <a:p>
            <a:pPr marL="742950" lvl="1" indent="-285750">
              <a:buFont typeface="Arial" panose="020B0604020202020204" pitchFamily="34" charset="0"/>
              <a:buChar char="•"/>
            </a:pPr>
            <a:r>
              <a:rPr lang="en-US" sz="2400" dirty="0">
                <a:highlight>
                  <a:srgbClr val="808080"/>
                </a:highlight>
                <a:latin typeface="Consolas" panose="020B0609020204030204" pitchFamily="49" charset="0"/>
                <a:cs typeface="Consolas" panose="020B0609020204030204" pitchFamily="49" charset="0"/>
              </a:rPr>
              <a:t>condition</a:t>
            </a:r>
          </a:p>
          <a:p>
            <a:pPr marL="742950" lvl="1" indent="-285750">
              <a:buFont typeface="Arial" panose="020B0604020202020204" pitchFamily="34" charset="0"/>
              <a:buChar char="•"/>
            </a:pPr>
            <a:r>
              <a:rPr lang="en-US" sz="2400" dirty="0">
                <a:highlight>
                  <a:srgbClr val="808080"/>
                </a:highlight>
                <a:latin typeface="Consolas" panose="020B0609020204030204" pitchFamily="49" charset="0"/>
                <a:cs typeface="Consolas" panose="020B0609020204030204" pitchFamily="49" charset="0"/>
              </a:rPr>
              <a:t>statements</a:t>
            </a:r>
          </a:p>
        </p:txBody>
      </p:sp>
    </p:spTree>
    <p:extLst>
      <p:ext uri="{BB962C8B-B14F-4D97-AF65-F5344CB8AC3E}">
        <p14:creationId xmlns:p14="http://schemas.microsoft.com/office/powerpoint/2010/main" val="1232278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1000"/>
                                        <p:tgtEl>
                                          <p:spTgt spid="5"/>
                                        </p:tgtEl>
                                      </p:cBhvr>
                                    </p:animEffect>
                                    <p:anim calcmode="lin" valueType="num">
                                      <p:cBhvr>
                                        <p:cTn id="24" dur="1000" fill="hold"/>
                                        <p:tgtEl>
                                          <p:spTgt spid="5"/>
                                        </p:tgtEl>
                                        <p:attrNameLst>
                                          <p:attrName>ppt_x</p:attrName>
                                        </p:attrNameLst>
                                      </p:cBhvr>
                                      <p:tavLst>
                                        <p:tav tm="0">
                                          <p:val>
                                            <p:strVal val="#ppt_x"/>
                                          </p:val>
                                        </p:tav>
                                        <p:tav tm="100000">
                                          <p:val>
                                            <p:strVal val="#ppt_x"/>
                                          </p:val>
                                        </p:tav>
                                      </p:tavLst>
                                    </p:anim>
                                    <p:anim calcmode="lin" valueType="num">
                                      <p:cBhvr>
                                        <p:cTn id="25" dur="900" decel="100000" fill="hold"/>
                                        <p:tgtEl>
                                          <p:spTgt spid="5"/>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1+#ppt_w/2"/>
                                          </p:val>
                                        </p:tav>
                                        <p:tav tm="100000">
                                          <p:val>
                                            <p:strVal val="#ppt_x"/>
                                          </p:val>
                                        </p:tav>
                                      </p:tavLst>
                                    </p:anim>
                                    <p:anim calcmode="lin" valueType="num">
                                      <p:cBhvr additive="base">
                                        <p:cTn id="3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405B5-69BE-5847-914C-BF9889190BA0}"/>
              </a:ext>
            </a:extLst>
          </p:cNvPr>
          <p:cNvSpPr>
            <a:spLocks noGrp="1"/>
          </p:cNvSpPr>
          <p:nvPr>
            <p:ph type="title"/>
          </p:nvPr>
        </p:nvSpPr>
        <p:spPr/>
        <p:txBody>
          <a:bodyPr/>
          <a:lstStyle/>
          <a:p>
            <a:pPr algn="ctr"/>
            <a:r>
              <a:rPr lang="en-US" b="1" dirty="0"/>
              <a:t>Condition</a:t>
            </a:r>
          </a:p>
        </p:txBody>
      </p:sp>
      <p:sp>
        <p:nvSpPr>
          <p:cNvPr id="3" name="Content Placeholder 2">
            <a:extLst>
              <a:ext uri="{FF2B5EF4-FFF2-40B4-BE49-F238E27FC236}">
                <a16:creationId xmlns:a16="http://schemas.microsoft.com/office/drawing/2014/main" id="{6C8F155D-8787-184A-86BA-C136BEE58BC0}"/>
              </a:ext>
            </a:extLst>
          </p:cNvPr>
          <p:cNvSpPr>
            <a:spLocks noGrp="1"/>
          </p:cNvSpPr>
          <p:nvPr>
            <p:ph idx="1"/>
          </p:nvPr>
        </p:nvSpPr>
        <p:spPr>
          <a:xfrm>
            <a:off x="1141412" y="2249487"/>
            <a:ext cx="10452490" cy="3541714"/>
          </a:xfrm>
        </p:spPr>
        <p:txBody>
          <a:bodyPr/>
          <a:lstStyle/>
          <a:p>
            <a:r>
              <a:rPr lang="en-US" dirty="0"/>
              <a:t>The condition MUST evaluate to </a:t>
            </a:r>
            <a:r>
              <a:rPr lang="en-US" b="1" dirty="0">
                <a:solidFill>
                  <a:srgbClr val="FF79B2"/>
                </a:solidFill>
                <a:latin typeface="Consolas" panose="020B0609020204030204" pitchFamily="49" charset="0"/>
                <a:cs typeface="Consolas" panose="020B0609020204030204" pitchFamily="49" charset="0"/>
              </a:rPr>
              <a:t>true</a:t>
            </a:r>
            <a:r>
              <a:rPr lang="en-US" dirty="0"/>
              <a:t> in order for the statements to execute</a:t>
            </a:r>
          </a:p>
          <a:p>
            <a:endParaRPr lang="en-US" dirty="0"/>
          </a:p>
          <a:p>
            <a:endParaRPr lang="en-US" dirty="0"/>
          </a:p>
          <a:p>
            <a:r>
              <a:rPr lang="en-US" dirty="0"/>
              <a:t>This basically says: “</a:t>
            </a:r>
            <a:r>
              <a:rPr lang="en-US" b="1" dirty="0">
                <a:solidFill>
                  <a:srgbClr val="FF79B2"/>
                </a:solidFill>
                <a:latin typeface="Consolas" panose="020B0609020204030204" pitchFamily="49" charset="0"/>
                <a:cs typeface="Consolas" panose="020B0609020204030204" pitchFamily="49" charset="0"/>
              </a:rPr>
              <a:t>If</a:t>
            </a:r>
            <a:r>
              <a:rPr lang="en-US" dirty="0"/>
              <a:t> this </a:t>
            </a:r>
            <a:r>
              <a:rPr lang="en-US" b="1" dirty="0">
                <a:highlight>
                  <a:srgbClr val="808080"/>
                </a:highlight>
              </a:rPr>
              <a:t>condition</a:t>
            </a:r>
            <a:r>
              <a:rPr lang="en-US" dirty="0"/>
              <a:t> is </a:t>
            </a:r>
            <a:r>
              <a:rPr lang="en-US" b="1" dirty="0">
                <a:solidFill>
                  <a:srgbClr val="FF79B2"/>
                </a:solidFill>
                <a:latin typeface="Consolas" panose="020B0609020204030204" pitchFamily="49" charset="0"/>
                <a:cs typeface="Consolas" panose="020B0609020204030204" pitchFamily="49" charset="0"/>
              </a:rPr>
              <a:t>true</a:t>
            </a:r>
            <a:r>
              <a:rPr lang="en-US" dirty="0"/>
              <a:t>, then you can </a:t>
            </a:r>
            <a:r>
              <a:rPr lang="en-US" b="1" dirty="0"/>
              <a:t>execute</a:t>
            </a:r>
            <a:r>
              <a:rPr lang="en-US" dirty="0"/>
              <a:t> the contents </a:t>
            </a:r>
            <a:r>
              <a:rPr lang="en-US" b="1" dirty="0"/>
              <a:t>in the </a:t>
            </a:r>
            <a:r>
              <a:rPr lang="en-US" b="1" dirty="0">
                <a:solidFill>
                  <a:srgbClr val="FF79B2"/>
                </a:solidFill>
                <a:latin typeface="Consolas" panose="020B0609020204030204" pitchFamily="49" charset="0"/>
                <a:cs typeface="Consolas" panose="020B0609020204030204" pitchFamily="49" charset="0"/>
              </a:rPr>
              <a:t>while</a:t>
            </a:r>
            <a:r>
              <a:rPr lang="en-US" dirty="0"/>
              <a:t> loop. </a:t>
            </a:r>
            <a:r>
              <a:rPr lang="en-US" b="1" dirty="0"/>
              <a:t>Otherwise</a:t>
            </a:r>
            <a:r>
              <a:rPr lang="en-US" dirty="0"/>
              <a:t> you are </a:t>
            </a:r>
            <a:r>
              <a:rPr lang="en-US" b="1" dirty="0"/>
              <a:t>not allowed to execute</a:t>
            </a:r>
            <a:r>
              <a:rPr lang="en-US" dirty="0"/>
              <a:t> the </a:t>
            </a:r>
            <a:r>
              <a:rPr lang="en-US" dirty="0">
                <a:solidFill>
                  <a:srgbClr val="FF79B2"/>
                </a:solidFill>
                <a:latin typeface="Consolas" panose="020B0609020204030204" pitchFamily="49" charset="0"/>
                <a:cs typeface="Consolas" panose="020B0609020204030204" pitchFamily="49" charset="0"/>
              </a:rPr>
              <a:t>while</a:t>
            </a:r>
            <a:r>
              <a:rPr lang="en-US" dirty="0"/>
              <a:t> loop.”</a:t>
            </a:r>
          </a:p>
        </p:txBody>
      </p:sp>
      <p:pic>
        <p:nvPicPr>
          <p:cNvPr id="5" name="Graphic 4" descr="Checklist">
            <a:extLst>
              <a:ext uri="{FF2B5EF4-FFF2-40B4-BE49-F238E27FC236}">
                <a16:creationId xmlns:a16="http://schemas.microsoft.com/office/drawing/2014/main" id="{C01396C8-FC52-4541-895F-00BD73B4F15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85185" y="726637"/>
            <a:ext cx="1262332" cy="1262332"/>
          </a:xfrm>
          <a:prstGeom prst="rect">
            <a:avLst/>
          </a:prstGeom>
        </p:spPr>
      </p:pic>
    </p:spTree>
    <p:extLst>
      <p:ext uri="{BB962C8B-B14F-4D97-AF65-F5344CB8AC3E}">
        <p14:creationId xmlns:p14="http://schemas.microsoft.com/office/powerpoint/2010/main" val="2042750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withEffect">
                                  <p:stCondLst>
                                    <p:cond delay="0"/>
                                  </p:stCondLst>
                                  <p:childTnLst>
                                    <p:animEffect transition="out" filter="fade">
                                      <p:cBhvr>
                                        <p:cTn id="6" dur="3000" tmFilter="0, 0; .2, .5; .8, .5; 1, 0"/>
                                        <p:tgtEl>
                                          <p:spTgt spid="5"/>
                                        </p:tgtEl>
                                      </p:cBhvr>
                                    </p:animEffect>
                                    <p:animScale>
                                      <p:cBhvr>
                                        <p:cTn id="7" dur="1500" autoRev="1" fill="hold"/>
                                        <p:tgtEl>
                                          <p:spTgt spid="5"/>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80">
                                          <p:stCondLst>
                                            <p:cond delay="0"/>
                                          </p:stCondLst>
                                        </p:cTn>
                                        <p:tgtEl>
                                          <p:spTgt spid="3">
                                            <p:txEl>
                                              <p:pRg st="0" end="0"/>
                                            </p:txEl>
                                          </p:spTgt>
                                        </p:tgtEl>
                                      </p:cBhvr>
                                    </p:animEffect>
                                    <p:anim calcmode="lin" valueType="num">
                                      <p:cBhvr>
                                        <p:cTn id="13"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0" end="0"/>
                                            </p:txEl>
                                          </p:spTgt>
                                        </p:tgtEl>
                                      </p:cBhvr>
                                      <p:to x="100000" y="60000"/>
                                    </p:animScale>
                                    <p:animScale>
                                      <p:cBhvr>
                                        <p:cTn id="19" dur="166" decel="50000">
                                          <p:stCondLst>
                                            <p:cond delay="676"/>
                                          </p:stCondLst>
                                        </p:cTn>
                                        <p:tgtEl>
                                          <p:spTgt spid="3">
                                            <p:txEl>
                                              <p:pRg st="0" end="0"/>
                                            </p:txEl>
                                          </p:spTgt>
                                        </p:tgtEl>
                                      </p:cBhvr>
                                      <p:to x="100000" y="100000"/>
                                    </p:animScale>
                                    <p:animScale>
                                      <p:cBhvr>
                                        <p:cTn id="20" dur="26">
                                          <p:stCondLst>
                                            <p:cond delay="1312"/>
                                          </p:stCondLst>
                                        </p:cTn>
                                        <p:tgtEl>
                                          <p:spTgt spid="3">
                                            <p:txEl>
                                              <p:pRg st="0" end="0"/>
                                            </p:txEl>
                                          </p:spTgt>
                                        </p:tgtEl>
                                      </p:cBhvr>
                                      <p:to x="100000" y="80000"/>
                                    </p:animScale>
                                    <p:animScale>
                                      <p:cBhvr>
                                        <p:cTn id="21" dur="166" decel="50000">
                                          <p:stCondLst>
                                            <p:cond delay="1338"/>
                                          </p:stCondLst>
                                        </p:cTn>
                                        <p:tgtEl>
                                          <p:spTgt spid="3">
                                            <p:txEl>
                                              <p:pRg st="0" end="0"/>
                                            </p:txEl>
                                          </p:spTgt>
                                        </p:tgtEl>
                                      </p:cBhvr>
                                      <p:to x="100000" y="100000"/>
                                    </p:animScale>
                                    <p:animScale>
                                      <p:cBhvr>
                                        <p:cTn id="22" dur="26">
                                          <p:stCondLst>
                                            <p:cond delay="1642"/>
                                          </p:stCondLst>
                                        </p:cTn>
                                        <p:tgtEl>
                                          <p:spTgt spid="3">
                                            <p:txEl>
                                              <p:pRg st="0" end="0"/>
                                            </p:txEl>
                                          </p:spTgt>
                                        </p:tgtEl>
                                      </p:cBhvr>
                                      <p:to x="100000" y="90000"/>
                                    </p:animScale>
                                    <p:animScale>
                                      <p:cBhvr>
                                        <p:cTn id="23" dur="166" decel="50000">
                                          <p:stCondLst>
                                            <p:cond delay="1668"/>
                                          </p:stCondLst>
                                        </p:cTn>
                                        <p:tgtEl>
                                          <p:spTgt spid="3">
                                            <p:txEl>
                                              <p:pRg st="0" end="0"/>
                                            </p:txEl>
                                          </p:spTgt>
                                        </p:tgtEl>
                                      </p:cBhvr>
                                      <p:to x="100000" y="100000"/>
                                    </p:animScale>
                                    <p:animScale>
                                      <p:cBhvr>
                                        <p:cTn id="24" dur="26">
                                          <p:stCondLst>
                                            <p:cond delay="1808"/>
                                          </p:stCondLst>
                                        </p:cTn>
                                        <p:tgtEl>
                                          <p:spTgt spid="3">
                                            <p:txEl>
                                              <p:pRg st="0" end="0"/>
                                            </p:txEl>
                                          </p:spTgt>
                                        </p:tgtEl>
                                      </p:cBhvr>
                                      <p:to x="100000" y="95000"/>
                                    </p:animScale>
                                    <p:animScale>
                                      <p:cBhvr>
                                        <p:cTn id="25" dur="166" decel="50000">
                                          <p:stCondLst>
                                            <p:cond delay="1834"/>
                                          </p:stCondLst>
                                        </p:cTn>
                                        <p:tgtEl>
                                          <p:spTgt spid="3">
                                            <p:txEl>
                                              <p:pRg st="0" end="0"/>
                                            </p:txEl>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wipe(down)">
                                      <p:cBhvr>
                                        <p:cTn id="30" dur="580">
                                          <p:stCondLst>
                                            <p:cond delay="0"/>
                                          </p:stCondLst>
                                        </p:cTn>
                                        <p:tgtEl>
                                          <p:spTgt spid="3">
                                            <p:txEl>
                                              <p:pRg st="3" end="3"/>
                                            </p:txEl>
                                          </p:spTgt>
                                        </p:tgtEl>
                                      </p:cBhvr>
                                    </p:animEffect>
                                    <p:anim calcmode="lin" valueType="num">
                                      <p:cBhvr>
                                        <p:cTn id="31"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3">
                                            <p:txEl>
                                              <p:pRg st="3" end="3"/>
                                            </p:txEl>
                                          </p:spTgt>
                                        </p:tgtEl>
                                      </p:cBhvr>
                                      <p:to x="100000" y="60000"/>
                                    </p:animScale>
                                    <p:animScale>
                                      <p:cBhvr>
                                        <p:cTn id="37" dur="166" decel="50000">
                                          <p:stCondLst>
                                            <p:cond delay="676"/>
                                          </p:stCondLst>
                                        </p:cTn>
                                        <p:tgtEl>
                                          <p:spTgt spid="3">
                                            <p:txEl>
                                              <p:pRg st="3" end="3"/>
                                            </p:txEl>
                                          </p:spTgt>
                                        </p:tgtEl>
                                      </p:cBhvr>
                                      <p:to x="100000" y="100000"/>
                                    </p:animScale>
                                    <p:animScale>
                                      <p:cBhvr>
                                        <p:cTn id="38" dur="26">
                                          <p:stCondLst>
                                            <p:cond delay="1312"/>
                                          </p:stCondLst>
                                        </p:cTn>
                                        <p:tgtEl>
                                          <p:spTgt spid="3">
                                            <p:txEl>
                                              <p:pRg st="3" end="3"/>
                                            </p:txEl>
                                          </p:spTgt>
                                        </p:tgtEl>
                                      </p:cBhvr>
                                      <p:to x="100000" y="80000"/>
                                    </p:animScale>
                                    <p:animScale>
                                      <p:cBhvr>
                                        <p:cTn id="39" dur="166" decel="50000">
                                          <p:stCondLst>
                                            <p:cond delay="1338"/>
                                          </p:stCondLst>
                                        </p:cTn>
                                        <p:tgtEl>
                                          <p:spTgt spid="3">
                                            <p:txEl>
                                              <p:pRg st="3" end="3"/>
                                            </p:txEl>
                                          </p:spTgt>
                                        </p:tgtEl>
                                      </p:cBhvr>
                                      <p:to x="100000" y="100000"/>
                                    </p:animScale>
                                    <p:animScale>
                                      <p:cBhvr>
                                        <p:cTn id="40" dur="26">
                                          <p:stCondLst>
                                            <p:cond delay="1642"/>
                                          </p:stCondLst>
                                        </p:cTn>
                                        <p:tgtEl>
                                          <p:spTgt spid="3">
                                            <p:txEl>
                                              <p:pRg st="3" end="3"/>
                                            </p:txEl>
                                          </p:spTgt>
                                        </p:tgtEl>
                                      </p:cBhvr>
                                      <p:to x="100000" y="90000"/>
                                    </p:animScale>
                                    <p:animScale>
                                      <p:cBhvr>
                                        <p:cTn id="41" dur="166" decel="50000">
                                          <p:stCondLst>
                                            <p:cond delay="1668"/>
                                          </p:stCondLst>
                                        </p:cTn>
                                        <p:tgtEl>
                                          <p:spTgt spid="3">
                                            <p:txEl>
                                              <p:pRg st="3" end="3"/>
                                            </p:txEl>
                                          </p:spTgt>
                                        </p:tgtEl>
                                      </p:cBhvr>
                                      <p:to x="100000" y="100000"/>
                                    </p:animScale>
                                    <p:animScale>
                                      <p:cBhvr>
                                        <p:cTn id="42" dur="26">
                                          <p:stCondLst>
                                            <p:cond delay="1808"/>
                                          </p:stCondLst>
                                        </p:cTn>
                                        <p:tgtEl>
                                          <p:spTgt spid="3">
                                            <p:txEl>
                                              <p:pRg st="3" end="3"/>
                                            </p:txEl>
                                          </p:spTgt>
                                        </p:tgtEl>
                                      </p:cBhvr>
                                      <p:to x="100000" y="95000"/>
                                    </p:animScale>
                                    <p:animScale>
                                      <p:cBhvr>
                                        <p:cTn id="43"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3176</TotalTime>
  <Words>3394</Words>
  <Application>Microsoft Macintosh PowerPoint</Application>
  <PresentationFormat>Widescreen</PresentationFormat>
  <Paragraphs>409</Paragraphs>
  <Slides>68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68</vt:i4>
      </vt:variant>
    </vt:vector>
  </HeadingPairs>
  <TitlesOfParts>
    <vt:vector size="74" baseType="lpstr">
      <vt:lpstr>Arial</vt:lpstr>
      <vt:lpstr>Calibri</vt:lpstr>
      <vt:lpstr>Cambria Math</vt:lpstr>
      <vt:lpstr>Consolas</vt:lpstr>
      <vt:lpstr>Tw Cen MT</vt:lpstr>
      <vt:lpstr>Circuit</vt:lpstr>
      <vt:lpstr>Loops</vt:lpstr>
      <vt:lpstr>Goals for today</vt:lpstr>
      <vt:lpstr>What is a loop?</vt:lpstr>
      <vt:lpstr>2 fundamental types of loop</vt:lpstr>
      <vt:lpstr>But why do we want Loops?</vt:lpstr>
      <vt:lpstr>Real world examples?</vt:lpstr>
      <vt:lpstr>What sort of loops are there?</vt:lpstr>
      <vt:lpstr>While Loop</vt:lpstr>
      <vt:lpstr>Condition</vt:lpstr>
      <vt:lpstr>Statements</vt:lpstr>
      <vt:lpstr>Let’s create a simple while loop</vt:lpstr>
      <vt:lpstr>Let’s come up with the code: Condition</vt:lpstr>
      <vt:lpstr>Let’s come up with the code: Statement</vt:lpstr>
      <vt:lpstr>NO!!</vt:lpstr>
      <vt:lpstr>But why not?!!</vt:lpstr>
      <vt:lpstr>So let’s fix this!</vt:lpstr>
      <vt:lpstr>The “do while” loop</vt:lpstr>
      <vt:lpstr>Structure of “do while”</vt:lpstr>
      <vt:lpstr>What will the following code output?</vt:lpstr>
      <vt:lpstr>The for loop</vt:lpstr>
      <vt:lpstr>For Loop (C++ syntax)</vt:lpstr>
      <vt:lpstr>Initialization </vt:lpstr>
      <vt:lpstr>Condition</vt:lpstr>
      <vt:lpstr>increment</vt:lpstr>
      <vt:lpstr>statement</vt:lpstr>
      <vt:lpstr>Logic of the for loop</vt:lpstr>
      <vt:lpstr>Let’s step through an easy loop</vt:lpstr>
      <vt:lpstr>Step 1(Initialize)</vt:lpstr>
      <vt:lpstr>Step 2 (condition)</vt:lpstr>
      <vt:lpstr>Step 2.1</vt:lpstr>
      <vt:lpstr>Step 3</vt:lpstr>
      <vt:lpstr>Let’s continue to step through this loop</vt:lpstr>
      <vt:lpstr>For loop variable scope</vt:lpstr>
      <vt:lpstr>Why does this not work?</vt:lpstr>
      <vt:lpstr>Equivalence between loops</vt:lpstr>
      <vt:lpstr>Equivalence between loops</vt:lpstr>
      <vt:lpstr>The “for each” loop</vt:lpstr>
      <vt:lpstr>Syntax of the “for each” loop</vt:lpstr>
      <vt:lpstr>Example of “for each”</vt:lpstr>
      <vt:lpstr>To summarize</vt:lpstr>
      <vt:lpstr>Simple Exercise</vt:lpstr>
      <vt:lpstr>Simplest Solution</vt:lpstr>
      <vt:lpstr>Git Programming exercise</vt:lpstr>
      <vt:lpstr>Nested Loops</vt:lpstr>
      <vt:lpstr>Example of a nested loop</vt:lpstr>
      <vt:lpstr>What will this code print?</vt:lpstr>
      <vt:lpstr>Logic behind nested loops</vt:lpstr>
      <vt:lpstr>Let’s experiment</vt:lpstr>
      <vt:lpstr>Git programming Exercise</vt:lpstr>
      <vt:lpstr>Operators revised</vt:lpstr>
      <vt:lpstr>Example loop</vt:lpstr>
      <vt:lpstr>⨂=</vt:lpstr>
      <vt:lpstr>What does the expression actually mean?</vt:lpstr>
      <vt:lpstr>Let’s clean up that expression </vt:lpstr>
      <vt:lpstr>For loop increment</vt:lpstr>
      <vt:lpstr>Post-increment </vt:lpstr>
      <vt:lpstr>Example Code</vt:lpstr>
      <vt:lpstr>Post-increment logic</vt:lpstr>
      <vt:lpstr>Pre-increment </vt:lpstr>
      <vt:lpstr>Example code</vt:lpstr>
      <vt:lpstr>Git Programming exercise</vt:lpstr>
      <vt:lpstr>The “Break” keyword</vt:lpstr>
      <vt:lpstr>Let’s come up with some examples</vt:lpstr>
      <vt:lpstr>Let’s stop for a moment</vt:lpstr>
      <vt:lpstr>That was pretty cool right!</vt:lpstr>
      <vt:lpstr>System()</vt:lpstr>
      <vt:lpstr>Sleep()</vt:lpstr>
      <vt:lpstr>Your task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Philipp Tiso</dc:creator>
  <cp:lastModifiedBy>Philipp Tiso</cp:lastModifiedBy>
  <cp:revision>900</cp:revision>
  <dcterms:created xsi:type="dcterms:W3CDTF">2019-06-19T08:16:59Z</dcterms:created>
  <dcterms:modified xsi:type="dcterms:W3CDTF">2019-06-25T15:24:27Z</dcterms:modified>
</cp:coreProperties>
</file>