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6" r:id="rId2"/>
    <p:sldId id="289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79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90" r:id="rId28"/>
    <p:sldId id="27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92" r:id="rId49"/>
    <p:sldId id="304" r:id="rId50"/>
    <p:sldId id="305" r:id="rId51"/>
    <p:sldId id="306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07" r:id="rId63"/>
    <p:sldId id="308" r:id="rId64"/>
    <p:sldId id="309" r:id="rId65"/>
    <p:sldId id="31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B1"/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41F2-7382-C24F-AD59-E968C5CDC4B8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4D5BF-F270-C549-9802-E7DABE93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leading into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4D5BF-F270-C549-9802-E7DABE93936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</a:t>
            </a:r>
            <a:r>
              <a:rPr lang="en-US"/>
              <a:t>Philipp Tiso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5802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3057846" y="5121978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previously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19176-64B9-D24F-BC4F-BF42036B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46" y="2382417"/>
            <a:ext cx="6076308" cy="18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</a:t>
            </a:r>
            <a:r>
              <a:rPr lang="en-US" b="1" dirty="0"/>
              <a:t>integer</a:t>
            </a:r>
            <a:r>
              <a:rPr lang="en-US" dirty="0"/>
              <a:t>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 via the shell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is this “</a:t>
            </a:r>
            <a:r>
              <a:rPr lang="en-US" b="1" dirty="0"/>
              <a:t>shell</a:t>
            </a:r>
            <a:r>
              <a:rPr lang="en-US" dirty="0"/>
              <a:t>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the shell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doesn’t work on </a:t>
            </a:r>
            <a:r>
              <a:rPr lang="en-US" dirty="0" err="1">
                <a:solidFill>
                  <a:srgbClr val="92D050"/>
                </a:solidFill>
              </a:rPr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from the shell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etc.</a:t>
            </a:r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65D1-C596-2041-BBD7-345CBBF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93A0-7BD3-874F-869C-C0D7B78C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  <a:p>
            <a:r>
              <a:rPr lang="en-US" dirty="0"/>
              <a:t>Quick note regarding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dirty="0"/>
              <a:t>How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en-US" dirty="0"/>
              <a:t> work in C++</a:t>
            </a:r>
          </a:p>
          <a:p>
            <a:r>
              <a:rPr lang="en-US" dirty="0"/>
              <a:t>The </a:t>
            </a:r>
            <a:r>
              <a:rPr lang="en-US" b="1" dirty="0"/>
              <a:t>SHELL</a:t>
            </a:r>
          </a:p>
          <a:p>
            <a:r>
              <a:rPr lang="en-US" dirty="0"/>
              <a:t>Stupid users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</a:p>
          <a:p>
            <a:r>
              <a:rPr lang="en-US" dirty="0"/>
              <a:t>Function representation (in memory)</a:t>
            </a:r>
          </a:p>
          <a:p>
            <a:r>
              <a:rPr lang="en-US" b="1" dirty="0"/>
              <a:t>RECURSION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B6B9-DD33-544E-8BEC-BB3C59A9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E09-4705-154C-8900-A81CC47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30548" cy="3541714"/>
          </a:xfrm>
        </p:spPr>
        <p:txBody>
          <a:bodyPr/>
          <a:lstStyle/>
          <a:p>
            <a:r>
              <a:rPr lang="en-US" dirty="0"/>
              <a:t>If you are interested, we can look at what the shell actually is</a:t>
            </a:r>
          </a:p>
          <a:p>
            <a:pPr lvl="1"/>
            <a:r>
              <a:rPr lang="en-US" dirty="0"/>
              <a:t>Why is it called SHELL?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Otherwise, go outside (if it’s nice). Think of something else to give your mind a break</a:t>
            </a:r>
          </a:p>
        </p:txBody>
      </p:sp>
    </p:spTree>
    <p:extLst>
      <p:ext uri="{BB962C8B-B14F-4D97-AF65-F5344CB8AC3E}">
        <p14:creationId xmlns:p14="http://schemas.microsoft.com/office/powerpoint/2010/main" val="232048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06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looks like?</a:t>
            </a:r>
          </a:p>
          <a:p>
            <a:pPr lvl="1"/>
            <a:r>
              <a:rPr lang="en-US" dirty="0"/>
              <a:t>I don’t expect that you actually know this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461F-ACB4-224C-9416-FABF03D8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5234096"/>
            <a:ext cx="4566920" cy="141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D33E-2B88-D54C-A8FA-C6C2CE9AD514}"/>
              </a:ext>
            </a:extLst>
          </p:cNvPr>
          <p:cNvSpPr txBox="1"/>
          <p:nvPr/>
        </p:nvSpPr>
        <p:spPr>
          <a:xfrm>
            <a:off x="5897880" y="5242559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not, this is just a fun little extra piece of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5BE4-31A6-7344-BC6F-AF45E78E925E}"/>
              </a:ext>
            </a:extLst>
          </p:cNvPr>
          <p:cNvSpPr txBox="1"/>
          <p:nvPr/>
        </p:nvSpPr>
        <p:spPr>
          <a:xfrm>
            <a:off x="5897880" y="5755827"/>
            <a:ext cx="58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value your sanity and don’t want to go crazy then please DON’T MEMORIZE 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60D6-D269-4945-B1A4-694876E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948-5517-1945-853A-517362B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the illegal input!</a:t>
            </a:r>
          </a:p>
          <a:p>
            <a:endParaRPr lang="en-US" b="1" dirty="0"/>
          </a:p>
          <a:p>
            <a:r>
              <a:rPr lang="en-US" dirty="0"/>
              <a:t>Construct a function that informs us if a number was an input</a:t>
            </a:r>
          </a:p>
          <a:p>
            <a:endParaRPr lang="en-US" b="1" dirty="0"/>
          </a:p>
          <a:p>
            <a:r>
              <a:rPr lang="en-US" dirty="0"/>
              <a:t>You may use any means necessary, but remember what we just talked about</a:t>
            </a:r>
          </a:p>
          <a:p>
            <a:pPr lvl="1"/>
            <a:r>
              <a:rPr lang="en-US" dirty="0"/>
              <a:t>It will help you a lot!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5EE983A-34D5-8945-9625-4D8F61A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678" y="2097088"/>
            <a:ext cx="914401" cy="914401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033041FD-8F4F-7144-95D7-5B56E46D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681" y="2097088"/>
            <a:ext cx="914400" cy="914400"/>
          </a:xfrm>
          <a:prstGeom prst="rect">
            <a:avLst/>
          </a:prstGeom>
        </p:spPr>
      </p:pic>
      <p:pic>
        <p:nvPicPr>
          <p:cNvPr id="8" name="Graphic 7" descr="Siren">
            <a:extLst>
              <a:ext uri="{FF2B5EF4-FFF2-40B4-BE49-F238E27FC236}">
                <a16:creationId xmlns:a16="http://schemas.microsoft.com/office/drawing/2014/main" id="{56A36691-4F66-7843-A3D9-F4F99E44B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721" y="2097088"/>
            <a:ext cx="914400" cy="914400"/>
          </a:xfrm>
          <a:prstGeom prst="rect">
            <a:avLst/>
          </a:prstGeom>
        </p:spPr>
      </p:pic>
      <p:pic>
        <p:nvPicPr>
          <p:cNvPr id="10" name="Graphic 9" descr="Handcuffs">
            <a:extLst>
              <a:ext uri="{FF2B5EF4-FFF2-40B4-BE49-F238E27FC236}">
                <a16:creationId xmlns:a16="http://schemas.microsoft.com/office/drawing/2014/main" id="{C1DCBAC7-E8BC-B74A-A251-2C841D490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7411" y="443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B95-8344-504B-87A6-DC97B90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166C2-8D2F-4F46-A6CB-2A47DCCF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0028" cy="2825433"/>
          </a:xfrm>
        </p:spPr>
        <p:txBody>
          <a:bodyPr>
            <a:normAutofit/>
          </a:bodyPr>
          <a:lstStyle/>
          <a:p>
            <a:r>
              <a:rPr lang="en-US" dirty="0"/>
              <a:t>Your solution may look something like this:</a:t>
            </a:r>
          </a:p>
          <a:p>
            <a:pPr lvl="1"/>
            <a:r>
              <a:rPr lang="en-US" dirty="0"/>
              <a:t>This is not the “end all be all” solution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dirty="0"/>
              <a:t> because “If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IS alphanumeric, then it is NOT ILLEGAL”</a:t>
            </a:r>
          </a:p>
        </p:txBody>
      </p:sp>
      <p:pic>
        <p:nvPicPr>
          <p:cNvPr id="10" name="Graphic 9" descr="Robber">
            <a:extLst>
              <a:ext uri="{FF2B5EF4-FFF2-40B4-BE49-F238E27FC236}">
                <a16:creationId xmlns:a16="http://schemas.microsoft.com/office/drawing/2014/main" id="{D5FBF5F7-C13D-BB49-8AF3-25281E8B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57" y="5704493"/>
            <a:ext cx="1190309" cy="119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39955-F23D-924F-B110-7EA2A7F8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2386647"/>
            <a:ext cx="3807460" cy="1292441"/>
          </a:xfrm>
          <a:prstGeom prst="rect">
            <a:avLst/>
          </a:prstGeom>
        </p:spPr>
      </p:pic>
      <p:pic>
        <p:nvPicPr>
          <p:cNvPr id="9" name="Content Placeholder 4" descr="Jail">
            <a:extLst>
              <a:ext uri="{FF2B5EF4-FFF2-40B4-BE49-F238E27FC236}">
                <a16:creationId xmlns:a16="http://schemas.microsoft.com/office/drawing/2014/main" id="{90D697BA-2FDE-DC4E-90F1-1153996E5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172" y="4631513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579 L 0.55143 -0.00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5B4-2652-C34D-AD86-7F3E7B2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Stopping illegal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44BF-A40D-FE42-993F-769BC57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stopped our user from inputting a SINGLE number into our program</a:t>
            </a:r>
          </a:p>
          <a:p>
            <a:pPr lvl="1"/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 ./</a:t>
            </a:r>
            <a:r>
              <a:rPr lang="en-US" dirty="0" err="1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  <a:r>
              <a:rPr lang="en-US" dirty="0"/>
              <a:t> would be rejected</a:t>
            </a:r>
          </a:p>
          <a:p>
            <a:endParaRPr lang="en-US" dirty="0"/>
          </a:p>
          <a:p>
            <a:r>
              <a:rPr lang="en-US" dirty="0"/>
              <a:t>But what if we entered something like “iAmN07Astr1ng”?</a:t>
            </a:r>
          </a:p>
          <a:p>
            <a:pPr lvl="1"/>
            <a:r>
              <a:rPr lang="en-US" dirty="0"/>
              <a:t>In short, our program would go “Well this whole thing is not a number, so that’s fine”</a:t>
            </a:r>
          </a:p>
          <a:p>
            <a:pPr lvl="1"/>
            <a:r>
              <a:rPr lang="en-US" dirty="0"/>
              <a:t>Unfortunately this is the furthest that we can get from “fine” (</a:t>
            </a:r>
            <a:r>
              <a:rPr lang="en-US" dirty="0" err="1"/>
              <a:t>ie</a:t>
            </a:r>
            <a:r>
              <a:rPr lang="en-US" dirty="0"/>
              <a:t>. It’s a disaster!)</a:t>
            </a:r>
          </a:p>
          <a:p>
            <a:pPr lvl="1"/>
            <a:endParaRPr lang="en-US" dirty="0"/>
          </a:p>
          <a:p>
            <a:r>
              <a:rPr lang="en-US" dirty="0"/>
              <a:t>So what’s the problem?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We are not checking the entire string for illegal characters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68A3D77-0928-3444-A280-62BE4217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0" y="77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A22-105A-C24C-86EF-7ADC970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sanitizing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5308-04AC-284B-81C2-1829C7E2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/>
          <a:lstStyle/>
          <a:p>
            <a:r>
              <a:rPr lang="en-US" dirty="0"/>
              <a:t>We need to find a way to look at the entire string and analyze each character</a:t>
            </a:r>
          </a:p>
          <a:p>
            <a:endParaRPr lang="en-US" dirty="0"/>
          </a:p>
          <a:p>
            <a:r>
              <a:rPr lang="en-US" dirty="0"/>
              <a:t>We have the tools to do this so let’s try it!</a:t>
            </a:r>
          </a:p>
          <a:p>
            <a:endParaRPr lang="en-US" dirty="0"/>
          </a:p>
          <a:p>
            <a:r>
              <a:rPr lang="en-US" dirty="0"/>
              <a:t>For the next few minutes, try and come up with a function that informs us if a string is legal or not.</a:t>
            </a:r>
          </a:p>
        </p:txBody>
      </p:sp>
    </p:spTree>
    <p:extLst>
      <p:ext uri="{BB962C8B-B14F-4D97-AF65-F5344CB8AC3E}">
        <p14:creationId xmlns:p14="http://schemas.microsoft.com/office/powerpoint/2010/main" val="33199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FAC-77D1-7440-AF6B-66DD2D78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A963-2CD4-AA4F-9096-10034B2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8" y="2249487"/>
            <a:ext cx="6938012" cy="1911033"/>
          </a:xfrm>
        </p:spPr>
        <p:txBody>
          <a:bodyPr/>
          <a:lstStyle/>
          <a:p>
            <a:r>
              <a:rPr lang="en-US" dirty="0"/>
              <a:t>Your solution may look something like this: </a:t>
            </a:r>
          </a:p>
          <a:p>
            <a:endParaRPr lang="en-US" dirty="0"/>
          </a:p>
          <a:p>
            <a:r>
              <a:rPr lang="en-US" dirty="0"/>
              <a:t>There are many solutions but this is a simple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89F9-CC77-104F-9D43-EC78F30B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249487"/>
            <a:ext cx="4458455" cy="26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4D3A-87EF-5C4F-BCDF-9C9BF27CBE46}"/>
              </a:ext>
            </a:extLst>
          </p:cNvPr>
          <p:cNvSpPr txBox="1"/>
          <p:nvPr/>
        </p:nvSpPr>
        <p:spPr>
          <a:xfrm>
            <a:off x="1057274" y="55778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HOLD ON THE IF IS MISSING THE BRACKETS!</a:t>
            </a:r>
          </a:p>
        </p:txBody>
      </p:sp>
    </p:spTree>
    <p:extLst>
      <p:ext uri="{BB962C8B-B14F-4D97-AF65-F5344CB8AC3E}">
        <p14:creationId xmlns:p14="http://schemas.microsoft.com/office/powerpoint/2010/main" val="32699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3FC-FE17-114E-A17F-A68AE831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minor detail about the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071-5351-7E48-9D99-66799AD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989995"/>
          </a:xfrm>
        </p:spPr>
        <p:txBody>
          <a:bodyPr>
            <a:normAutofit/>
          </a:bodyPr>
          <a:lstStyle/>
          <a:p>
            <a:r>
              <a:rPr lang="en-US" dirty="0"/>
              <a:t>Up until now we always enclosed our statement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with {}</a:t>
            </a:r>
          </a:p>
          <a:p>
            <a:endParaRPr lang="en-US" dirty="0"/>
          </a:p>
          <a:p>
            <a:r>
              <a:rPr lang="en-US" dirty="0"/>
              <a:t>In C++ it is possible to negate this, SO LONG AS THE STATEMENT IS 1 LINE</a:t>
            </a:r>
          </a:p>
          <a:p>
            <a:endParaRPr lang="en-US" dirty="0"/>
          </a:p>
          <a:p>
            <a:r>
              <a:rPr lang="en-US" dirty="0"/>
              <a:t>This allows us to making our code more readable in some cases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This also works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2896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BF8-04DB-9546-8EC5-8D030EB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statement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FB0-7560-A442-82CC-ACFAA2C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249487"/>
            <a:ext cx="6878199" cy="46085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Doing the following will result in </a:t>
            </a:r>
            <a:r>
              <a:rPr lang="en-US" dirty="0" err="1"/>
              <a:t>Xcode</a:t>
            </a:r>
            <a:r>
              <a:rPr lang="en-US" dirty="0"/>
              <a:t> yelling (rightfully so)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will give the following complaint: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Xcode</a:t>
            </a:r>
            <a:r>
              <a:rPr lang="en-US" dirty="0"/>
              <a:t> is not all knowing, I am just using it to illustrate a case where it warns us</a:t>
            </a:r>
          </a:p>
          <a:p>
            <a:pPr lvl="1"/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is basically saying: “looks like the </a:t>
            </a:r>
            <a:r>
              <a:rPr lang="en-US" sz="2200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is not part of the if, so the loop will only go once. So why on earth are you using a loop?”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3208C-5C89-A644-804F-0A233C27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39" y="2301438"/>
            <a:ext cx="4384161" cy="17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32BF5-7AE1-8446-8E7D-C391FD3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7" y="4124246"/>
            <a:ext cx="438416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9EB-2FEA-D149-A124-156A507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E3B-C103-C04E-B3A2-D7061B0F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keep working, we can take a look at how memory works and why it’s so important</a:t>
            </a:r>
          </a:p>
          <a:p>
            <a:endParaRPr lang="en-US" dirty="0"/>
          </a:p>
          <a:p>
            <a:r>
              <a:rPr lang="en-US" dirty="0"/>
              <a:t> Alternatively we can take a step back and look at how our code gets translated into machine code</a:t>
            </a:r>
          </a:p>
          <a:p>
            <a:pPr lvl="1"/>
            <a:r>
              <a:rPr lang="en-US" dirty="0"/>
              <a:t>Use hopper to illustrate</a:t>
            </a:r>
          </a:p>
        </p:txBody>
      </p:sp>
    </p:spTree>
    <p:extLst>
      <p:ext uri="{BB962C8B-B14F-4D97-AF65-F5344CB8AC3E}">
        <p14:creationId xmlns:p14="http://schemas.microsoft.com/office/powerpoint/2010/main" val="293154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2ED6-0AB8-E545-B889-3106CBB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(Revisited)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839C-4F25-E544-8091-8FE20B36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383588" cy="2511426"/>
          </a:xfrm>
        </p:spPr>
        <p:txBody>
          <a:bodyPr/>
          <a:lstStyle/>
          <a:p>
            <a:r>
              <a:rPr lang="en-US" dirty="0"/>
              <a:t>The last time we looked at memory it was extremely open ended</a:t>
            </a:r>
          </a:p>
          <a:p>
            <a:pPr lvl="1"/>
            <a:r>
              <a:rPr lang="en-US" dirty="0"/>
              <a:t>Now we will narrow in on some aspects</a:t>
            </a:r>
          </a:p>
          <a:p>
            <a:pPr lvl="1"/>
            <a:endParaRPr lang="en-US" dirty="0"/>
          </a:p>
          <a:p>
            <a:r>
              <a:rPr lang="en-US" dirty="0"/>
              <a:t>Consider the following piece of code:</a:t>
            </a:r>
          </a:p>
          <a:p>
            <a:pPr lvl="1"/>
            <a:r>
              <a:rPr lang="en-US" dirty="0"/>
              <a:t>Where do you thin we use memory?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64B61-F265-1846-992C-21E6E213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60" y="3916680"/>
            <a:ext cx="2706015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41-C5B2-7741-9379-BB2C9FF2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is memory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798C-05B9-EF4F-8C77-6C7F28A8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75228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Well isn’t it obvious?</a:t>
            </a:r>
          </a:p>
          <a:p>
            <a:pPr lvl="1"/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var and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</a:p>
          <a:p>
            <a:pPr lvl="1"/>
            <a:endParaRPr lang="en-US" dirty="0"/>
          </a:p>
          <a:p>
            <a:r>
              <a:rPr lang="en-US" dirty="0"/>
              <a:t>Yes that’s one point where we do use memory, </a:t>
            </a:r>
            <a:r>
              <a:rPr lang="en-US" b="1" dirty="0"/>
              <a:t>but</a:t>
            </a:r>
            <a:r>
              <a:rPr lang="en-US" dirty="0"/>
              <a:t> we missed an important part!</a:t>
            </a:r>
          </a:p>
          <a:p>
            <a:pPr lvl="1"/>
            <a:r>
              <a:rPr lang="en-US" dirty="0"/>
              <a:t>Remember when we talked about </a:t>
            </a:r>
            <a:r>
              <a:rPr lang="en-US" b="1" dirty="0"/>
              <a:t>functions</a:t>
            </a:r>
            <a:r>
              <a:rPr lang="en-US" dirty="0"/>
              <a:t> taking variables “</a:t>
            </a:r>
            <a:r>
              <a:rPr lang="en-US" b="1" dirty="0"/>
              <a:t>by value</a:t>
            </a:r>
            <a:r>
              <a:rPr lang="en-US" dirty="0"/>
              <a:t>” (create a copy)?</a:t>
            </a:r>
          </a:p>
          <a:p>
            <a:pPr lvl="1"/>
            <a:r>
              <a:rPr lang="en-US" dirty="0"/>
              <a:t>Well that copy needs to be stored somewhere, and it just happens to be the computers memory</a:t>
            </a:r>
          </a:p>
          <a:p>
            <a:endParaRPr lang="en-US" dirty="0"/>
          </a:p>
          <a:p>
            <a:r>
              <a:rPr lang="en-US" dirty="0"/>
              <a:t>This is even the case for calling the function. So every function call requires memory</a:t>
            </a:r>
          </a:p>
          <a:p>
            <a:endParaRPr lang="en-US" dirty="0"/>
          </a:p>
          <a:p>
            <a:r>
              <a:rPr lang="en-US" b="1" dirty="0"/>
              <a:t>Main point</a:t>
            </a:r>
            <a:r>
              <a:rPr lang="en-US" dirty="0"/>
              <a:t>: Every time a function is called, we need memory where we can create a block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518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58B9-9646-BF49-AE77-3A54B22A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780-6B40-524C-B052-4F2B4F3E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52" y="2296941"/>
            <a:ext cx="10027920" cy="3846513"/>
          </a:xfrm>
        </p:spPr>
        <p:txBody>
          <a:bodyPr>
            <a:normAutofit fontScale="92500"/>
          </a:bodyPr>
          <a:lstStyle/>
          <a:p>
            <a:r>
              <a:rPr lang="en-US" dirty="0"/>
              <a:t>Our computers memory has a pretty complex layout</a:t>
            </a:r>
          </a:p>
          <a:p>
            <a:r>
              <a:rPr lang="en-US" dirty="0"/>
              <a:t>But there exists a part called the </a:t>
            </a:r>
            <a:r>
              <a:rPr lang="en-US" b="1" dirty="0"/>
              <a:t>stack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  <a:r>
              <a:rPr lang="en-US" dirty="0"/>
              <a:t> is where all our variables go (this is technically not true, but too in-depth)</a:t>
            </a:r>
          </a:p>
          <a:p>
            <a:r>
              <a:rPr lang="en-US" dirty="0"/>
              <a:t>When a function is called, the </a:t>
            </a:r>
            <a:r>
              <a:rPr lang="en-US" b="1" dirty="0"/>
              <a:t>OS</a:t>
            </a:r>
            <a:r>
              <a:rPr lang="en-US" dirty="0"/>
              <a:t> says: “Ok looks like I have some space for you on the stack, go here to this memory address”</a:t>
            </a:r>
          </a:p>
          <a:p>
            <a:endParaRPr lang="en-US" dirty="0"/>
          </a:p>
          <a:p>
            <a:r>
              <a:rPr lang="en-US" dirty="0"/>
              <a:t>This “</a:t>
            </a:r>
            <a:r>
              <a:rPr lang="en-US" u="sng" dirty="0"/>
              <a:t>space</a:t>
            </a:r>
            <a:r>
              <a:rPr lang="en-US" dirty="0"/>
              <a:t>” that the function allocates when called, is referred to as a “</a:t>
            </a:r>
            <a:r>
              <a:rPr lang="en-US" b="1" dirty="0"/>
              <a:t>Stack Frame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2D00BBB-E3E4-E04E-BB00-E536F2D3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240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  <a:r>
              <a:rPr lang="en-US" dirty="0"/>
              <a:t>, which means we will be using a </a:t>
            </a:r>
            <a:r>
              <a:rPr lang="en-US" b="1" dirty="0"/>
              <a:t>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E5BE-4F22-7B4D-B991-B00DFECB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D4C5-D2E0-D848-9124-BCEAC61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en-US" dirty="0"/>
              <a:t>When a function is called, it creates an instance of itself on the stack</a:t>
            </a:r>
          </a:p>
          <a:p>
            <a:endParaRPr lang="en-US" dirty="0"/>
          </a:p>
          <a:p>
            <a:r>
              <a:rPr lang="en-US" dirty="0"/>
              <a:t>The memory used for this instance is called the </a:t>
            </a:r>
            <a:r>
              <a:rPr lang="en-US" b="1" dirty="0"/>
              <a:t>stack frame</a:t>
            </a:r>
          </a:p>
          <a:p>
            <a:endParaRPr lang="en-US" dirty="0"/>
          </a:p>
          <a:p>
            <a:r>
              <a:rPr lang="en-US" dirty="0"/>
              <a:t>When the function finishes (returns) the stack frame is destroyed</a:t>
            </a:r>
          </a:p>
          <a:p>
            <a:endParaRPr lang="en-US" dirty="0"/>
          </a:p>
          <a:p>
            <a:r>
              <a:rPr lang="en-US" dirty="0"/>
              <a:t>Stack frames are created in the order in which they are called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3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Illustration of the stack 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D09A47E7-6493-DD4A-A132-69D0D6E0F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179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D9730516-CBE5-A145-86C3-6C4F232B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33241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1E2A-58F2-F147-90AC-1367B4D69F31}"/>
              </a:ext>
            </a:extLst>
          </p:cNvPr>
          <p:cNvSpPr txBox="1"/>
          <p:nvPr/>
        </p:nvSpPr>
        <p:spPr>
          <a:xfrm>
            <a:off x="6477002" y="4808643"/>
            <a:ext cx="457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func1(var,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C9077B-48B6-3644-AE94-E9B79D29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Call: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0" y="5005766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returns, it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65793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unwind: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1" y="4993309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981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unwind: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4328161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40330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3776014"/>
            <a:ext cx="530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prints 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and returns. The program ends since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is removed from the call stack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E417B-FF0B-B148-B3FD-EC8309DA3DD1}"/>
              </a:ext>
            </a:extLst>
          </p:cNvPr>
          <p:cNvSpPr txBox="1"/>
          <p:nvPr/>
        </p:nvSpPr>
        <p:spPr>
          <a:xfrm>
            <a:off x="6477002" y="4892040"/>
            <a:ext cx="443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function at the bottom of the stack is the one that gets executed. This is something we can use to our advantage. </a:t>
            </a:r>
          </a:p>
        </p:txBody>
      </p:sp>
    </p:spTree>
    <p:extLst>
      <p:ext uri="{BB962C8B-B14F-4D97-AF65-F5344CB8AC3E}">
        <p14:creationId xmlns:p14="http://schemas.microsoft.com/office/powerpoint/2010/main" val="120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7B2-BA91-B44A-BD78-0D3E1AD5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Warning: The following may be confusing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4B3FB998-EFBF-EC45-972B-93ADBF11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77" y="2971800"/>
            <a:ext cx="914400" cy="914400"/>
          </a:xfrm>
        </p:spPr>
      </p:pic>
      <p:pic>
        <p:nvPicPr>
          <p:cNvPr id="6" name="Content Placeholder 4" descr="Warning">
            <a:extLst>
              <a:ext uri="{FF2B5EF4-FFF2-40B4-BE49-F238E27FC236}">
                <a16:creationId xmlns:a16="http://schemas.microsoft.com/office/drawing/2014/main" id="{81284B50-61B5-074D-8F6A-2ACB3B4B2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899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7C40-F942-9D4A-AB68-161639FF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CF41-05EB-0741-83C8-021F6A16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”In order to understand recursion you must first understand recursion”</a:t>
            </a:r>
          </a:p>
          <a:p>
            <a:pPr lvl="1"/>
            <a:r>
              <a:rPr lang="en-US" dirty="0"/>
              <a:t>That’s a rather useless definition you may think</a:t>
            </a:r>
          </a:p>
          <a:p>
            <a:pPr lvl="1"/>
            <a:r>
              <a:rPr lang="en-US" dirty="0"/>
              <a:t>But once you understand what recursion is, this joke will make sense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define recursion in a more simple to understand way!</a:t>
            </a:r>
          </a:p>
        </p:txBody>
      </p:sp>
    </p:spTree>
    <p:extLst>
      <p:ext uri="{BB962C8B-B14F-4D97-AF65-F5344CB8AC3E}">
        <p14:creationId xmlns:p14="http://schemas.microsoft.com/office/powerpoint/2010/main" val="3770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7F2F-F7A5-FF42-B837-7650AEF1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definition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99F2-8F75-C24D-A43B-05F55AA5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249487"/>
            <a:ext cx="10881360" cy="3541714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when we </a:t>
            </a:r>
            <a:r>
              <a:rPr lang="en-US" b="1" dirty="0"/>
              <a:t>use a function</a:t>
            </a:r>
            <a:r>
              <a:rPr lang="en-US" dirty="0"/>
              <a:t> </a:t>
            </a:r>
            <a:r>
              <a:rPr lang="en-US" b="1" dirty="0"/>
              <a:t>within itself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Think of it like this: “If I can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 from another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]. In that case why can’t I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 from itself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]?”</a:t>
            </a:r>
          </a:p>
          <a:p>
            <a:endParaRPr lang="en-US" dirty="0"/>
          </a:p>
          <a:p>
            <a:r>
              <a:rPr lang="en-US" dirty="0"/>
              <a:t>Let’s look at a recursive function and analyze it!</a:t>
            </a:r>
          </a:p>
        </p:txBody>
      </p:sp>
    </p:spTree>
    <p:extLst>
      <p:ext uri="{BB962C8B-B14F-4D97-AF65-F5344CB8AC3E}">
        <p14:creationId xmlns:p14="http://schemas.microsoft.com/office/powerpoint/2010/main" val="30256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D164-DB3B-3D41-BF05-B1E50064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recursive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CFB0B-1112-774D-A3F4-8CAD6024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54" y="2249486"/>
            <a:ext cx="4783344" cy="162147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D3283-98B2-A441-B72F-702E519E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9487"/>
            <a:ext cx="547954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is recursive since it calls itself</a:t>
            </a:r>
          </a:p>
          <a:p>
            <a:endParaRPr lang="en-US" dirty="0"/>
          </a:p>
          <a:p>
            <a:r>
              <a:rPr lang="en-US" dirty="0"/>
              <a:t>But how does this relate back to the call stack that we just talked about?</a:t>
            </a:r>
          </a:p>
          <a:p>
            <a:endParaRPr lang="en-US" dirty="0"/>
          </a:p>
          <a:p>
            <a:r>
              <a:rPr lang="en-US" dirty="0"/>
              <a:t>Let’s look at how this would work for the following program: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C88F20-EC32-9844-82F3-04D4C7167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48"/>
          <a:stretch/>
        </p:blipFill>
        <p:spPr>
          <a:xfrm>
            <a:off x="6587854" y="3870959"/>
            <a:ext cx="4781186" cy="18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</p:spTree>
    <p:extLst>
      <p:ext uri="{BB962C8B-B14F-4D97-AF65-F5344CB8AC3E}">
        <p14:creationId xmlns:p14="http://schemas.microsoft.com/office/powerpoint/2010/main" val="15635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</a:t>
            </a:r>
            <a:r>
              <a:rPr lang="en-US" b="1" dirty="0" err="1"/>
              <a:t>my_recursive_function</a:t>
            </a:r>
            <a:r>
              <a:rPr lang="en-US" b="1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179A-DDDC-F04F-B44B-F70C6EB060EA}"/>
              </a:ext>
            </a:extLst>
          </p:cNvPr>
          <p:cNvSpPr txBox="1"/>
          <p:nvPr/>
        </p:nvSpPr>
        <p:spPr>
          <a:xfrm>
            <a:off x="6477001" y="4346978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9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93509" y="4993309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8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5639317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002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618431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6095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Call/ First subsequent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892252"/>
            <a:ext cx="45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was NOT greater than 0, so we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746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690913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26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4854018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26717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1" y="4186086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34399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3339847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 so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>
                <a:cs typeface="Consolas" panose="020B0609020204030204" pitchFamily="49" charset="0"/>
              </a:rPr>
              <a:t> will print the result and 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18287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F37A-84E6-DF42-BE70-60ACD918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if we removed the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5693-95F8-5C45-A114-726F02C7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DISCLAIMER</a:t>
            </a:r>
            <a:r>
              <a:rPr lang="en-US" dirty="0"/>
              <a:t>: You can try this, but I wouldn’t recommend it (you will see why)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condition</a:t>
            </a:r>
            <a:r>
              <a:rPr lang="en-US" dirty="0"/>
              <a:t> is used to </a:t>
            </a:r>
            <a:r>
              <a:rPr lang="en-US" b="1" dirty="0"/>
              <a:t>define a point</a:t>
            </a:r>
            <a:r>
              <a:rPr lang="en-US" dirty="0"/>
              <a:t> when we want our </a:t>
            </a:r>
            <a:r>
              <a:rPr lang="en-US" b="1" dirty="0"/>
              <a:t>function to stop calling itself</a:t>
            </a:r>
          </a:p>
          <a:p>
            <a:endParaRPr lang="en-US" b="1" dirty="0"/>
          </a:p>
          <a:p>
            <a:r>
              <a:rPr lang="en-US" dirty="0"/>
              <a:t>If we removed this condition, we would get infinite recursion!</a:t>
            </a:r>
          </a:p>
        </p:txBody>
      </p:sp>
    </p:spTree>
    <p:extLst>
      <p:ext uri="{BB962C8B-B14F-4D97-AF65-F5344CB8AC3E}">
        <p14:creationId xmlns:p14="http://schemas.microsoft.com/office/powerpoint/2010/main" val="203610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1B8-5F69-5F41-A40D-D299961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what? I have time, I can wait.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0D8A-8107-D24B-86F3-9B162A65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541714"/>
          </a:xfrm>
        </p:spPr>
        <p:txBody>
          <a:bodyPr/>
          <a:lstStyle/>
          <a:p>
            <a:r>
              <a:rPr lang="en-US" dirty="0"/>
              <a:t>Even if you had infinite time, the same can’t be said about the computers memory</a:t>
            </a:r>
          </a:p>
          <a:p>
            <a:endParaRPr lang="en-US" dirty="0"/>
          </a:p>
          <a:p>
            <a:r>
              <a:rPr lang="en-US" dirty="0"/>
              <a:t>Recall that every function will create a new stack frame when it is called</a:t>
            </a:r>
          </a:p>
          <a:p>
            <a:pPr lvl="1"/>
            <a:r>
              <a:rPr lang="en-US" dirty="0"/>
              <a:t>This implies that we would need infinite memory in order to accommodate this</a:t>
            </a:r>
          </a:p>
          <a:p>
            <a:pPr lvl="1"/>
            <a:endParaRPr lang="en-US" dirty="0"/>
          </a:p>
          <a:p>
            <a:r>
              <a:rPr lang="en-US" dirty="0"/>
              <a:t>But removing the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isn’t the only way we can cause mayhem on our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7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A31E-ED22-2C4A-8087-1EB04232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Reasonable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4BED-190F-2247-88B6-870A1F5F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249486"/>
            <a:ext cx="10226040" cy="44103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 we created before was progressing due to how it was </a:t>
            </a:r>
            <a:r>
              <a:rPr lang="en-US" b="1" dirty="0"/>
              <a:t>called</a:t>
            </a:r>
          </a:p>
          <a:p>
            <a:pPr lvl="1"/>
            <a:r>
              <a:rPr lang="en-US" dirty="0"/>
              <a:t>This refers to how the function is calling itself:</a:t>
            </a:r>
          </a:p>
          <a:p>
            <a:endParaRPr lang="en-US" dirty="0"/>
          </a:p>
          <a:p>
            <a:r>
              <a:rPr lang="en-US" dirty="0"/>
              <a:t>Notice that we are giving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arg-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as the argument and not just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because we need to have a way to </a:t>
            </a:r>
            <a:r>
              <a:rPr lang="en-US" u="sng" dirty="0"/>
              <a:t>approach our condition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Whatever we do, it needs to get closer to what we consider “illegal” in our condition</a:t>
            </a:r>
          </a:p>
          <a:p>
            <a:pPr lvl="1"/>
            <a:r>
              <a:rPr lang="en-US" dirty="0"/>
              <a:t>If we didn’t do that, then we may as well remove the condition since we don’t intend to use it</a:t>
            </a:r>
          </a:p>
          <a:p>
            <a:pPr lvl="2"/>
            <a:r>
              <a:rPr lang="en-US" dirty="0"/>
              <a:t>This is a ridiculous proposition, so we will stay well away form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BD9B3-26AE-3043-B28B-036FF3DD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2758250"/>
            <a:ext cx="5133108" cy="3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879E-F68D-0749-B6CD-E2A23D3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what does this actually look like?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B1EEEB-65DE-CB4F-B915-97156122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97148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look at this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Show call-stack (in thread Queue)</a:t>
            </a:r>
          </a:p>
          <a:p>
            <a:endParaRPr lang="en-US" dirty="0"/>
          </a:p>
          <a:p>
            <a:r>
              <a:rPr lang="en-US" dirty="0"/>
              <a:t>This will give us a better understanding of what is actually going on in terms of how the functions are called (though it is very similar to what we just did)</a:t>
            </a:r>
          </a:p>
          <a:p>
            <a:endParaRPr lang="en-US" dirty="0"/>
          </a:p>
          <a:p>
            <a:r>
              <a:rPr lang="en-US" b="1" dirty="0"/>
              <a:t>Side question</a:t>
            </a:r>
            <a:r>
              <a:rPr lang="en-US" dirty="0"/>
              <a:t>: For the mathematicians, does this method resemble an operator that you know? </a:t>
            </a:r>
          </a:p>
        </p:txBody>
      </p:sp>
    </p:spTree>
    <p:extLst>
      <p:ext uri="{BB962C8B-B14F-4D97-AF65-F5344CB8AC3E}">
        <p14:creationId xmlns:p14="http://schemas.microsoft.com/office/powerpoint/2010/main" val="15709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5642-21F0-B542-9419-9F42835F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A572-3C4A-F541-A0D7-D3AF3BB4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a lot to take in, so let’s take a break </a:t>
            </a:r>
          </a:p>
          <a:p>
            <a:endParaRPr lang="en-US" dirty="0"/>
          </a:p>
          <a:p>
            <a:r>
              <a:rPr lang="en-US" dirty="0"/>
              <a:t>If there is anything that is still confusing, we can review it!</a:t>
            </a:r>
          </a:p>
          <a:p>
            <a:endParaRPr lang="en-US" dirty="0"/>
          </a:p>
          <a:p>
            <a:r>
              <a:rPr lang="en-US" dirty="0"/>
              <a:t>If you didn’t understand everything don’t worry, recursion is rather complicated at the start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Pause">
            <a:extLst>
              <a:ext uri="{FF2B5EF4-FFF2-40B4-BE49-F238E27FC236}">
                <a16:creationId xmlns:a16="http://schemas.microsoft.com/office/drawing/2014/main" id="{19C115BD-D96D-3E4F-926D-9B5B8644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6600" y="2097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2B8-0609-2B49-BF78-794E105A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19DC-C57A-1D4A-BE07-1601ADEB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2089388"/>
          </a:xfrm>
        </p:spPr>
        <p:txBody>
          <a:bodyPr/>
          <a:lstStyle/>
          <a:p>
            <a:r>
              <a:rPr lang="en-US" dirty="0"/>
              <a:t>This exercise is NOT trivial. You will need to do some thinking</a:t>
            </a:r>
          </a:p>
          <a:p>
            <a:endParaRPr lang="en-US" dirty="0"/>
          </a:p>
          <a:p>
            <a:r>
              <a:rPr lang="en-US" dirty="0"/>
              <a:t>Convert the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into a recursive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B8BA1-CCB0-0745-921B-74CB3B84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90" y="4338875"/>
            <a:ext cx="6449379" cy="25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9296-8A13-3647-9811-BC6DECE8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BCE8-3CD0-DE45-B2FA-908DAC17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very similar to what we did before. But it requires a fair understanding of what we did to draw that 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bound</a:t>
            </a:r>
            <a:r>
              <a:rPr lang="en-US" dirty="0"/>
              <a:t> should be the input to this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D5E34-5634-2E41-ABE7-34CA1BC8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35" y="3226354"/>
            <a:ext cx="4734352" cy="26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C347-365B-854B-A35B-BA3E64F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Loops vs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06FE-AF97-0C4C-92DB-C4A02DFF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Question</a:t>
            </a:r>
            <a:r>
              <a:rPr lang="en-US" dirty="0"/>
              <a:t>: Does it make sense to always replace loops with recursive methods?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tend to </a:t>
            </a:r>
            <a:r>
              <a:rPr lang="en-US" b="1" dirty="0"/>
              <a:t>reduce unneeded function calls</a:t>
            </a:r>
            <a:r>
              <a:rPr lang="en-US" dirty="0"/>
              <a:t> (only call what you need)</a:t>
            </a:r>
          </a:p>
          <a:p>
            <a:pPr lvl="1"/>
            <a:r>
              <a:rPr lang="en-US" dirty="0"/>
              <a:t>Recursive methods are usually </a:t>
            </a:r>
            <a:r>
              <a:rPr lang="en-US" b="1" dirty="0"/>
              <a:t>simpler</a:t>
            </a:r>
            <a:r>
              <a:rPr lang="en-US" dirty="0"/>
              <a:t> compared to iterative (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/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 solutions</a:t>
            </a:r>
          </a:p>
          <a:p>
            <a:pPr lvl="2"/>
            <a:r>
              <a:rPr lang="en-US" dirty="0"/>
              <a:t>In this context “simpler” refers to the amount of code needed i.e. </a:t>
            </a:r>
            <a:r>
              <a:rPr lang="en-US" u="sng" dirty="0"/>
              <a:t>readability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Disadvantages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time complexity</a:t>
            </a:r>
            <a:r>
              <a:rPr lang="en-US" dirty="0"/>
              <a:t> (longer to execute) than iterative solutions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space complexity</a:t>
            </a:r>
            <a:r>
              <a:rPr lang="en-US" dirty="0"/>
              <a:t> (more memory) than iterative solutions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larger the problem</a:t>
            </a:r>
            <a:r>
              <a:rPr lang="en-US" dirty="0"/>
              <a:t> (number of iterations) the </a:t>
            </a:r>
            <a:r>
              <a:rPr lang="en-US" u="sng" dirty="0"/>
              <a:t>worse</a:t>
            </a:r>
            <a:r>
              <a:rPr lang="en-US" dirty="0"/>
              <a:t> </a:t>
            </a:r>
            <a:r>
              <a:rPr lang="en-US" b="1" dirty="0"/>
              <a:t>space</a:t>
            </a:r>
            <a:r>
              <a:rPr lang="en-US" dirty="0"/>
              <a:t> and </a:t>
            </a:r>
            <a:r>
              <a:rPr lang="en-US" b="1" dirty="0"/>
              <a:t>time complexity</a:t>
            </a:r>
            <a:r>
              <a:rPr lang="en-US" dirty="0"/>
              <a:t> get!</a:t>
            </a:r>
          </a:p>
          <a:p>
            <a:pPr lvl="1"/>
            <a:r>
              <a:rPr lang="en-US" dirty="0"/>
              <a:t>Recursive solutions can be rather </a:t>
            </a:r>
            <a:r>
              <a:rPr lang="en-US" b="1" dirty="0"/>
              <a:t>difficult to understand</a:t>
            </a:r>
            <a:r>
              <a:rPr lang="en-US" dirty="0"/>
              <a:t> &amp; debug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B507-3D51-434A-89BC-619D4AC0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</a:t>
            </a:r>
            <a:r>
              <a:rPr lang="en-US" dirty="0"/>
              <a:t> (revised)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9F14-DFA3-1B47-9B45-D76F03B5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C++, a variable name is really just shorthand for a memory address</a:t>
            </a:r>
          </a:p>
          <a:p>
            <a:endParaRPr lang="en-US" dirty="0"/>
          </a:p>
          <a:p>
            <a:r>
              <a:rPr lang="en-US" dirty="0"/>
              <a:t>Up until now we have been passing variables by value to our functions </a:t>
            </a:r>
          </a:p>
          <a:p>
            <a:pPr lvl="1"/>
            <a:r>
              <a:rPr lang="en-US" dirty="0"/>
              <a:t>This can be rather annoying when we want to change our variable</a:t>
            </a:r>
          </a:p>
          <a:p>
            <a:endParaRPr lang="en-US" dirty="0"/>
          </a:p>
          <a:p>
            <a:r>
              <a:rPr lang="en-US" dirty="0"/>
              <a:t>What if we wanted to return 2 values? What do you think we could do?</a:t>
            </a:r>
          </a:p>
          <a:p>
            <a:pPr lvl="1"/>
            <a:r>
              <a:rPr lang="en-US" dirty="0"/>
              <a:t>If we can access the variables in memory directly, we could change them right there</a:t>
            </a:r>
          </a:p>
          <a:p>
            <a:pPr lvl="1"/>
            <a:r>
              <a:rPr lang="en-US" dirty="0"/>
              <a:t>There is a way to do this, but that’s a bit to complicated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2184-F4FB-8844-8107-1BC989F0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31D0-16EB-D34B-B38F-F9C60AEA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things called pointers that we will look at in tomorrows lesson</a:t>
            </a:r>
          </a:p>
          <a:p>
            <a:endParaRPr lang="en-US" dirty="0"/>
          </a:p>
          <a:p>
            <a:r>
              <a:rPr lang="en-US" dirty="0"/>
              <a:t>Be prepared to see the true power that C++ gives us!</a:t>
            </a:r>
          </a:p>
          <a:p>
            <a:endParaRPr lang="en-US" dirty="0"/>
          </a:p>
          <a:p>
            <a:r>
              <a:rPr lang="en-US" dirty="0"/>
              <a:t>Before we get to pointers, we need to get a better understanding of what memory is.</a:t>
            </a:r>
          </a:p>
        </p:txBody>
      </p:sp>
    </p:spTree>
    <p:extLst>
      <p:ext uri="{BB962C8B-B14F-4D97-AF65-F5344CB8AC3E}">
        <p14:creationId xmlns:p14="http://schemas.microsoft.com/office/powerpoint/2010/main" val="37050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 from the command line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  <a:r>
              <a:rPr lang="en-US" dirty="0"/>
              <a:t> to save these two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</a:t>
            </a:r>
            <a:r>
              <a:rPr lang="en-US" b="1" dirty="0"/>
              <a:t>print the strings</a:t>
            </a:r>
            <a:r>
              <a:rPr lang="en-US" dirty="0"/>
              <a:t> in the </a:t>
            </a:r>
            <a:r>
              <a:rPr lang="en-US" b="1" dirty="0"/>
              <a:t>reverse order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2982</TotalTime>
  <Words>3640</Words>
  <Application>Microsoft Macintosh PowerPoint</Application>
  <PresentationFormat>Widescreen</PresentationFormat>
  <Paragraphs>475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Consolas</vt:lpstr>
      <vt:lpstr>Tw Cen MT</vt:lpstr>
      <vt:lpstr>Circuit</vt:lpstr>
      <vt:lpstr>I/O &amp; Recursion</vt:lpstr>
      <vt:lpstr>Goals for today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the shell for a bit</vt:lpstr>
      <vt:lpstr>What are some examples of user input?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Let’s take a break</vt:lpstr>
      <vt:lpstr>The Isalpha function</vt:lpstr>
      <vt:lpstr>5 Minute task</vt:lpstr>
      <vt:lpstr>Solution</vt:lpstr>
      <vt:lpstr>Stopping illegal strings</vt:lpstr>
      <vt:lpstr>String sanitizing </vt:lpstr>
      <vt:lpstr>Solution</vt:lpstr>
      <vt:lpstr>A minor detail about the if</vt:lpstr>
      <vt:lpstr>If statement association</vt:lpstr>
      <vt:lpstr>Let’s take a break</vt:lpstr>
      <vt:lpstr>Memory (Revisited)</vt:lpstr>
      <vt:lpstr>Where is memory used?</vt:lpstr>
      <vt:lpstr>The stack</vt:lpstr>
      <vt:lpstr>Function stack frame</vt:lpstr>
      <vt:lpstr>Illustration of the stack frame</vt:lpstr>
      <vt:lpstr>First Call: Main()</vt:lpstr>
      <vt:lpstr>Second Call: func1()</vt:lpstr>
      <vt:lpstr>Third Call: func2()</vt:lpstr>
      <vt:lpstr>First unwind: func2()</vt:lpstr>
      <vt:lpstr>Second unwind: func1()</vt:lpstr>
      <vt:lpstr>Final unwind: main()</vt:lpstr>
      <vt:lpstr>Warning: The following may be confusing</vt:lpstr>
      <vt:lpstr>Recursion</vt:lpstr>
      <vt:lpstr>Simple definition of recursion</vt:lpstr>
      <vt:lpstr>Simple recursive function</vt:lpstr>
      <vt:lpstr>First Call: Main()</vt:lpstr>
      <vt:lpstr>Second Call: my_recursive_function()</vt:lpstr>
      <vt:lpstr>First recursive Call:</vt:lpstr>
      <vt:lpstr>Second recursive Call:</vt:lpstr>
      <vt:lpstr>Third recursive Call:</vt:lpstr>
      <vt:lpstr>Fourth recursive Call/ First subsequent unwind:</vt:lpstr>
      <vt:lpstr>Second Recursive unwind:</vt:lpstr>
      <vt:lpstr>Third Recursive unwind:</vt:lpstr>
      <vt:lpstr>Fourth Recursive unwind:</vt:lpstr>
      <vt:lpstr>Final unwind:</vt:lpstr>
      <vt:lpstr>What if we removed the condition?</vt:lpstr>
      <vt:lpstr>So what? I have time, I can wait. </vt:lpstr>
      <vt:lpstr>Reasonable function definition</vt:lpstr>
      <vt:lpstr>But what does this actually look like?</vt:lpstr>
      <vt:lpstr>Let’s take a break</vt:lpstr>
      <vt:lpstr>Recursion Exercise</vt:lpstr>
      <vt:lpstr>Solution</vt:lpstr>
      <vt:lpstr>Loops vs Recursion</vt:lpstr>
      <vt:lpstr>Memory (revised)</vt:lpstr>
      <vt:lpstr>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742</cp:revision>
  <dcterms:created xsi:type="dcterms:W3CDTF">2019-06-18T07:37:59Z</dcterms:created>
  <dcterms:modified xsi:type="dcterms:W3CDTF">2019-06-26T15:20:08Z</dcterms:modified>
</cp:coreProperties>
</file>