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3" r:id="rId8"/>
    <p:sldId id="264" r:id="rId9"/>
    <p:sldId id="266" r:id="rId10"/>
    <p:sldId id="278" r:id="rId11"/>
    <p:sldId id="279" r:id="rId12"/>
    <p:sldId id="261" r:id="rId13"/>
    <p:sldId id="330" r:id="rId14"/>
    <p:sldId id="331" r:id="rId15"/>
    <p:sldId id="332" r:id="rId16"/>
    <p:sldId id="333" r:id="rId17"/>
    <p:sldId id="334" r:id="rId18"/>
    <p:sldId id="335" r:id="rId19"/>
    <p:sldId id="329" r:id="rId20"/>
    <p:sldId id="336" r:id="rId21"/>
    <p:sldId id="337" r:id="rId22"/>
    <p:sldId id="338" r:id="rId23"/>
    <p:sldId id="339" r:id="rId24"/>
    <p:sldId id="340" r:id="rId25"/>
    <p:sldId id="343" r:id="rId26"/>
    <p:sldId id="341" r:id="rId27"/>
    <p:sldId id="321" r:id="rId28"/>
    <p:sldId id="265" r:id="rId29"/>
    <p:sldId id="280" r:id="rId30"/>
    <p:sldId id="281" r:id="rId31"/>
    <p:sldId id="322" r:id="rId32"/>
    <p:sldId id="323" r:id="rId33"/>
    <p:sldId id="326" r:id="rId34"/>
    <p:sldId id="327" r:id="rId35"/>
    <p:sldId id="328" r:id="rId36"/>
    <p:sldId id="288" r:id="rId37"/>
    <p:sldId id="324" r:id="rId38"/>
    <p:sldId id="325" r:id="rId39"/>
    <p:sldId id="342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00"/>
    <p:restoredTop sz="94635"/>
  </p:normalViewPr>
  <p:slideViewPr>
    <p:cSldViewPr snapToGrid="0" snapToObjects="1">
      <p:cViewPr varScale="1">
        <p:scale>
          <a:sx n="84" d="100"/>
          <a:sy n="84" d="100"/>
        </p:scale>
        <p:origin x="20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source=images&amp;cd=&amp;ved=2ahUKEwjaw9eNrPXiAhUG4aQKHfrYCuIQjRx6BAgBEAU&amp;url=https%3A%2F%2Fgifer.com%2Fen%2F7VUL&amp;psig=AOvVaw34b_gSqrq1Y3iD6Ho0kjMC&amp;ust=1561026785608493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B85A-777C-9A48-9526-AB5968AA7C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b="1" dirty="0"/>
              <a:t>Pointers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0E4DE-80D1-FF4C-B4CA-407751B838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ctr"/>
            <a:r>
              <a:rPr lang="en-US" dirty="0"/>
              <a:t>By Philipp Tiso</a:t>
            </a:r>
          </a:p>
        </p:txBody>
      </p:sp>
    </p:spTree>
    <p:extLst>
      <p:ext uri="{BB962C8B-B14F-4D97-AF65-F5344CB8AC3E}">
        <p14:creationId xmlns:p14="http://schemas.microsoft.com/office/powerpoint/2010/main" val="417755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E14B-FE73-144A-A35D-5A0842B6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188" y="1935957"/>
            <a:ext cx="10715624" cy="2986086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NO!!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FE7D6F-C393-4B48-AA03-D701572FC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45"/>
            <a:ext cx="3048000" cy="2286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A95B00-CA1B-6244-93C3-B0A31668F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9645"/>
            <a:ext cx="3048000" cy="2286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CE2F48-58E8-324C-8D9C-90692404F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4572000"/>
            <a:ext cx="3048000" cy="228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2119CF-8E16-DA42-9082-E999D8DEE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144000" y="4572000"/>
            <a:ext cx="3048000" cy="228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AD4DDF-DF74-D046-B423-C47EFC98CC50}"/>
              </a:ext>
            </a:extLst>
          </p:cNvPr>
          <p:cNvSpPr txBox="1"/>
          <p:nvPr/>
        </p:nvSpPr>
        <p:spPr>
          <a:xfrm>
            <a:off x="172065" y="648866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584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1245-7928-194F-ABEA-BC5F4D402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This is done intentionally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DD9A9-C75E-0142-9D18-20B73AFB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227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address that our debugger displays does NOT reflect the ACTUAL address of the variable</a:t>
            </a:r>
          </a:p>
          <a:p>
            <a:endParaRPr lang="en-US" dirty="0"/>
          </a:p>
          <a:p>
            <a:r>
              <a:rPr lang="en-US" dirty="0"/>
              <a:t>This has to do with how the program is run in memory</a:t>
            </a:r>
          </a:p>
          <a:p>
            <a:endParaRPr lang="en-US" dirty="0"/>
          </a:p>
          <a:p>
            <a:r>
              <a:rPr lang="en-US" dirty="0"/>
              <a:t>Going into this is TO COMPLICATED, for the sake of argument, just respect the fact that a variables TRUE location in memory WILL CHANGE every time the program is run!</a:t>
            </a:r>
          </a:p>
        </p:txBody>
      </p:sp>
    </p:spTree>
    <p:extLst>
      <p:ext uri="{BB962C8B-B14F-4D97-AF65-F5344CB8AC3E}">
        <p14:creationId xmlns:p14="http://schemas.microsoft.com/office/powerpoint/2010/main" val="217470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093C-83D6-ED44-91EC-8C889552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Multidimensional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AD3F9-50F1-FA42-9436-F25CB0A5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14856"/>
            <a:ext cx="9905999" cy="3541714"/>
          </a:xfrm>
        </p:spPr>
        <p:txBody>
          <a:bodyPr/>
          <a:lstStyle/>
          <a:p>
            <a:r>
              <a:rPr lang="en-US" dirty="0"/>
              <a:t>Up until now we have been using </a:t>
            </a:r>
            <a:r>
              <a:rPr lang="en-US" b="1" dirty="0"/>
              <a:t>one dimensional</a:t>
            </a:r>
            <a:r>
              <a:rPr lang="en-US" dirty="0"/>
              <a:t> arrays</a:t>
            </a:r>
          </a:p>
          <a:p>
            <a:endParaRPr lang="en-US" dirty="0"/>
          </a:p>
          <a:p>
            <a:r>
              <a:rPr lang="en-US" dirty="0"/>
              <a:t>What does this mean?</a:t>
            </a:r>
          </a:p>
          <a:p>
            <a:pPr lvl="1"/>
            <a:r>
              <a:rPr lang="en-US" dirty="0"/>
              <a:t>All it means is, that we only use one index to identify an element</a:t>
            </a:r>
          </a:p>
          <a:p>
            <a:pPr lvl="1"/>
            <a:r>
              <a:rPr lang="en-US" b="1" dirty="0"/>
              <a:t>Simply</a:t>
            </a:r>
            <a:r>
              <a:rPr lang="en-US" dirty="0"/>
              <a:t>: Our array is just a single row of elements</a:t>
            </a:r>
          </a:p>
          <a:p>
            <a:pPr lvl="1"/>
            <a:endParaRPr lang="en-US" dirty="0"/>
          </a:p>
          <a:p>
            <a:r>
              <a:rPr lang="en-US" dirty="0"/>
              <a:t>Think of an Excel spread sheet that is ONLY 1 line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AF3E0A-183D-7E4C-AF25-161904522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249" y="5815302"/>
            <a:ext cx="4694751" cy="61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7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931D-845F-BE40-A781-4BA1AA4F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 what is a multidimensional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E7237-4B74-A14E-AF0E-BC98FB542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161347"/>
          </a:xfrm>
        </p:spPr>
        <p:txBody>
          <a:bodyPr/>
          <a:lstStyle/>
          <a:p>
            <a:r>
              <a:rPr lang="en-US" dirty="0"/>
              <a:t>A multidimensional array that uses MULTIPLE indexes to identify a variable</a:t>
            </a:r>
          </a:p>
          <a:p>
            <a:endParaRPr lang="en-US" dirty="0"/>
          </a:p>
          <a:p>
            <a:r>
              <a:rPr lang="en-US" dirty="0"/>
              <a:t>Again, think of it as an Excel table with multiple columns and rows</a:t>
            </a:r>
          </a:p>
          <a:p>
            <a:endParaRPr lang="en-US" dirty="0"/>
          </a:p>
          <a:p>
            <a:r>
              <a:rPr lang="en-US" dirty="0"/>
              <a:t>How many dimensions does the following array have?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A8EFF-065E-E943-A439-2563F52C6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5410834"/>
            <a:ext cx="5502015" cy="106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3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A49D-9C51-7248-88E0-141630C9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Syntax of multidimensional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FE6BC-16FC-BF46-B02B-BB874642D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how we DECLARE a multidimensional array: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This says</a:t>
            </a:r>
            <a:r>
              <a:rPr lang="en-US" dirty="0"/>
              <a:t>: The </a:t>
            </a:r>
            <a:r>
              <a:rPr lang="en-US" b="1" dirty="0"/>
              <a:t>2 dimensional</a:t>
            </a:r>
            <a:r>
              <a:rPr lang="en-US" dirty="0"/>
              <a:t> array has </a:t>
            </a:r>
            <a:r>
              <a:rPr lang="en-US" b="1" dirty="0"/>
              <a:t>3 rows</a:t>
            </a:r>
            <a:r>
              <a:rPr lang="en-US" dirty="0"/>
              <a:t>, and </a:t>
            </a:r>
            <a:r>
              <a:rPr lang="en-US" b="1" dirty="0"/>
              <a:t>2 columns</a:t>
            </a:r>
          </a:p>
          <a:p>
            <a:endParaRPr lang="en-US" dirty="0"/>
          </a:p>
          <a:p>
            <a:r>
              <a:rPr lang="en-US" dirty="0"/>
              <a:t>Think of this like an Excel spread sheet, or a coordinate system if you wish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2A7119-67DA-8F4D-9BA7-2256F8FC3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828290"/>
            <a:ext cx="89154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7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CDBA-1B3A-9F4B-8850-09AD8F7E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2D array initialization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119FC0-B2DD-0343-BCB7-8B83BCA59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0800" y="2443877"/>
            <a:ext cx="5667224" cy="19702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DD7FF1-859D-D348-ABAB-F68F9D3FF685}"/>
              </a:ext>
            </a:extLst>
          </p:cNvPr>
          <p:cNvSpPr txBox="1"/>
          <p:nvPr/>
        </p:nvSpPr>
        <p:spPr>
          <a:xfrm>
            <a:off x="1615440" y="5135880"/>
            <a:ext cx="7902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NOTICE</a:t>
            </a:r>
            <a:r>
              <a:rPr lang="en-US" sz="2000" dirty="0"/>
              <a:t>: Each row contains 2 elements (2 columns). There are 3 rows in total</a:t>
            </a:r>
          </a:p>
        </p:txBody>
      </p:sp>
    </p:spTree>
    <p:extLst>
      <p:ext uri="{BB962C8B-B14F-4D97-AF65-F5344CB8AC3E}">
        <p14:creationId xmlns:p14="http://schemas.microsoft.com/office/powerpoint/2010/main" val="327953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0687-16F8-284A-AEBE-857A86CA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Accessing elements of this 2D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0FC5F-A353-B24E-97E5-B37AFBFB8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280093"/>
          </a:xfrm>
        </p:spPr>
        <p:txBody>
          <a:bodyPr/>
          <a:lstStyle/>
          <a:p>
            <a:r>
              <a:rPr lang="en-US" dirty="0"/>
              <a:t>How do you think we could go through and </a:t>
            </a:r>
            <a:r>
              <a:rPr lang="en-US" b="1" dirty="0"/>
              <a:t>access the variables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It’s done exactly like we would do it with a 1D array, the only difference is that we </a:t>
            </a:r>
            <a:r>
              <a:rPr lang="en-US" b="1" dirty="0"/>
              <a:t>must specify 2 indices</a:t>
            </a:r>
          </a:p>
          <a:p>
            <a:endParaRPr lang="en-US" dirty="0"/>
          </a:p>
          <a:p>
            <a:r>
              <a:rPr lang="en-US" dirty="0"/>
              <a:t> Getting the </a:t>
            </a:r>
            <a:r>
              <a:rPr lang="en-US" b="1" dirty="0"/>
              <a:t>first</a:t>
            </a:r>
            <a:r>
              <a:rPr lang="en-US" dirty="0"/>
              <a:t> and </a:t>
            </a:r>
            <a:r>
              <a:rPr lang="en-US" b="1" dirty="0"/>
              <a:t>second</a:t>
            </a:r>
            <a:r>
              <a:rPr lang="en-US" dirty="0"/>
              <a:t> </a:t>
            </a:r>
            <a:r>
              <a:rPr lang="en-US" b="1" dirty="0"/>
              <a:t>element</a:t>
            </a:r>
            <a:r>
              <a:rPr lang="en-US" dirty="0"/>
              <a:t> looks as follows: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A91BF-631F-D744-B795-CA0A8B9E2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692" y="5618478"/>
            <a:ext cx="6881664" cy="66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2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91322-6496-A34A-8DEB-150E5DCF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10 minute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A40FB-AFDB-7141-ABAA-67371CAC9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some multi dimensional arrays of your choosing</a:t>
            </a:r>
          </a:p>
          <a:p>
            <a:endParaRPr lang="en-US" dirty="0"/>
          </a:p>
          <a:p>
            <a:r>
              <a:rPr lang="en-US" dirty="0"/>
              <a:t>Create a loop construct that will iterate through the 2D array</a:t>
            </a:r>
          </a:p>
          <a:p>
            <a:pPr lvl="1"/>
            <a:r>
              <a:rPr lang="en-US" b="1" dirty="0"/>
              <a:t>Hint</a:t>
            </a:r>
            <a:r>
              <a:rPr lang="en-US" dirty="0"/>
              <a:t>: I showed you nested loops for a reason</a:t>
            </a:r>
          </a:p>
          <a:p>
            <a:pPr lvl="1"/>
            <a:endParaRPr lang="en-US" dirty="0"/>
          </a:p>
          <a:p>
            <a:r>
              <a:rPr lang="en-US" dirty="0"/>
              <a:t>If you finish early, try playing around with the loops and the multidimensional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86543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08C9-EC39-6D41-9C8A-098F45621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N-Dimensional arrays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EF7063-9CC2-D649-907B-45F9493B4C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are not restricted to 2 dimensions, we can create an array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dimension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Doing something like this is perfectly possible, but it can get VERY CONFUSING when we try to use it.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EF7063-9CC2-D649-907B-45F9493B4C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0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BAF5446-150A-F14B-A45F-AFB3E02F3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3786029"/>
            <a:ext cx="8256814" cy="46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9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2382-AA0B-2F43-971C-96C07362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Data-types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5121E-F179-BF41-826B-946D9632F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 far we have been using simple data-types </a:t>
            </a:r>
          </a:p>
          <a:p>
            <a:endParaRPr lang="en-US" dirty="0"/>
          </a:p>
          <a:p>
            <a:r>
              <a:rPr lang="en-US" dirty="0"/>
              <a:t>But we probably want to do a bit more than just use numbers and text types</a:t>
            </a:r>
          </a:p>
          <a:p>
            <a:endParaRPr lang="en-US" dirty="0"/>
          </a:p>
          <a:p>
            <a:r>
              <a:rPr lang="en-US" dirty="0"/>
              <a:t>What if you wanted to create a datatype for a student?</a:t>
            </a:r>
          </a:p>
          <a:p>
            <a:pPr lvl="1"/>
            <a:r>
              <a:rPr lang="en-US" dirty="0"/>
              <a:t>For the next 10-15 minutes, try and come up with a program that allows you to fill in a student record </a:t>
            </a:r>
          </a:p>
        </p:txBody>
      </p:sp>
    </p:spTree>
    <p:extLst>
      <p:ext uri="{BB962C8B-B14F-4D97-AF65-F5344CB8AC3E}">
        <p14:creationId xmlns:p14="http://schemas.microsoft.com/office/powerpoint/2010/main" val="358986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BE667-C98D-9144-9E17-7CE2D19C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10282"/>
          </a:xfrm>
        </p:spPr>
        <p:txBody>
          <a:bodyPr/>
          <a:lstStyle/>
          <a:p>
            <a:pPr algn="ctr"/>
            <a:r>
              <a:rPr lang="en-US" b="1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2CCC8-EDEC-EB41-A02A-9DF49915A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50292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Memory</a:t>
            </a:r>
            <a:r>
              <a:rPr lang="en-US" dirty="0"/>
              <a:t> revision</a:t>
            </a:r>
          </a:p>
          <a:p>
            <a:pPr lvl="1"/>
            <a:r>
              <a:rPr lang="en-US" dirty="0"/>
              <a:t>How does memory work in terms of saving variables?</a:t>
            </a:r>
          </a:p>
          <a:p>
            <a:pPr lvl="1"/>
            <a:r>
              <a:rPr lang="en-US" dirty="0"/>
              <a:t>What are variable names in the context of memory? </a:t>
            </a:r>
          </a:p>
          <a:p>
            <a:pPr lvl="1"/>
            <a:endParaRPr lang="en-US" dirty="0"/>
          </a:p>
          <a:p>
            <a:r>
              <a:rPr lang="en-US" b="1" dirty="0"/>
              <a:t>Multidimensional</a:t>
            </a:r>
            <a:r>
              <a:rPr lang="en-US" dirty="0"/>
              <a:t> arrays</a:t>
            </a:r>
          </a:p>
          <a:p>
            <a:pPr lvl="1"/>
            <a:r>
              <a:rPr lang="en-US" dirty="0"/>
              <a:t>What is a multidimensional array?</a:t>
            </a:r>
          </a:p>
          <a:p>
            <a:endParaRPr lang="en-US" dirty="0"/>
          </a:p>
          <a:p>
            <a:r>
              <a:rPr lang="en-US" b="1" dirty="0"/>
              <a:t>Structs</a:t>
            </a:r>
          </a:p>
          <a:p>
            <a:pPr lvl="1"/>
            <a:r>
              <a:rPr lang="en-US" dirty="0"/>
              <a:t>What are structs?</a:t>
            </a:r>
          </a:p>
          <a:p>
            <a:pPr lvl="1"/>
            <a:endParaRPr lang="en-US" b="1" dirty="0"/>
          </a:p>
          <a:p>
            <a:r>
              <a:rPr lang="en-US" dirty="0"/>
              <a:t>An introduction to </a:t>
            </a:r>
            <a:r>
              <a:rPr lang="en-US" b="1" dirty="0"/>
              <a:t>pointers</a:t>
            </a:r>
          </a:p>
          <a:p>
            <a:pPr lvl="1"/>
            <a:r>
              <a:rPr lang="en-US" dirty="0"/>
              <a:t>What is a pointer?</a:t>
            </a:r>
          </a:p>
          <a:p>
            <a:pPr lvl="1"/>
            <a:r>
              <a:rPr lang="en-US" dirty="0"/>
              <a:t>Why are pointers so useful?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b="1" dirty="0"/>
              <a:t>Revision</a:t>
            </a:r>
            <a:r>
              <a:rPr lang="en-US" dirty="0"/>
              <a:t> of previous topics</a:t>
            </a:r>
          </a:p>
          <a:p>
            <a:pPr lvl="1"/>
            <a:r>
              <a:rPr lang="en-US" dirty="0"/>
              <a:t>Manipulating variables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Variable scope</a:t>
            </a:r>
          </a:p>
        </p:txBody>
      </p:sp>
    </p:spTree>
    <p:extLst>
      <p:ext uri="{BB962C8B-B14F-4D97-AF65-F5344CB8AC3E}">
        <p14:creationId xmlns:p14="http://schemas.microsoft.com/office/powerpoint/2010/main" val="392965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9553E-23AD-444B-96C8-B03D18D13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That was tedious and confusing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B3AEA-5410-964D-9AB4-9EDB6A819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has to be a better way to go about and do this right?</a:t>
            </a:r>
          </a:p>
          <a:p>
            <a:endParaRPr lang="en-US" dirty="0"/>
          </a:p>
          <a:p>
            <a:r>
              <a:rPr lang="en-US" dirty="0"/>
              <a:t>Wouldn’t it be great if we could create our own data structure?</a:t>
            </a:r>
          </a:p>
          <a:p>
            <a:endParaRPr lang="en-US" dirty="0"/>
          </a:p>
          <a:p>
            <a:r>
              <a:rPr lang="en-US" dirty="0"/>
              <a:t>Luckily this is actually possible!</a:t>
            </a:r>
          </a:p>
        </p:txBody>
      </p:sp>
    </p:spTree>
    <p:extLst>
      <p:ext uri="{BB962C8B-B14F-4D97-AF65-F5344CB8AC3E}">
        <p14:creationId xmlns:p14="http://schemas.microsoft.com/office/powerpoint/2010/main" val="154357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FB3C-E5FB-2E4C-8208-A8B6FE72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23008-31C2-CA47-854E-496EB5169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create something called a </a:t>
            </a:r>
            <a:r>
              <a:rPr lang="en-US" dirty="0">
                <a:solidFill>
                  <a:srgbClr val="FF7A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olidFill>
                  <a:srgbClr val="FF7A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/>
              <a:t> is defined as follows: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00B3C2-18A1-FD49-BEE8-A53435843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052" y="4340832"/>
            <a:ext cx="4198423" cy="189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9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2D094-0BAC-1142-930C-29CEDEC6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Syntax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870F7-B1C5-1143-8C8B-E4C92748D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89995"/>
          </a:xfrm>
        </p:spPr>
        <p:txBody>
          <a:bodyPr>
            <a:normAutofit/>
          </a:bodyPr>
          <a:lstStyle/>
          <a:p>
            <a:r>
              <a:rPr lang="en-US" b="1" dirty="0"/>
              <a:t>Struct name</a:t>
            </a:r>
            <a:r>
              <a:rPr lang="en-US" dirty="0"/>
              <a:t>: This is what will call our new data-type.</a:t>
            </a:r>
          </a:p>
          <a:p>
            <a:endParaRPr lang="en-US" dirty="0"/>
          </a:p>
          <a:p>
            <a:r>
              <a:rPr lang="en-US" b="1" dirty="0"/>
              <a:t>Attributes</a:t>
            </a:r>
            <a:r>
              <a:rPr lang="en-US" dirty="0"/>
              <a:t>: This is what our data structure includes.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Let’s create a datatype for a student record </a:t>
            </a:r>
          </a:p>
        </p:txBody>
      </p:sp>
    </p:spTree>
    <p:extLst>
      <p:ext uri="{BB962C8B-B14F-4D97-AF65-F5344CB8AC3E}">
        <p14:creationId xmlns:p14="http://schemas.microsoft.com/office/powerpoint/2010/main" val="244866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D18AE-F3B3-3E47-A92B-392431BE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Struct Example: Student record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3651AA-5F25-C441-8D55-220CFC8FA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2488" y="2097088"/>
            <a:ext cx="5383848" cy="37047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A4AA96-AD0B-0C4D-BBAC-C2342E7D254A}"/>
              </a:ext>
            </a:extLst>
          </p:cNvPr>
          <p:cNvSpPr txBox="1"/>
          <p:nvPr/>
        </p:nvSpPr>
        <p:spPr>
          <a:xfrm>
            <a:off x="1510593" y="6054816"/>
            <a:ext cx="9167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s_</a:t>
            </a:r>
            <a:r>
              <a:rPr lang="en-US" dirty="0"/>
              <a:t> is just a </a:t>
            </a:r>
            <a:r>
              <a:rPr lang="en-US" b="1" dirty="0"/>
              <a:t>convention</a:t>
            </a:r>
            <a:r>
              <a:rPr lang="en-US" dirty="0"/>
              <a:t> that </a:t>
            </a:r>
            <a:r>
              <a:rPr lang="en-US" b="1" dirty="0"/>
              <a:t>I use</a:t>
            </a:r>
            <a:r>
              <a:rPr lang="en-US" dirty="0"/>
              <a:t> to indicate that this is a</a:t>
            </a:r>
            <a:r>
              <a:rPr lang="en-US" b="1" dirty="0"/>
              <a:t> member variable of student</a:t>
            </a:r>
          </a:p>
        </p:txBody>
      </p:sp>
    </p:spTree>
    <p:extLst>
      <p:ext uri="{BB962C8B-B14F-4D97-AF65-F5344CB8AC3E}">
        <p14:creationId xmlns:p14="http://schemas.microsoft.com/office/powerpoint/2010/main" val="234892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D5045-7134-294D-AECE-13F9B5C7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Let’s use our data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AFB15A-3F4A-BB4B-999B-05583E3F6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4467" y="1914208"/>
            <a:ext cx="6259889" cy="4673224"/>
          </a:xfrm>
        </p:spPr>
      </p:pic>
    </p:spTree>
    <p:extLst>
      <p:ext uri="{BB962C8B-B14F-4D97-AF65-F5344CB8AC3E}">
        <p14:creationId xmlns:p14="http://schemas.microsoft.com/office/powerpoint/2010/main" val="296981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76ED6-EEAB-8A4C-8FAE-935947800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en-US" b="1" dirty="0"/>
              <a:t>another way to initialize the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D79F-F3A3-D543-9F05-C80D0328E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292033"/>
          </a:xfrm>
        </p:spPr>
        <p:txBody>
          <a:bodyPr>
            <a:normAutofit/>
          </a:bodyPr>
          <a:lstStyle/>
          <a:p>
            <a:r>
              <a:rPr lang="en-US" dirty="0"/>
              <a:t>This is almost identical to how we initialize arrays</a:t>
            </a:r>
          </a:p>
          <a:p>
            <a:endParaRPr lang="en-US" dirty="0"/>
          </a:p>
          <a:p>
            <a:r>
              <a:rPr lang="en-US" dirty="0"/>
              <a:t>What do you think this looks like?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AE5A5-3A2F-F64C-A641-0623B9327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5607022"/>
            <a:ext cx="8517128" cy="63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1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7042A-E552-0D48-82DF-9F960FE7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Struct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DBC29-C5E1-8448-A23F-2E24A600B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your own struct and use it for something</a:t>
            </a:r>
          </a:p>
          <a:p>
            <a:endParaRPr lang="en-US" dirty="0"/>
          </a:p>
          <a:p>
            <a:r>
              <a:rPr lang="en-US" dirty="0"/>
              <a:t>You may experiment around with this for the next 10-15 minutes</a:t>
            </a: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The dot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>
                <a:cs typeface="Consolas" panose="020B0609020204030204" pitchFamily="49" charset="0"/>
              </a:rPr>
              <a:t>)</a:t>
            </a:r>
            <a:r>
              <a:rPr lang="en-US" dirty="0"/>
              <a:t> operator is what lets you access an attribute of your struct</a:t>
            </a:r>
          </a:p>
        </p:txBody>
      </p:sp>
    </p:spTree>
    <p:extLst>
      <p:ext uri="{BB962C8B-B14F-4D97-AF65-F5344CB8AC3E}">
        <p14:creationId xmlns:p14="http://schemas.microsoft.com/office/powerpoint/2010/main" val="422450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8DCF5-08B5-E24C-AE3D-3D200E7B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Segfaults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1A7F9-128B-B64E-B67E-867AC69A8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043423" cy="426360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WARNING</a:t>
            </a:r>
            <a:r>
              <a:rPr lang="en-US" dirty="0"/>
              <a:t>: Be EXTEMELY careful when using </a:t>
            </a:r>
            <a:r>
              <a:rPr lang="en-US" b="1" dirty="0"/>
              <a:t>pointers</a:t>
            </a:r>
          </a:p>
          <a:p>
            <a:pPr lvl="1"/>
            <a:r>
              <a:rPr lang="en-US" dirty="0"/>
              <a:t>A pointer can DIRECTLY manipulate memory (so it can change things that shouldn’t be changed)</a:t>
            </a:r>
          </a:p>
          <a:p>
            <a:pPr lvl="1"/>
            <a:r>
              <a:rPr lang="en-US" dirty="0"/>
              <a:t>Your IDE should stop you from doing very stupid things, but you can still create an event known as a “</a:t>
            </a:r>
            <a:r>
              <a:rPr lang="en-US" b="1" dirty="0"/>
              <a:t>segmentation fault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b="1" dirty="0" err="1"/>
              <a:t>Segfaults</a:t>
            </a:r>
            <a:r>
              <a:rPr lang="en-US" dirty="0"/>
              <a:t> WILL crash your program</a:t>
            </a:r>
          </a:p>
          <a:p>
            <a:pPr lvl="1"/>
            <a:r>
              <a:rPr lang="en-US" dirty="0"/>
              <a:t>It’s NOT the end of the world, but it is by far </a:t>
            </a:r>
            <a:r>
              <a:rPr lang="en-US" b="1" dirty="0"/>
              <a:t>one of the worst ways</a:t>
            </a:r>
            <a:r>
              <a:rPr lang="en-US" dirty="0"/>
              <a:t> your </a:t>
            </a:r>
            <a:r>
              <a:rPr lang="en-US" b="1" dirty="0"/>
              <a:t>program can fail</a:t>
            </a:r>
          </a:p>
          <a:p>
            <a:endParaRPr lang="en-US" dirty="0"/>
          </a:p>
          <a:p>
            <a:r>
              <a:rPr lang="en-US" dirty="0"/>
              <a:t>They occur if you try to </a:t>
            </a:r>
            <a:r>
              <a:rPr lang="en-US" b="1" dirty="0"/>
              <a:t>point</a:t>
            </a:r>
            <a:r>
              <a:rPr lang="en-US" dirty="0"/>
              <a:t> to an </a:t>
            </a:r>
            <a:r>
              <a:rPr lang="en-US" b="1" dirty="0"/>
              <a:t>illegal memory</a:t>
            </a:r>
            <a:r>
              <a:rPr lang="en-US" dirty="0"/>
              <a:t> locations </a:t>
            </a:r>
          </a:p>
          <a:p>
            <a:pPr lvl="1"/>
            <a:r>
              <a:rPr lang="en-US" dirty="0"/>
              <a:t>Moving </a:t>
            </a:r>
            <a:r>
              <a:rPr lang="en-US" b="1" dirty="0"/>
              <a:t>out of bound</a:t>
            </a:r>
            <a:r>
              <a:rPr lang="en-US" dirty="0"/>
              <a:t> in an array is a access violation and can spawn a </a:t>
            </a:r>
            <a:r>
              <a:rPr lang="en-US" b="1" dirty="0" err="1"/>
              <a:t>segfault</a:t>
            </a:r>
            <a:endParaRPr lang="en-US" b="1" dirty="0"/>
          </a:p>
          <a:p>
            <a:pPr lvl="1"/>
            <a:endParaRPr lang="en-US" b="1" dirty="0"/>
          </a:p>
          <a:p>
            <a:r>
              <a:rPr lang="en-US" b="1" dirty="0"/>
              <a:t>DISCLAIMER: </a:t>
            </a:r>
            <a:r>
              <a:rPr lang="en-US" dirty="0"/>
              <a:t>We this is NOT an extensive look at pointers, doing so is not in the scope of this course</a:t>
            </a:r>
          </a:p>
        </p:txBody>
      </p:sp>
      <p:pic>
        <p:nvPicPr>
          <p:cNvPr id="5" name="Graphic 4" descr="Warning">
            <a:extLst>
              <a:ext uri="{FF2B5EF4-FFF2-40B4-BE49-F238E27FC236}">
                <a16:creationId xmlns:a16="http://schemas.microsoft.com/office/drawing/2014/main" id="{66E860D0-7437-FE41-84E5-83BD09DFD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7200" y="618518"/>
            <a:ext cx="1323474" cy="1323474"/>
          </a:xfrm>
          <a:prstGeom prst="rect">
            <a:avLst/>
          </a:prstGeom>
        </p:spPr>
      </p:pic>
      <p:pic>
        <p:nvPicPr>
          <p:cNvPr id="7" name="Graphic 6" descr="Exclamation mark">
            <a:extLst>
              <a:ext uri="{FF2B5EF4-FFF2-40B4-BE49-F238E27FC236}">
                <a16:creationId xmlns:a16="http://schemas.microsoft.com/office/drawing/2014/main" id="{E4FFD52B-ACF5-B544-AD6E-CE3C771B60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1185" y="943156"/>
            <a:ext cx="815504" cy="815504"/>
          </a:xfrm>
          <a:prstGeom prst="rect">
            <a:avLst/>
          </a:prstGeom>
        </p:spPr>
      </p:pic>
      <p:pic>
        <p:nvPicPr>
          <p:cNvPr id="8" name="Graphic 7" descr="Warning">
            <a:extLst>
              <a:ext uri="{FF2B5EF4-FFF2-40B4-BE49-F238E27FC236}">
                <a16:creationId xmlns:a16="http://schemas.microsoft.com/office/drawing/2014/main" id="{DB32BB90-FA4A-D648-A40A-79C038C01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2986" y="618518"/>
            <a:ext cx="1323474" cy="1323474"/>
          </a:xfrm>
          <a:prstGeom prst="rect">
            <a:avLst/>
          </a:prstGeom>
        </p:spPr>
      </p:pic>
      <p:pic>
        <p:nvPicPr>
          <p:cNvPr id="9" name="Graphic 8" descr="Exclamation mark">
            <a:extLst>
              <a:ext uri="{FF2B5EF4-FFF2-40B4-BE49-F238E27FC236}">
                <a16:creationId xmlns:a16="http://schemas.microsoft.com/office/drawing/2014/main" id="{3C562437-0AF1-FF44-B56A-634F97BE4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1526" y="930186"/>
            <a:ext cx="841444" cy="84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2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8BA7-590D-F144-B83B-E9F1F403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DBBB8-DEC4-5F45-BEE9-7D86B242D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145713" cy="4379913"/>
          </a:xfrm>
        </p:spPr>
        <p:txBody>
          <a:bodyPr>
            <a:normAutofit/>
          </a:bodyPr>
          <a:lstStyle/>
          <a:p>
            <a:r>
              <a:rPr lang="en-US" dirty="0"/>
              <a:t>Up until now we have been using something called “</a:t>
            </a:r>
            <a:r>
              <a:rPr lang="en-US" b="1" dirty="0"/>
              <a:t>pass by value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When we pass an argument to a function, we are creating a temporary copy</a:t>
            </a:r>
          </a:p>
          <a:p>
            <a:pPr lvl="1"/>
            <a:r>
              <a:rPr lang="en-US" dirty="0"/>
              <a:t>We never actually change the value of our actual variable</a:t>
            </a:r>
          </a:p>
          <a:p>
            <a:pPr lvl="1"/>
            <a:endParaRPr lang="en-US" dirty="0"/>
          </a:p>
          <a:p>
            <a:r>
              <a:rPr lang="en-US" dirty="0"/>
              <a:t>We just discussed the fact that a variables true address changes every time we run the program</a:t>
            </a:r>
          </a:p>
          <a:p>
            <a:pPr lvl="1"/>
            <a:r>
              <a:rPr lang="en-US" dirty="0"/>
              <a:t>So trying to remember the address is useless </a:t>
            </a:r>
          </a:p>
          <a:p>
            <a:pPr lvl="1"/>
            <a:endParaRPr lang="en-US" dirty="0"/>
          </a:p>
          <a:p>
            <a:r>
              <a:rPr lang="en-US" dirty="0"/>
              <a:t>Pointers will solve BOTH of these issues</a:t>
            </a:r>
          </a:p>
        </p:txBody>
      </p:sp>
    </p:spTree>
    <p:extLst>
      <p:ext uri="{BB962C8B-B14F-4D97-AF65-F5344CB8AC3E}">
        <p14:creationId xmlns:p14="http://schemas.microsoft.com/office/powerpoint/2010/main" val="294481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6DC35-8480-5946-B26D-69CC9EEC3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a pointer?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CE561-2775-3F48-A27A-B238A3ACF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Simply</a:t>
            </a:r>
            <a:r>
              <a:rPr lang="en-US" dirty="0"/>
              <a:t>: A </a:t>
            </a:r>
            <a:r>
              <a:rPr lang="en-US" b="1" dirty="0"/>
              <a:t>pointer</a:t>
            </a:r>
            <a:r>
              <a:rPr lang="en-US" dirty="0"/>
              <a:t> is a </a:t>
            </a:r>
            <a:r>
              <a:rPr lang="en-US" b="1" dirty="0"/>
              <a:t>variable</a:t>
            </a:r>
            <a:r>
              <a:rPr lang="en-US" dirty="0"/>
              <a:t>, who's </a:t>
            </a:r>
            <a:r>
              <a:rPr lang="en-US" b="1" dirty="0"/>
              <a:t>value</a:t>
            </a:r>
            <a:r>
              <a:rPr lang="en-US" dirty="0"/>
              <a:t> is the </a:t>
            </a:r>
            <a:r>
              <a:rPr lang="en-US" b="1" dirty="0"/>
              <a:t>memory address</a:t>
            </a:r>
            <a:r>
              <a:rPr lang="en-US" dirty="0"/>
              <a:t> of another </a:t>
            </a:r>
            <a:r>
              <a:rPr lang="en-US" b="1" dirty="0"/>
              <a:t>variable.</a:t>
            </a:r>
          </a:p>
          <a:p>
            <a:endParaRPr lang="en-US" dirty="0"/>
          </a:p>
          <a:p>
            <a:r>
              <a:rPr lang="en-US" dirty="0"/>
              <a:t>In other words: “A pointer </a:t>
            </a:r>
            <a:r>
              <a:rPr lang="en-US" b="1" dirty="0"/>
              <a:t>points to</a:t>
            </a:r>
            <a:r>
              <a:rPr lang="en-US" dirty="0"/>
              <a:t> another </a:t>
            </a:r>
            <a:r>
              <a:rPr lang="en-US" b="1" dirty="0"/>
              <a:t>variable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Let’s look at how we actually create a pointer.</a:t>
            </a:r>
          </a:p>
        </p:txBody>
      </p:sp>
    </p:spTree>
    <p:extLst>
      <p:ext uri="{BB962C8B-B14F-4D97-AF65-F5344CB8AC3E}">
        <p14:creationId xmlns:p14="http://schemas.microsoft.com/office/powerpoint/2010/main" val="265413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2A00-B7CA-BD4A-BEEC-6EFC11C1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Memory 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BA1DD-530F-BE47-86CB-A4187A1FC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Memory</a:t>
            </a:r>
            <a:r>
              <a:rPr lang="en-US" dirty="0"/>
              <a:t>: The location in which our program gets stored.</a:t>
            </a:r>
          </a:p>
          <a:p>
            <a:endParaRPr lang="en-US" dirty="0"/>
          </a:p>
          <a:p>
            <a:r>
              <a:rPr lang="en-US" dirty="0"/>
              <a:t>Our program gets put into memory before it is run.</a:t>
            </a:r>
          </a:p>
          <a:p>
            <a:endParaRPr lang="en-US" dirty="0"/>
          </a:p>
          <a:p>
            <a:r>
              <a:rPr lang="en-US" dirty="0"/>
              <a:t>The memory is one of the most important things that we need to understand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0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DD88-2E00-8A44-AE6A-EA5D227C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Pointer syntax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641880-A25D-D147-AD30-27204C977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249" y="2877990"/>
            <a:ext cx="7350326" cy="79613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1E8FA9-F3F2-174C-81C4-EAC4EFD93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614" y="4636794"/>
            <a:ext cx="9702797" cy="54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4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DB2F-37C0-3B41-BF10-30A81287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does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b="1" dirty="0"/>
              <a:t> and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b="1" dirty="0"/>
              <a:t>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1DA42-E0B7-E24C-ADAF-764A019EA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former is what tells us: “This is a pointer”</a:t>
            </a:r>
          </a:p>
          <a:p>
            <a:endParaRPr lang="en-US" dirty="0"/>
          </a:p>
          <a:p>
            <a:r>
              <a:rPr lang="en-US" dirty="0"/>
              <a:t>The latter expresses: “We want to get the address of what follows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>
              <a:solidFill>
                <a:srgbClr val="FF7AB0"/>
              </a:solidFill>
            </a:endParaRPr>
          </a:p>
          <a:p>
            <a:r>
              <a:rPr lang="en-US" dirty="0"/>
              <a:t>So what’s the meaning of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3171B-848C-014E-8676-97AFC4B45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4596420"/>
            <a:ext cx="1830841" cy="44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4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EA24E-8588-FB49-90E1-80A1449C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Pointer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2E3B2-9D93-8747-8542-EDDA9880E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65601"/>
          </a:xfrm>
        </p:spPr>
        <p:txBody>
          <a:bodyPr>
            <a:normAutofit/>
          </a:bodyPr>
          <a:lstStyle/>
          <a:p>
            <a:r>
              <a:rPr lang="en-US" dirty="0"/>
              <a:t>A pointer </a:t>
            </a:r>
            <a:r>
              <a:rPr lang="en-US" b="1" dirty="0"/>
              <a:t>points</a:t>
            </a:r>
            <a:r>
              <a:rPr lang="en-US" dirty="0"/>
              <a:t> to a </a:t>
            </a:r>
            <a:r>
              <a:rPr lang="en-US" b="1" dirty="0"/>
              <a:t>variable</a:t>
            </a:r>
            <a:r>
              <a:rPr lang="en-US" dirty="0"/>
              <a:t> that is the </a:t>
            </a:r>
            <a:r>
              <a:rPr lang="en-US" b="1" dirty="0"/>
              <a:t>same type</a:t>
            </a:r>
            <a:r>
              <a:rPr lang="en-US" dirty="0"/>
              <a:t> as the pointer!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what type of variable does </a:t>
            </a:r>
            <a:r>
              <a:rPr lang="en-US" dirty="0">
                <a:solidFill>
                  <a:srgbClr val="FF7A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 point to?</a:t>
            </a:r>
          </a:p>
          <a:p>
            <a:pPr lvl="1"/>
            <a:r>
              <a:rPr lang="en-US" dirty="0"/>
              <a:t>This is a pointer to an </a:t>
            </a:r>
            <a:r>
              <a:rPr lang="en-US" dirty="0">
                <a:solidFill>
                  <a:srgbClr val="FF7A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pPr lvl="1"/>
            <a:endParaRPr lang="en-US" dirty="0"/>
          </a:p>
          <a:p>
            <a:r>
              <a:rPr lang="en-US" dirty="0"/>
              <a:t>Let’s play around with this for a bit, and see what sorts of pointers we can come up with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7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1AA08-7996-5446-8445-C6378B8A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Dereferencing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87916-28DB-794A-979C-18A1A75E3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actually see what the value of the variable which we are pointing to, then we need to do something called </a:t>
            </a:r>
            <a:r>
              <a:rPr lang="en-US" b="1" dirty="0"/>
              <a:t>dereferencing</a:t>
            </a:r>
          </a:p>
          <a:p>
            <a:endParaRPr lang="en-US" dirty="0"/>
          </a:p>
          <a:p>
            <a:r>
              <a:rPr lang="en-US" dirty="0"/>
              <a:t>This just means: “Instead of giving me the address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, give me its value”</a:t>
            </a:r>
          </a:p>
          <a:p>
            <a:endParaRPr lang="en-US" dirty="0"/>
          </a:p>
          <a:p>
            <a:r>
              <a:rPr lang="en-US" dirty="0"/>
              <a:t>Let’s look at how we can actually do this.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58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FAEA-E610-8343-8A77-1316A4F7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Dereferencing pointers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2F7BF0-09FF-F647-AC1B-09978B619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523" y="2258175"/>
            <a:ext cx="9149778" cy="11708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45C463-D0B5-D34A-A6E2-1725AAA496B4}"/>
              </a:ext>
            </a:extLst>
          </p:cNvPr>
          <p:cNvSpPr txBox="1"/>
          <p:nvPr/>
        </p:nvSpPr>
        <p:spPr>
          <a:xfrm>
            <a:off x="1519523" y="4297680"/>
            <a:ext cx="5057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The key thing is: 			  in the 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endParaRPr lang="en-US" sz="24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2B66F9-6950-D048-B3DC-C9D99A83B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641" y="4229287"/>
            <a:ext cx="1022350" cy="59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7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8FA5-B1F0-E948-B676-B0D7399F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Pointer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A387-7E2E-2645-8F09-592D4E2D5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 around with pointers to different variables</a:t>
            </a:r>
          </a:p>
          <a:p>
            <a:endParaRPr lang="en-US" dirty="0"/>
          </a:p>
          <a:p>
            <a:r>
              <a:rPr lang="en-US" dirty="0"/>
              <a:t>See what happens if you have a </a:t>
            </a:r>
            <a:r>
              <a:rPr lang="en-US" dirty="0">
                <a:solidFill>
                  <a:srgbClr val="FF7A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pointer that points to a </a:t>
            </a:r>
            <a:r>
              <a:rPr lang="en-US" dirty="0">
                <a:solidFill>
                  <a:srgbClr val="FF7A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In other words: “Try to deliberately do use the wrong type of pointer”</a:t>
            </a:r>
          </a:p>
          <a:p>
            <a:pPr lvl="1"/>
            <a:endParaRPr lang="en-US" dirty="0"/>
          </a:p>
          <a:p>
            <a:r>
              <a:rPr lang="en-US" dirty="0"/>
              <a:t>Once you have assigned the pointer, dereference it and see what you get</a:t>
            </a:r>
          </a:p>
        </p:txBody>
      </p:sp>
    </p:spTree>
    <p:extLst>
      <p:ext uri="{BB962C8B-B14F-4D97-AF65-F5344CB8AC3E}">
        <p14:creationId xmlns:p14="http://schemas.microsoft.com/office/powerpoint/2010/main" val="145339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3216-0A5E-8642-ABD0-2B48FAE7F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tx2"/>
                </a:solidFill>
              </a:rPr>
              <a:t>VOID</a:t>
            </a:r>
            <a:r>
              <a:rPr lang="en-US" sz="6600" dirty="0"/>
              <a:t> Pointer</a:t>
            </a:r>
          </a:p>
        </p:txBody>
      </p:sp>
      <p:pic>
        <p:nvPicPr>
          <p:cNvPr id="6" name="Graphic 5" descr="Blind">
            <a:extLst>
              <a:ext uri="{FF2B5EF4-FFF2-40B4-BE49-F238E27FC236}">
                <a16:creationId xmlns:a16="http://schemas.microsoft.com/office/drawing/2014/main" id="{11156DED-202A-6B4B-B074-E1A97E1BE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9334" y="3043052"/>
            <a:ext cx="1890156" cy="189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0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FCA7-A388-E347-96AE-F71C51CF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a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b="1" dirty="0"/>
              <a:t> pointer?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E9155-7052-0445-8E89-8D2647CC5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/>
              <a:t> POINTER is a pointer that can point to ANY TYPE</a:t>
            </a:r>
          </a:p>
          <a:p>
            <a:endParaRPr lang="en-US" dirty="0"/>
          </a:p>
          <a:p>
            <a:r>
              <a:rPr lang="en-US" dirty="0"/>
              <a:t>This is why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/>
              <a:t> is so powerful</a:t>
            </a:r>
          </a:p>
          <a:p>
            <a:pPr lvl="1"/>
            <a:r>
              <a:rPr lang="en-US" dirty="0"/>
              <a:t>In order to see what the actual type was we can do something called a </a:t>
            </a:r>
            <a:r>
              <a:rPr lang="en-US" b="1" dirty="0"/>
              <a:t>cast</a:t>
            </a:r>
          </a:p>
          <a:p>
            <a:pPr lvl="1"/>
            <a:endParaRPr lang="en-US" b="1" dirty="0"/>
          </a:p>
          <a:p>
            <a:r>
              <a:rPr lang="en-US" dirty="0"/>
              <a:t>A cast is a way of changing the type of pointer</a:t>
            </a:r>
          </a:p>
        </p:txBody>
      </p:sp>
    </p:spTree>
    <p:extLst>
      <p:ext uri="{BB962C8B-B14F-4D97-AF65-F5344CB8AC3E}">
        <p14:creationId xmlns:p14="http://schemas.microsoft.com/office/powerpoint/2010/main" val="2795653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4CFD-2018-E442-8DEA-071EC775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Cast syntax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52A7BA-37E4-A244-8271-A1B05A21B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088" y="2343150"/>
            <a:ext cx="1900880" cy="4706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74C88D-8219-9442-9C7A-CA7E3CB40754}"/>
              </a:ext>
            </a:extLst>
          </p:cNvPr>
          <p:cNvSpPr txBox="1"/>
          <p:nvPr/>
        </p:nvSpPr>
        <p:spPr>
          <a:xfrm>
            <a:off x="1913363" y="3059906"/>
            <a:ext cx="836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here is saying: “From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/>
              <a:t> pointer called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/>
              <a:t>, return a temporary </a:t>
            </a:r>
            <a:r>
              <a:rPr lang="en-US" dirty="0">
                <a:solidFill>
                  <a:srgbClr val="FF7A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pointer 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1E1B25-9433-7D44-B343-14EB35393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363" y="4130675"/>
            <a:ext cx="9334500" cy="1054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22C15C-2685-AE4E-ADCA-98744AF23BC5}"/>
              </a:ext>
            </a:extLst>
          </p:cNvPr>
          <p:cNvSpPr txBox="1"/>
          <p:nvPr/>
        </p:nvSpPr>
        <p:spPr>
          <a:xfrm>
            <a:off x="1913363" y="5516880"/>
            <a:ext cx="549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QUESTION</a:t>
            </a:r>
            <a:r>
              <a:rPr lang="en-US" dirty="0"/>
              <a:t>: What would happen if we printed </a:t>
            </a:r>
            <a:r>
              <a:rPr lang="en-US" dirty="0" err="1">
                <a:solidFill>
                  <a:srgbClr val="FF7A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_ptr</a:t>
            </a:r>
            <a:r>
              <a:rPr lang="en-US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FFF692-73DC-0D42-9BF9-58A0CAA5D1EB}"/>
              </a:ext>
            </a:extLst>
          </p:cNvPr>
          <p:cNvSpPr txBox="1"/>
          <p:nvPr/>
        </p:nvSpPr>
        <p:spPr>
          <a:xfrm>
            <a:off x="1970088" y="6218317"/>
            <a:ext cx="269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Let’s play around with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2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E736-CF47-B94C-8991-DFB41BD7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remainder of the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C5726-E58C-FA49-A8A1-460FD943E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18953"/>
          </a:xfrm>
        </p:spPr>
        <p:txBody>
          <a:bodyPr>
            <a:normAutofit/>
          </a:bodyPr>
          <a:lstStyle/>
          <a:p>
            <a:r>
              <a:rPr lang="en-US" dirty="0"/>
              <a:t>From what I saw, people were struggling with the following:</a:t>
            </a:r>
          </a:p>
          <a:p>
            <a:pPr lvl="1"/>
            <a:r>
              <a:rPr lang="en-US" dirty="0"/>
              <a:t>Assignment vs comparison</a:t>
            </a:r>
          </a:p>
          <a:p>
            <a:pPr lvl="1"/>
            <a:r>
              <a:rPr lang="en-US" dirty="0"/>
              <a:t>Nested loops (Day_3)</a:t>
            </a:r>
          </a:p>
          <a:p>
            <a:pPr lvl="1"/>
            <a:r>
              <a:rPr lang="en-US" dirty="0"/>
              <a:t>Variable scope (Day_2)</a:t>
            </a:r>
          </a:p>
          <a:p>
            <a:pPr lvl="1"/>
            <a:r>
              <a:rPr lang="en-US" dirty="0"/>
              <a:t>Variable reassignment </a:t>
            </a:r>
          </a:p>
          <a:p>
            <a:pPr lvl="1"/>
            <a:endParaRPr lang="en-US" dirty="0"/>
          </a:p>
          <a:p>
            <a:r>
              <a:rPr lang="en-US" dirty="0"/>
              <a:t>Let’s go through this and do some revision</a:t>
            </a:r>
          </a:p>
          <a:p>
            <a:r>
              <a:rPr lang="en-US" dirty="0"/>
              <a:t>This will mostly consist of you coding and experimenting with these principles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2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EA3A-6FB4-E24E-BA8B-0A3679F9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Variable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13390-3217-1A44-AAC7-DF6813CB2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context of memory, what is a variable name?</a:t>
            </a:r>
          </a:p>
          <a:p>
            <a:endParaRPr lang="en-US" dirty="0"/>
          </a:p>
          <a:p>
            <a:r>
              <a:rPr lang="en-US" dirty="0"/>
              <a:t>A variable name is nothing more than A NAME FOR A MEMORY ADDRESS</a:t>
            </a:r>
          </a:p>
          <a:p>
            <a:endParaRPr lang="en-US" dirty="0"/>
          </a:p>
          <a:p>
            <a:r>
              <a:rPr lang="en-US" dirty="0"/>
              <a:t>Variable names exist so that we can easily identify what variable we are working with</a:t>
            </a:r>
          </a:p>
        </p:txBody>
      </p:sp>
    </p:spTree>
    <p:extLst>
      <p:ext uri="{BB962C8B-B14F-4D97-AF65-F5344CB8AC3E}">
        <p14:creationId xmlns:p14="http://schemas.microsoft.com/office/powerpoint/2010/main" val="352191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0CD1-66DA-484F-9417-CC87637D9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Variable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95B2B-7E74-5B4E-9DDD-59663F8B8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22738"/>
          </a:xfrm>
        </p:spPr>
        <p:txBody>
          <a:bodyPr>
            <a:normAutofit/>
          </a:bodyPr>
          <a:lstStyle/>
          <a:p>
            <a:r>
              <a:rPr lang="en-US" dirty="0"/>
              <a:t>We could say that a variable name references an address</a:t>
            </a:r>
          </a:p>
          <a:p>
            <a:endParaRPr lang="en-US" dirty="0"/>
          </a:p>
          <a:p>
            <a:r>
              <a:rPr lang="en-US" dirty="0"/>
              <a:t>At that address the actual value of our variable is stored</a:t>
            </a:r>
          </a:p>
          <a:p>
            <a:endParaRPr lang="en-US" dirty="0"/>
          </a:p>
          <a:p>
            <a:r>
              <a:rPr lang="en-US" dirty="0"/>
              <a:t>Every variable that is in memory has 2 parts</a:t>
            </a:r>
          </a:p>
          <a:p>
            <a:pPr lvl="1"/>
            <a:r>
              <a:rPr lang="en-US" dirty="0"/>
              <a:t>An address (where it is in memory)</a:t>
            </a:r>
          </a:p>
          <a:p>
            <a:pPr lvl="1"/>
            <a:r>
              <a:rPr lang="en-US" dirty="0"/>
              <a:t>The value that the variable actually contains </a:t>
            </a:r>
          </a:p>
        </p:txBody>
      </p:sp>
    </p:spTree>
    <p:extLst>
      <p:ext uri="{BB962C8B-B14F-4D97-AF65-F5344CB8AC3E}">
        <p14:creationId xmlns:p14="http://schemas.microsoft.com/office/powerpoint/2010/main" val="270890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CAEB4-560D-A648-90F9-07836F57D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15843"/>
          </a:xfrm>
        </p:spPr>
        <p:txBody>
          <a:bodyPr/>
          <a:lstStyle/>
          <a:p>
            <a:pPr algn="ctr"/>
            <a:r>
              <a:rPr lang="en-US" b="1" dirty="0"/>
              <a:t>Example of memory addresses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5FE092-2396-2641-BE02-4FCA215A8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3543" y="4954524"/>
            <a:ext cx="6361738" cy="14785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D646BC-44C0-9A4F-A5F0-B5BBDED3E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356" y="1734361"/>
            <a:ext cx="3951288" cy="2843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47181D-E8FB-954D-8CD4-FD94AF388E06}"/>
              </a:ext>
            </a:extLst>
          </p:cNvPr>
          <p:cNvSpPr txBox="1"/>
          <p:nvPr/>
        </p:nvSpPr>
        <p:spPr>
          <a:xfrm>
            <a:off x="8071644" y="1885557"/>
            <a:ext cx="4120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look at the addressed of the following variables,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myInt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myDouble</a:t>
            </a:r>
            <a:r>
              <a:rPr lang="en-US" dirty="0"/>
              <a:t> respectively</a:t>
            </a:r>
          </a:p>
        </p:txBody>
      </p:sp>
    </p:spTree>
    <p:extLst>
      <p:ext uri="{BB962C8B-B14F-4D97-AF65-F5344CB8AC3E}">
        <p14:creationId xmlns:p14="http://schemas.microsoft.com/office/powerpoint/2010/main" val="285412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E382D-AFC0-6646-81D3-C9698AF57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would we imagine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C9FF5-5500-D240-84A0-21C511E4D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memory as a series of blocks or as a </a:t>
            </a:r>
            <a:r>
              <a:rPr lang="en-US" b="1" dirty="0"/>
              <a:t>table</a:t>
            </a:r>
            <a:r>
              <a:rPr lang="en-US" dirty="0"/>
              <a:t> that l</a:t>
            </a:r>
            <a:r>
              <a:rPr lang="en-US" b="1" dirty="0"/>
              <a:t>ists all the variables </a:t>
            </a:r>
            <a:r>
              <a:rPr lang="en-US" dirty="0"/>
              <a:t>that our program is currently using.</a:t>
            </a:r>
          </a:p>
          <a:p>
            <a:endParaRPr lang="en-US" dirty="0"/>
          </a:p>
          <a:p>
            <a:r>
              <a:rPr lang="en-US" dirty="0"/>
              <a:t>This </a:t>
            </a:r>
            <a:r>
              <a:rPr lang="en-US" b="1" dirty="0"/>
              <a:t>table</a:t>
            </a:r>
            <a:r>
              <a:rPr lang="en-US" dirty="0"/>
              <a:t> has </a:t>
            </a:r>
            <a:r>
              <a:rPr lang="en-US" b="1" dirty="0"/>
              <a:t>3 columns</a:t>
            </a:r>
          </a:p>
          <a:p>
            <a:pPr lvl="1"/>
            <a:r>
              <a:rPr lang="en-US" dirty="0"/>
              <a:t>Address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00144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EA5F-0E2D-6B45-8CD0-A6B3BB41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Example utilizing this “table”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D301C4-3325-E545-8621-AA74937BDC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972174"/>
              </p:ext>
            </p:extLst>
          </p:nvPr>
        </p:nvGraphicFramePr>
        <p:xfrm>
          <a:off x="1141413" y="3192463"/>
          <a:ext cx="9906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1857892084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662626866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10631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 (actual memory)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(variable name)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(value of variable)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03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0x00007ffeefbff528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myInt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12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0x00007ffeefbff520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myDouble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3614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2A03297-9325-E34A-A39C-395D5786B970}"/>
              </a:ext>
            </a:extLst>
          </p:cNvPr>
          <p:cNvSpPr txBox="1"/>
          <p:nvPr/>
        </p:nvSpPr>
        <p:spPr>
          <a:xfrm>
            <a:off x="1141413" y="5110143"/>
            <a:ext cx="398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simplest way that we can think of the memory without having to get into too many details.</a:t>
            </a:r>
          </a:p>
        </p:txBody>
      </p:sp>
    </p:spTree>
    <p:extLst>
      <p:ext uri="{BB962C8B-B14F-4D97-AF65-F5344CB8AC3E}">
        <p14:creationId xmlns:p14="http://schemas.microsoft.com/office/powerpoint/2010/main" val="281220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CAE0-C741-A545-B26A-04C18D4B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Major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E0EEC-39C7-F741-BF9E-ED59F8207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the memory address of our variable change every time we run our program, or is it consistent? </a:t>
            </a:r>
          </a:p>
          <a:p>
            <a:endParaRPr lang="en-US" dirty="0"/>
          </a:p>
          <a:p>
            <a:r>
              <a:rPr lang="en-US" dirty="0"/>
              <a:t>When we check the debugger it seems like it is! </a:t>
            </a:r>
          </a:p>
          <a:p>
            <a:endParaRPr lang="en-US" dirty="0"/>
          </a:p>
          <a:p>
            <a:r>
              <a:rPr lang="en-US" dirty="0"/>
              <a:t>Does that mean that we can keep using the same address for the variable?</a:t>
            </a:r>
          </a:p>
        </p:txBody>
      </p:sp>
    </p:spTree>
    <p:extLst>
      <p:ext uri="{BB962C8B-B14F-4D97-AF65-F5344CB8AC3E}">
        <p14:creationId xmlns:p14="http://schemas.microsoft.com/office/powerpoint/2010/main" val="358457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2819</TotalTime>
  <Words>1562</Words>
  <Application>Microsoft Macintosh PowerPoint</Application>
  <PresentationFormat>Widescreen</PresentationFormat>
  <Paragraphs>231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Cambria Math</vt:lpstr>
      <vt:lpstr>Consolas</vt:lpstr>
      <vt:lpstr>Tw Cen MT</vt:lpstr>
      <vt:lpstr>Circuit</vt:lpstr>
      <vt:lpstr>Pointers</vt:lpstr>
      <vt:lpstr>Goals for today</vt:lpstr>
      <vt:lpstr>Memory revision</vt:lpstr>
      <vt:lpstr>Variable names</vt:lpstr>
      <vt:lpstr>Variable location</vt:lpstr>
      <vt:lpstr>Example of memory addresses</vt:lpstr>
      <vt:lpstr>How would we imagine this?</vt:lpstr>
      <vt:lpstr>Example utilizing this “table”</vt:lpstr>
      <vt:lpstr>Major question</vt:lpstr>
      <vt:lpstr>NO!!</vt:lpstr>
      <vt:lpstr>This is done intentionally</vt:lpstr>
      <vt:lpstr>Multidimensional arrays</vt:lpstr>
      <vt:lpstr>So what is a multidimensional array?</vt:lpstr>
      <vt:lpstr>Syntax of multidimensional arrays</vt:lpstr>
      <vt:lpstr>2D array initialization</vt:lpstr>
      <vt:lpstr>Accessing elements of this 2D array</vt:lpstr>
      <vt:lpstr>10 minute Exercise</vt:lpstr>
      <vt:lpstr>N-Dimensional arrays</vt:lpstr>
      <vt:lpstr>Data-types</vt:lpstr>
      <vt:lpstr>That was tedious and confusing </vt:lpstr>
      <vt:lpstr>Struct</vt:lpstr>
      <vt:lpstr>Syntax of a struct</vt:lpstr>
      <vt:lpstr>Struct Example: Student record</vt:lpstr>
      <vt:lpstr>Let’s use our data structure</vt:lpstr>
      <vt:lpstr>another way to initialize the struct</vt:lpstr>
      <vt:lpstr>Struct exercise</vt:lpstr>
      <vt:lpstr>Segfaults</vt:lpstr>
      <vt:lpstr>POINTERS</vt:lpstr>
      <vt:lpstr>What is a pointer?</vt:lpstr>
      <vt:lpstr>Pointer syntax</vt:lpstr>
      <vt:lpstr>What does * and &amp; mean?</vt:lpstr>
      <vt:lpstr>Pointer types</vt:lpstr>
      <vt:lpstr>Dereferencing pointers</vt:lpstr>
      <vt:lpstr>Dereferencing pointers</vt:lpstr>
      <vt:lpstr>Pointer Exercise</vt:lpstr>
      <vt:lpstr>VOID Pointer</vt:lpstr>
      <vt:lpstr>What is a void pointer?</vt:lpstr>
      <vt:lpstr>Cast syntax</vt:lpstr>
      <vt:lpstr>remainder of the lesson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Tiso</dc:creator>
  <cp:lastModifiedBy>Philipp Tiso</cp:lastModifiedBy>
  <cp:revision>339</cp:revision>
  <dcterms:created xsi:type="dcterms:W3CDTF">2019-06-25T14:54:30Z</dcterms:created>
  <dcterms:modified xsi:type="dcterms:W3CDTF">2019-06-28T06:33:40Z</dcterms:modified>
</cp:coreProperties>
</file>