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6" r:id="rId2"/>
    <p:sldId id="316" r:id="rId3"/>
    <p:sldId id="257" r:id="rId4"/>
    <p:sldId id="258" r:id="rId5"/>
    <p:sldId id="259" r:id="rId6"/>
    <p:sldId id="260" r:id="rId7"/>
    <p:sldId id="26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92" r:id="rId32"/>
    <p:sldId id="285" r:id="rId33"/>
    <p:sldId id="286" r:id="rId34"/>
    <p:sldId id="287" r:id="rId35"/>
    <p:sldId id="303" r:id="rId36"/>
    <p:sldId id="304" r:id="rId37"/>
    <p:sldId id="288" r:id="rId38"/>
    <p:sldId id="290" r:id="rId39"/>
    <p:sldId id="289" r:id="rId40"/>
    <p:sldId id="293" r:id="rId41"/>
    <p:sldId id="291" r:id="rId42"/>
    <p:sldId id="294" r:id="rId43"/>
    <p:sldId id="300" r:id="rId44"/>
    <p:sldId id="295" r:id="rId45"/>
    <p:sldId id="296" r:id="rId46"/>
    <p:sldId id="297" r:id="rId47"/>
    <p:sldId id="298" r:id="rId48"/>
    <p:sldId id="299" r:id="rId49"/>
    <p:sldId id="301" r:id="rId50"/>
    <p:sldId id="302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8"/>
    <p:restoredTop sz="94635"/>
  </p:normalViewPr>
  <p:slideViewPr>
    <p:cSldViewPr snapToGrid="0" snapToObjects="1">
      <p:cViewPr>
        <p:scale>
          <a:sx n="80" d="100"/>
          <a:sy n="80" d="100"/>
        </p:scale>
        <p:origin x="35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5A7B2-A1FC-FA40-B8E1-E8B5000057E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2FA06-1392-DB42-A960-51A9F198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www.google.com/url?sa=i&amp;source=images&amp;cd=&amp;ved=2ahUKEwjaw9eNrPXiAhUG4aQKHfrYCuIQjRx6BAgBEAU&amp;url=https%3A%2F%2Fgifer.com%2Fen%2F7VUL&amp;psig=AOvVaw34b_gSqrq1Y3iD6Ho0kjMC&amp;ust=156102678560849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ved=2ahUKEwik9ZPXjvXiAhWS-6QKHYaZB6MQjRx6BAgBEAU&amp;url=https%3A%2F%2Fgiphy.com%2Fgifs%2Floop-GR81UZYyhN3Ww&amp;psig=AOvVaw2qTvjYRRhfJkpQUOOnMerS&amp;ust=1561018878939535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F31D-906E-1742-9C96-C1621217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5F41-4B61-6F4F-9C34-48169D5A1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dirty="0"/>
              <a:t>By Philipp Tiso</a:t>
            </a:r>
          </a:p>
        </p:txBody>
      </p:sp>
    </p:spTree>
    <p:extLst>
      <p:ext uri="{BB962C8B-B14F-4D97-AF65-F5344CB8AC3E}">
        <p14:creationId xmlns:p14="http://schemas.microsoft.com/office/powerpoint/2010/main" val="8956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698F-087C-1149-B523-5531ABF4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179B-769A-E945-8D45-B150F4A0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74301" cy="3541714"/>
          </a:xfrm>
        </p:spPr>
        <p:txBody>
          <a:bodyPr/>
          <a:lstStyle/>
          <a:p>
            <a:r>
              <a:rPr lang="en-US" dirty="0"/>
              <a:t>The statements are just some code that we want to execute.</a:t>
            </a:r>
          </a:p>
          <a:p>
            <a:endParaRPr lang="en-US" dirty="0"/>
          </a:p>
          <a:p>
            <a:r>
              <a:rPr lang="en-US" dirty="0"/>
              <a:t>This can be ANYTHING we want. We can call functions, create variables, etc.</a:t>
            </a:r>
          </a:p>
          <a:p>
            <a:endParaRPr lang="en-US" dirty="0"/>
          </a:p>
          <a:p>
            <a:r>
              <a:rPr lang="en-US" dirty="0"/>
              <a:t>We can choose how long to make this, it can be 100,000 lines or it can be 0 lines (the latter is pretty useless and the former seems a bit excessive)</a:t>
            </a:r>
          </a:p>
        </p:txBody>
      </p:sp>
    </p:spTree>
    <p:extLst>
      <p:ext uri="{BB962C8B-B14F-4D97-AF65-F5344CB8AC3E}">
        <p14:creationId xmlns:p14="http://schemas.microsoft.com/office/powerpoint/2010/main" val="44866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CF8-7581-EE4C-8B9C-BEB55684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create a simple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B6C9-C4E3-1840-80B6-2B083765E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let’s come up with something that we want to do repeatedly</a:t>
            </a:r>
          </a:p>
          <a:p>
            <a:pPr lvl="1"/>
            <a:r>
              <a:rPr lang="en-US" dirty="0"/>
              <a:t>For the sake of simplicity let’s just say: “We want to print all </a:t>
            </a:r>
            <a:r>
              <a:rPr lang="en-US" dirty="0" err="1"/>
              <a:t>possitive</a:t>
            </a:r>
            <a:r>
              <a:rPr lang="en-US" dirty="0"/>
              <a:t> numbers that are less than 5”</a:t>
            </a:r>
          </a:p>
          <a:p>
            <a:pPr lvl="1"/>
            <a:endParaRPr lang="en-US" dirty="0"/>
          </a:p>
          <a:p>
            <a:r>
              <a:rPr lang="en-US" dirty="0"/>
              <a:t>By doing this we actually have the 2 parts that we want</a:t>
            </a:r>
          </a:p>
          <a:p>
            <a:pPr lvl="1"/>
            <a:r>
              <a:rPr lang="en-US" u="sng" dirty="0"/>
              <a:t>Condition</a:t>
            </a:r>
            <a:r>
              <a:rPr lang="en-US" dirty="0"/>
              <a:t>: Our number must be less than 10</a:t>
            </a:r>
          </a:p>
          <a:p>
            <a:pPr lvl="1"/>
            <a:r>
              <a:rPr lang="en-US" u="sng" dirty="0"/>
              <a:t>Statement</a:t>
            </a:r>
            <a:r>
              <a:rPr lang="en-US" dirty="0"/>
              <a:t>: Print that number</a:t>
            </a:r>
          </a:p>
        </p:txBody>
      </p:sp>
    </p:spTree>
    <p:extLst>
      <p:ext uri="{BB962C8B-B14F-4D97-AF65-F5344CB8AC3E}">
        <p14:creationId xmlns:p14="http://schemas.microsoft.com/office/powerpoint/2010/main" val="26697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6D00-4A00-3941-952B-148F2EC3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81C7-D2F5-D541-B6DE-A5459E76934A}"/>
              </a:ext>
            </a:extLst>
          </p:cNvPr>
          <p:cNvSpPr txBox="1"/>
          <p:nvPr/>
        </p:nvSpPr>
        <p:spPr>
          <a:xfrm>
            <a:off x="4714875" y="2337200"/>
            <a:ext cx="7158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have created a variable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we use to check if it’s less than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initialized to 0 since we want all POSSITIVE numbers less than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say: “Check if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looks like a good start. But we still need to write the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38B893-6E40-5140-9ABF-EDC294AFE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3435350" cy="3024282"/>
          </a:xfrm>
        </p:spPr>
      </p:pic>
    </p:spTree>
    <p:extLst>
      <p:ext uri="{BB962C8B-B14F-4D97-AF65-F5344CB8AC3E}">
        <p14:creationId xmlns:p14="http://schemas.microsoft.com/office/powerpoint/2010/main" val="36723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39E-C20F-DF4E-843A-1F2B0F55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come up with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627AC-456D-F246-A67B-C9FF6CB6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97100"/>
            <a:ext cx="4023912" cy="22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EDAD1D-5838-204D-8AA5-4512D61DD5BA}"/>
              </a:ext>
            </a:extLst>
          </p:cNvPr>
          <p:cNvSpPr txBox="1"/>
          <p:nvPr/>
        </p:nvSpPr>
        <p:spPr>
          <a:xfrm>
            <a:off x="5616175" y="3535809"/>
            <a:ext cx="5431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Well that seemed pretty easy!</a:t>
            </a:r>
          </a:p>
          <a:p>
            <a:endParaRPr lang="en-US" sz="2800" b="1" dirty="0"/>
          </a:p>
          <a:p>
            <a:r>
              <a:rPr lang="en-US" sz="2800" b="1" dirty="0"/>
              <a:t>So were basically done right?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8DB00-D1CA-BA42-9680-94C84D09BB8C}"/>
              </a:ext>
            </a:extLst>
          </p:cNvPr>
          <p:cNvSpPr txBox="1"/>
          <p:nvPr/>
        </p:nvSpPr>
        <p:spPr>
          <a:xfrm>
            <a:off x="5322488" y="2197100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statement was: “Print the number that’s less than 5”</a:t>
            </a:r>
          </a:p>
          <a:p>
            <a:endParaRPr lang="en-US" dirty="0"/>
          </a:p>
          <a:p>
            <a:r>
              <a:rPr lang="en-US" dirty="0"/>
              <a:t>This is nothing more than a print statement, so let’s just add that</a:t>
            </a:r>
          </a:p>
        </p:txBody>
      </p:sp>
    </p:spTree>
    <p:extLst>
      <p:ext uri="{BB962C8B-B14F-4D97-AF65-F5344CB8AC3E}">
        <p14:creationId xmlns:p14="http://schemas.microsoft.com/office/powerpoint/2010/main" val="149049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4B-FE73-144A-A35D-5A0842B6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8" y="1935957"/>
            <a:ext cx="10715624" cy="2986086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NO!!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4DDF-DF74-D046-B423-C47EFC98CC50}"/>
              </a:ext>
            </a:extLst>
          </p:cNvPr>
          <p:cNvSpPr txBox="1"/>
          <p:nvPr/>
        </p:nvSpPr>
        <p:spPr>
          <a:xfrm>
            <a:off x="3048000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E7D6F-C393-4B48-AA03-D701572F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5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A95B00-CA1B-6244-93C3-B0A31668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9645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2119CF-8E16-DA42-9082-E999D8DEE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144000" y="4572000"/>
            <a:ext cx="3048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E2F48-58E8-324C-8D9C-90692404F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0" y="4572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7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73B-AF35-A741-BC8C-48F38C03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 why not???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6DBF-802B-7342-828C-61E822608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loop we just create will run INFINITELY</a:t>
            </a:r>
          </a:p>
          <a:p>
            <a:endParaRPr lang="en-US" dirty="0"/>
          </a:p>
          <a:p>
            <a:r>
              <a:rPr lang="en-US" dirty="0"/>
              <a:t>We may know that we want all positive numbers less than 5, but all we told the loop was “oh yeah check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less than 5”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initialized to 0, </a:t>
            </a:r>
            <a:r>
              <a:rPr lang="en-US" u="sng" dirty="0"/>
              <a:t>at no point do we actually change the value of </a:t>
            </a:r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, so the condition is ALWAYS TRUE </a:t>
            </a:r>
          </a:p>
        </p:txBody>
      </p:sp>
    </p:spTree>
    <p:extLst>
      <p:ext uri="{BB962C8B-B14F-4D97-AF65-F5344CB8AC3E}">
        <p14:creationId xmlns:p14="http://schemas.microsoft.com/office/powerpoint/2010/main" val="331814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E1F-6B1E-5546-9DD9-70785F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 let’s fix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0897-44DC-0A4E-85A4-75B50ED7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82875"/>
            <a:ext cx="4113960" cy="27503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48228-4F19-D341-AE94-49B9FE42517B}"/>
              </a:ext>
            </a:extLst>
          </p:cNvPr>
          <p:cNvSpPr txBox="1"/>
          <p:nvPr/>
        </p:nvSpPr>
        <p:spPr>
          <a:xfrm>
            <a:off x="5569698" y="3411716"/>
            <a:ext cx="608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we are actually INCREMENTING I, this way our loop will print the correct thing and won’t make us wait for all eternity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7BFF1-B2A3-1145-B3A9-2CA0B867BCC8}"/>
              </a:ext>
            </a:extLst>
          </p:cNvPr>
          <p:cNvSpPr txBox="1"/>
          <p:nvPr/>
        </p:nvSpPr>
        <p:spPr>
          <a:xfrm>
            <a:off x="1141413" y="6239482"/>
            <a:ext cx="250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 step through</a:t>
            </a:r>
          </a:p>
        </p:txBody>
      </p:sp>
    </p:spTree>
    <p:extLst>
      <p:ext uri="{BB962C8B-B14F-4D97-AF65-F5344CB8AC3E}">
        <p14:creationId xmlns:p14="http://schemas.microsoft.com/office/powerpoint/2010/main" val="329187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2097-E6A0-4C4C-A1FE-AA8AF52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“do while”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223E-FE59-A44C-A38C-20B54062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2412"/>
            <a:ext cx="10402888" cy="2365376"/>
          </a:xfrm>
        </p:spPr>
        <p:txBody>
          <a:bodyPr/>
          <a:lstStyle/>
          <a:p>
            <a:r>
              <a:rPr lang="en-US" dirty="0"/>
              <a:t>Do while is basically the exact same a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with 1 major difference</a:t>
            </a:r>
          </a:p>
          <a:p>
            <a:endParaRPr lang="en-US" dirty="0"/>
          </a:p>
          <a:p>
            <a:r>
              <a:rPr lang="en-US" dirty="0"/>
              <a:t>The difference is that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while</a:t>
            </a:r>
            <a:r>
              <a:rPr lang="en-US" dirty="0"/>
              <a:t> will ALWAYS EXECUTE ATLEAST ONCE</a:t>
            </a:r>
          </a:p>
        </p:txBody>
      </p:sp>
    </p:spTree>
    <p:extLst>
      <p:ext uri="{BB962C8B-B14F-4D97-AF65-F5344CB8AC3E}">
        <p14:creationId xmlns:p14="http://schemas.microsoft.com/office/powerpoint/2010/main" val="201220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ADB0-B9E9-3442-8E0A-11998B02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Structure of “do while”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C7F3-6999-9D41-AD37-C55F2D6B4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016" y="2097088"/>
            <a:ext cx="5830844" cy="2767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C0667-089D-F345-A5AE-C9A005409A3D}"/>
              </a:ext>
            </a:extLst>
          </p:cNvPr>
          <p:cNvSpPr txBox="1"/>
          <p:nvPr/>
        </p:nvSpPr>
        <p:spPr>
          <a:xfrm>
            <a:off x="6544860" y="2328863"/>
            <a:ext cx="534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u="sng" dirty="0"/>
              <a:t>statements</a:t>
            </a:r>
            <a:r>
              <a:rPr lang="en-US" dirty="0"/>
              <a:t> &amp; </a:t>
            </a:r>
            <a:r>
              <a:rPr lang="en-US" u="sng" dirty="0"/>
              <a:t>condition</a:t>
            </a:r>
            <a:r>
              <a:rPr lang="en-US" dirty="0"/>
              <a:t> are the EXACT SAME as the what we just saw 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E0F45-B418-0C4B-9F2C-F885BD910F24}"/>
              </a:ext>
            </a:extLst>
          </p:cNvPr>
          <p:cNvSpPr txBox="1"/>
          <p:nvPr/>
        </p:nvSpPr>
        <p:spPr>
          <a:xfrm>
            <a:off x="6743700" y="3529013"/>
            <a:ext cx="442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only difference is that now there is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r>
              <a:rPr lang="en-US" dirty="0"/>
              <a:t> in front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00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6F5A-C978-D247-8D7F-DF8C5E12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the following code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47ABE-A631-6D4A-BB6B-F54CF4CD4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83" y="1929607"/>
            <a:ext cx="11251492" cy="2831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A48190-E7AD-2D43-B66F-FF221760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6" y="5469504"/>
            <a:ext cx="7485365" cy="471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2658-658B-C14E-A097-8D981A1061AB}"/>
              </a:ext>
            </a:extLst>
          </p:cNvPr>
          <p:cNvSpPr txBox="1"/>
          <p:nvPr/>
        </p:nvSpPr>
        <p:spPr>
          <a:xfrm>
            <a:off x="1509663" y="6239482"/>
            <a:ext cx="916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we use this if we need something to happen AT LEAST ONCE regardless of the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65E53-041A-4745-ADD6-45C77698DC9C}"/>
              </a:ext>
            </a:extLst>
          </p:cNvPr>
          <p:cNvSpPr txBox="1"/>
          <p:nvPr/>
        </p:nvSpPr>
        <p:spPr>
          <a:xfrm>
            <a:off x="2479674" y="5099517"/>
            <a:ext cx="535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absolute lie, so be careful when using this loop.</a:t>
            </a:r>
          </a:p>
        </p:txBody>
      </p:sp>
    </p:spTree>
    <p:extLst>
      <p:ext uri="{BB962C8B-B14F-4D97-AF65-F5344CB8AC3E}">
        <p14:creationId xmlns:p14="http://schemas.microsoft.com/office/powerpoint/2010/main" val="301271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AA9C-3E36-6644-92D1-17A90524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26AD-4CA1-AA4A-A7A7-29B4C34E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598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Loop definitions (what are they, how do we use them)</a:t>
            </a:r>
          </a:p>
          <a:p>
            <a:endParaRPr lang="en-US" dirty="0"/>
          </a:p>
          <a:p>
            <a:r>
              <a:rPr lang="en-US" dirty="0"/>
              <a:t>Loop equivalence</a:t>
            </a:r>
          </a:p>
          <a:p>
            <a:endParaRPr lang="en-US" dirty="0"/>
          </a:p>
          <a:p>
            <a:r>
              <a:rPr lang="en-US" dirty="0"/>
              <a:t>Loop nesting</a:t>
            </a:r>
          </a:p>
          <a:p>
            <a:endParaRPr lang="en-US" dirty="0"/>
          </a:p>
          <a:p>
            <a:r>
              <a:rPr lang="en-US" dirty="0"/>
              <a:t>Operator review (some neat tricks)</a:t>
            </a:r>
          </a:p>
          <a:p>
            <a:endParaRPr lang="en-US" dirty="0"/>
          </a:p>
          <a:p>
            <a:r>
              <a:rPr lang="en-US" dirty="0"/>
              <a:t>increments</a:t>
            </a:r>
          </a:p>
        </p:txBody>
      </p:sp>
    </p:spTree>
    <p:extLst>
      <p:ext uri="{BB962C8B-B14F-4D97-AF65-F5344CB8AC3E}">
        <p14:creationId xmlns:p14="http://schemas.microsoft.com/office/powerpoint/2010/main" val="67998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776F-738B-354E-9D3B-6AA2AFF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A1E-33DC-F94E-AA8B-EA35AF46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is basically a more elaborate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Instead of declaring and initializing variables outside the loop (like with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), we can do this in the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23715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3A49-A424-C846-AB8E-215811A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 Loop </a:t>
            </a:r>
            <a:r>
              <a:rPr lang="en-US" sz="2400" b="1" dirty="0"/>
              <a:t>(C++ syntax)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3E0F9-5196-8746-BD40-64E7A27E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18" y="2407630"/>
            <a:ext cx="7892364" cy="1705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9A331-5CC2-B547-9E63-E8914DE9BF95}"/>
              </a:ext>
            </a:extLst>
          </p:cNvPr>
          <p:cNvSpPr txBox="1"/>
          <p:nvPr/>
        </p:nvSpPr>
        <p:spPr>
          <a:xfrm>
            <a:off x="2149818" y="4272677"/>
            <a:ext cx="8761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what the </a:t>
            </a:r>
            <a:r>
              <a:rPr lang="en-US" b="1" dirty="0"/>
              <a:t>structure</a:t>
            </a:r>
            <a:r>
              <a:rPr lang="en-US" dirty="0"/>
              <a:t> of the for loop looks like.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4 main parts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Initialization</a:t>
            </a:r>
            <a:r>
              <a:rPr lang="en-US" dirty="0"/>
              <a:t> – some variable we use for counting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Condition</a:t>
            </a:r>
            <a:r>
              <a:rPr lang="en-US" dirty="0"/>
              <a:t> – something that must be true about the variable at every iteration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Increment</a:t>
            </a:r>
            <a:r>
              <a:rPr lang="en-US" dirty="0"/>
              <a:t> – what we do to the variable we created in the </a:t>
            </a:r>
            <a:r>
              <a:rPr lang="en-US" u="sng" dirty="0"/>
              <a:t>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Statements</a:t>
            </a:r>
            <a:r>
              <a:rPr lang="en-US" dirty="0"/>
              <a:t> – the operation our loop will be doing repeatedly </a:t>
            </a:r>
          </a:p>
        </p:txBody>
      </p:sp>
    </p:spTree>
    <p:extLst>
      <p:ext uri="{BB962C8B-B14F-4D97-AF65-F5344CB8AC3E}">
        <p14:creationId xmlns:p14="http://schemas.microsoft.com/office/powerpoint/2010/main" val="177088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F5E2-9116-3147-8240-E2F5378B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96007"/>
          </a:xfrm>
        </p:spPr>
        <p:txBody>
          <a:bodyPr/>
          <a:lstStyle/>
          <a:p>
            <a:pPr algn="ctr"/>
            <a:r>
              <a:rPr lang="en-US" b="1" dirty="0"/>
              <a:t>Initialization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A390-A271-EB4F-AD6B-B1281B0B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525"/>
            <a:ext cx="9905999" cy="33861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create a variable that we want to work with.</a:t>
            </a:r>
          </a:p>
          <a:p>
            <a:pPr lvl="1"/>
            <a:r>
              <a:rPr lang="en-US" dirty="0"/>
              <a:t>This will usually be an 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since we want a </a:t>
            </a:r>
            <a:r>
              <a:rPr lang="en-US" u="sng" dirty="0"/>
              <a:t>counting number</a:t>
            </a:r>
          </a:p>
          <a:p>
            <a:pPr lvl="1"/>
            <a:r>
              <a:rPr lang="en-US" dirty="0"/>
              <a:t>This will also be the variable that we use in the </a:t>
            </a:r>
            <a:r>
              <a:rPr lang="en-US" u="sng" dirty="0"/>
              <a:t>increment</a:t>
            </a:r>
            <a:r>
              <a:rPr lang="en-US" dirty="0"/>
              <a:t> part</a:t>
            </a:r>
          </a:p>
          <a:p>
            <a:endParaRPr lang="en-US" dirty="0"/>
          </a:p>
          <a:p>
            <a:r>
              <a:rPr lang="en-US" dirty="0"/>
              <a:t>We can initialize as many variables as we want</a:t>
            </a:r>
          </a:p>
          <a:p>
            <a:r>
              <a:rPr lang="en-US" u="sng" dirty="0"/>
              <a:t>Initialization</a:t>
            </a:r>
            <a:r>
              <a:rPr lang="en-US" dirty="0"/>
              <a:t> ONLY HAPPENS ONCE</a:t>
            </a:r>
          </a:p>
          <a:p>
            <a:pPr lvl="1"/>
            <a:r>
              <a:rPr lang="en-US" dirty="0"/>
              <a:t>When the </a:t>
            </a:r>
            <a:r>
              <a:rPr lang="en-US" u="sng" dirty="0"/>
              <a:t>loop is called for the first time</a:t>
            </a:r>
            <a:r>
              <a:rPr lang="en-US" dirty="0"/>
              <a:t> the initialization happens. </a:t>
            </a:r>
          </a:p>
          <a:p>
            <a:pPr lvl="1"/>
            <a:r>
              <a:rPr lang="en-US" dirty="0"/>
              <a:t>After that it gets skipped, </a:t>
            </a:r>
            <a:r>
              <a:rPr lang="en-US" b="1" dirty="0"/>
              <a:t>otherwise</a:t>
            </a:r>
            <a:r>
              <a:rPr lang="en-US" dirty="0"/>
              <a:t> we would </a:t>
            </a:r>
            <a:r>
              <a:rPr lang="en-US" b="1" dirty="0"/>
              <a:t>keep resetting</a:t>
            </a:r>
            <a:r>
              <a:rPr lang="en-US" dirty="0"/>
              <a:t> our </a:t>
            </a:r>
            <a:r>
              <a:rPr lang="en-US" b="1" dirty="0"/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D971-A239-D74C-A7A0-D3549B728660}"/>
              </a:ext>
            </a:extLst>
          </p:cNvPr>
          <p:cNvSpPr txBox="1"/>
          <p:nvPr/>
        </p:nvSpPr>
        <p:spPr>
          <a:xfrm>
            <a:off x="7011145" y="5300663"/>
            <a:ext cx="31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8C491F-C288-3646-B3D7-0ABF6735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5300663"/>
            <a:ext cx="5869734" cy="14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3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B022-7D57-A943-8A86-E2E02288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46A9-30A6-2E47-A6BF-D8748200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5426"/>
          </a:xfrm>
        </p:spPr>
        <p:txBody>
          <a:bodyPr/>
          <a:lstStyle/>
          <a:p>
            <a:r>
              <a:rPr lang="en-US" dirty="0"/>
              <a:t>The condition tells the loop “as long as this is true you can execute, otherwise you’re done”</a:t>
            </a:r>
          </a:p>
          <a:p>
            <a:endParaRPr lang="en-US" dirty="0"/>
          </a:p>
          <a:p>
            <a:r>
              <a:rPr lang="en-US" dirty="0"/>
              <a:t>The condition can be anything we want, but usually it related to the variables that we initialized.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0DE2-27D3-814B-A100-721ACD7EBF13}"/>
              </a:ext>
            </a:extLst>
          </p:cNvPr>
          <p:cNvSpPr txBox="1"/>
          <p:nvPr/>
        </p:nvSpPr>
        <p:spPr>
          <a:xfrm>
            <a:off x="6989514" y="5014913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must be less than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C29B4-0290-834B-A860-3DDE9CE7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014913"/>
            <a:ext cx="5630450" cy="15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0C2B-0E38-4146-810C-90AC9CA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E969-0ACB-D945-97FF-B0A0ECBF9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This is the part where we say “Ok you did the thing we wanted, now move on to the next iteration”</a:t>
            </a:r>
          </a:p>
          <a:p>
            <a:endParaRPr lang="en-US" dirty="0"/>
          </a:p>
          <a:p>
            <a:r>
              <a:rPr lang="en-US" dirty="0"/>
              <a:t>This usually involves incrementing (or decrementing) the variable we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87D5F-E2DC-184D-A50E-A5AFE9C3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760913"/>
            <a:ext cx="5226139" cy="172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4CC6D-1B77-9E4B-B894-9750577AE0DD}"/>
              </a:ext>
            </a:extLst>
          </p:cNvPr>
          <p:cNvSpPr txBox="1"/>
          <p:nvPr/>
        </p:nvSpPr>
        <p:spPr>
          <a:xfrm>
            <a:off x="6367551" y="4913312"/>
            <a:ext cx="388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by 1 </a:t>
            </a:r>
            <a:r>
              <a:rPr lang="en-US" dirty="0" err="1"/>
              <a:t>everytime</a:t>
            </a:r>
            <a:r>
              <a:rPr lang="en-US" dirty="0"/>
              <a:t>, until </a:t>
            </a:r>
            <a:r>
              <a:rPr lang="en-US" dirty="0" err="1"/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is no longer smaller than 10 </a:t>
            </a:r>
          </a:p>
        </p:txBody>
      </p:sp>
    </p:spTree>
    <p:extLst>
      <p:ext uri="{BB962C8B-B14F-4D97-AF65-F5344CB8AC3E}">
        <p14:creationId xmlns:p14="http://schemas.microsoft.com/office/powerpoint/2010/main" val="281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E041-47C9-4C42-8909-EAA6F33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7731-2C95-4041-ADD1-AF25F2F2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3796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statement</a:t>
            </a:r>
            <a:r>
              <a:rPr lang="en-US" dirty="0"/>
              <a:t> is what the loop executes</a:t>
            </a:r>
          </a:p>
          <a:p>
            <a:endParaRPr lang="en-US" dirty="0"/>
          </a:p>
          <a:p>
            <a:r>
              <a:rPr lang="en-US" dirty="0"/>
              <a:t>This is completely up to us. We can tell the loop to do whatever we 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42C9C-6C1E-AF43-B14A-F312F677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48161"/>
            <a:ext cx="4726940" cy="147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9D6F8-1B08-1644-B1F9-63201F46F541}"/>
              </a:ext>
            </a:extLst>
          </p:cNvPr>
          <p:cNvSpPr txBox="1"/>
          <p:nvPr/>
        </p:nvSpPr>
        <p:spPr>
          <a:xfrm>
            <a:off x="6094411" y="4305298"/>
            <a:ext cx="41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the output of this loop be?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44A331-9B4F-F348-A71A-9A9CC5D0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674630"/>
            <a:ext cx="1240789" cy="204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579-7774-8941-8DF0-633BEC6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Logic of the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D5BC-E16B-924F-905D-1593B2B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2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execute in the following way: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Initialize</a:t>
            </a:r>
            <a:r>
              <a:rPr lang="en-US" dirty="0"/>
              <a:t> all the variables (I will only do this once)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if the </a:t>
            </a:r>
            <a:r>
              <a:rPr lang="en-US" u="sng" dirty="0"/>
              <a:t>condition</a:t>
            </a:r>
            <a:r>
              <a:rPr lang="en-US" dirty="0"/>
              <a:t> is true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true execute the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condition is NOT true, then don’t execute the statement terminate 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do the </a:t>
            </a:r>
            <a:r>
              <a:rPr lang="en-US" u="sng" dirty="0"/>
              <a:t>increment</a:t>
            </a:r>
            <a:r>
              <a:rPr lang="en-US" dirty="0"/>
              <a:t>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1843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D95-E6EB-474E-AC11-1062912E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step through an easy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49FEE-D4DC-C645-868A-BF19A0ED1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824" y="2686656"/>
            <a:ext cx="5202352" cy="1776413"/>
          </a:xfrm>
        </p:spPr>
      </p:pic>
    </p:spTree>
    <p:extLst>
      <p:ext uri="{BB962C8B-B14F-4D97-AF65-F5344CB8AC3E}">
        <p14:creationId xmlns:p14="http://schemas.microsoft.com/office/powerpoint/2010/main" val="325831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8212-6AA4-6044-8B61-B2B5482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1(Initialize)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05FF-D522-BE49-B729-69A5F01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63812"/>
            <a:ext cx="9905999" cy="3236913"/>
          </a:xfrm>
        </p:spPr>
        <p:txBody>
          <a:bodyPr>
            <a:normAutofit/>
          </a:bodyPr>
          <a:lstStyle/>
          <a:p>
            <a:r>
              <a:rPr lang="en-US" dirty="0"/>
              <a:t>Ok it looks like there is a variable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that is set to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Let’s </a:t>
            </a:r>
            <a:r>
              <a:rPr lang="en-US" u="sng" dirty="0"/>
              <a:t>create this variable in memory</a:t>
            </a:r>
            <a:r>
              <a:rPr lang="en-US" dirty="0"/>
              <a:t> and give it a value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is the ONLY time that we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B62F-603E-3B48-9042-EE468352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 (condition)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41BD-4337-2E47-BA4C-633AF84D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check if the condition holds</a:t>
            </a:r>
          </a:p>
          <a:p>
            <a:endParaRPr lang="en-US" dirty="0"/>
          </a:p>
          <a:p>
            <a:r>
              <a:rPr lang="en-US" dirty="0"/>
              <a:t>Is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greater than 10?</a:t>
            </a:r>
          </a:p>
          <a:p>
            <a:pPr lvl="1"/>
            <a:r>
              <a:rPr lang="en-US" dirty="0"/>
              <a:t>Well we know that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was just set to 0</a:t>
            </a:r>
          </a:p>
          <a:p>
            <a:pPr lvl="1"/>
            <a:r>
              <a:rPr lang="en-US" dirty="0"/>
              <a:t>Clearly 0 is less than 10 (if someone tells you otherwise they’re probably lying)</a:t>
            </a:r>
          </a:p>
          <a:p>
            <a:pPr lvl="1"/>
            <a:r>
              <a:rPr lang="en-US" dirty="0"/>
              <a:t>Since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we can execute the statement</a:t>
            </a:r>
          </a:p>
        </p:txBody>
      </p:sp>
    </p:spTree>
    <p:extLst>
      <p:ext uri="{BB962C8B-B14F-4D97-AF65-F5344CB8AC3E}">
        <p14:creationId xmlns:p14="http://schemas.microsoft.com/office/powerpoint/2010/main" val="45328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6079-9ECC-BE4B-81AB-EA7F3AB2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AC3-23F6-904E-BBBB-C6358084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en-US" dirty="0"/>
              <a:t>A loop is something that can repeat itself over and over again</a:t>
            </a:r>
          </a:p>
          <a:p>
            <a:endParaRPr lang="en-US" dirty="0"/>
          </a:p>
          <a:p>
            <a:r>
              <a:rPr lang="en-US" dirty="0"/>
              <a:t>A loop will do the same thing until it is told to stop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F064-BA1E-B64A-B36D-ADDBE27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23" y="5034623"/>
            <a:ext cx="1817953" cy="1817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79B12-BA55-8B4D-87F2-74794D182AFB}"/>
              </a:ext>
            </a:extLst>
          </p:cNvPr>
          <p:cNvSpPr txBox="1"/>
          <p:nvPr/>
        </p:nvSpPr>
        <p:spPr>
          <a:xfrm>
            <a:off x="909919" y="648866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51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48A-005B-304D-965D-DE66AC7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81E9-D95F-954B-AEA0-E0E8EFEE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2951163"/>
          </a:xfrm>
        </p:spPr>
        <p:txBody>
          <a:bodyPr>
            <a:normAutofit/>
          </a:bodyPr>
          <a:lstStyle/>
          <a:p>
            <a:r>
              <a:rPr lang="en-US" dirty="0"/>
              <a:t>Since the condition evaluated to true, we can execute the statement in our loop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just print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to the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D5F7F-5329-9940-8F6F-D7C97EE78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79"/>
          <a:stretch/>
        </p:blipFill>
        <p:spPr>
          <a:xfrm>
            <a:off x="7227887" y="4100512"/>
            <a:ext cx="3278352" cy="4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904D-92DA-7A41-881D-45B96691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8DEC-D43E-E840-92FB-482CC183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222501"/>
          </a:xfrm>
        </p:spPr>
        <p:txBody>
          <a:bodyPr/>
          <a:lstStyle/>
          <a:p>
            <a:r>
              <a:rPr lang="en-US" dirty="0"/>
              <a:t>We can now increment the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) that we created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will now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9167C-4432-344F-98ED-8256D4E2DD3F}"/>
              </a:ext>
            </a:extLst>
          </p:cNvPr>
          <p:cNvSpPr txBox="1"/>
          <p:nvPr/>
        </p:nvSpPr>
        <p:spPr>
          <a:xfrm>
            <a:off x="1608136" y="5643563"/>
            <a:ext cx="95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seems like something that can become a bit annoying when writing an actual program.</a:t>
            </a:r>
          </a:p>
          <a:p>
            <a:endParaRPr lang="en-US" dirty="0"/>
          </a:p>
          <a:p>
            <a:r>
              <a:rPr lang="en-US" dirty="0"/>
              <a:t>Having to step through all this stuff manually is rather time consuming. There must be a better way. </a:t>
            </a:r>
          </a:p>
        </p:txBody>
      </p:sp>
    </p:spTree>
    <p:extLst>
      <p:ext uri="{BB962C8B-B14F-4D97-AF65-F5344CB8AC3E}">
        <p14:creationId xmlns:p14="http://schemas.microsoft.com/office/powerpoint/2010/main" val="27332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FDAD-26DA-544C-BF86-E3368AD1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continue to step through this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6D4C-8B27-214A-A86A-B118312A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63837"/>
            <a:ext cx="9905999" cy="2879726"/>
          </a:xfrm>
        </p:spPr>
        <p:txBody>
          <a:bodyPr/>
          <a:lstStyle/>
          <a:p>
            <a:r>
              <a:rPr lang="en-US" dirty="0"/>
              <a:t>But instead of using slides, let’s actually look what our program is doing</a:t>
            </a:r>
          </a:p>
          <a:p>
            <a:endParaRPr lang="en-US" dirty="0"/>
          </a:p>
          <a:p>
            <a:r>
              <a:rPr lang="en-US" dirty="0"/>
              <a:t>We can do this using a </a:t>
            </a:r>
            <a:r>
              <a:rPr lang="en-US" b="1" dirty="0"/>
              <a:t>debugging</a:t>
            </a:r>
            <a:r>
              <a:rPr lang="en-US" dirty="0"/>
              <a:t> tool (debugger)</a:t>
            </a:r>
          </a:p>
          <a:p>
            <a:pPr lvl="1"/>
            <a:r>
              <a:rPr lang="en-US" dirty="0"/>
              <a:t>Most IDEs have this built in to make our lives a lot easier</a:t>
            </a:r>
          </a:p>
          <a:p>
            <a:pPr lvl="1"/>
            <a:r>
              <a:rPr lang="en-US" dirty="0" err="1"/>
              <a:t>codeboard.io</a:t>
            </a:r>
            <a:r>
              <a:rPr lang="en-US" dirty="0"/>
              <a:t> is not one of those</a:t>
            </a:r>
          </a:p>
        </p:txBody>
      </p:sp>
    </p:spTree>
    <p:extLst>
      <p:ext uri="{BB962C8B-B14F-4D97-AF65-F5344CB8AC3E}">
        <p14:creationId xmlns:p14="http://schemas.microsoft.com/office/powerpoint/2010/main" val="4544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7335-46FD-BD44-BB2B-495D3C7F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CA29-8F31-A044-B9E3-13991E5C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079751"/>
          </a:xfrm>
        </p:spPr>
        <p:txBody>
          <a:bodyPr/>
          <a:lstStyle/>
          <a:p>
            <a:r>
              <a:rPr lang="en-US" dirty="0"/>
              <a:t>Let’s say our for loop finished and we want to reuse a variable created in the initialization</a:t>
            </a:r>
          </a:p>
          <a:p>
            <a:endParaRPr lang="en-US" dirty="0"/>
          </a:p>
          <a:p>
            <a:r>
              <a:rPr lang="en-US" dirty="0"/>
              <a:t>Can we do that?</a:t>
            </a:r>
          </a:p>
          <a:p>
            <a:pPr lvl="1"/>
            <a:r>
              <a:rPr lang="en-US" dirty="0"/>
              <a:t>NO! This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29314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F37-21F0-1B4E-A5FA-A855C46D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A7E0-0639-9B46-9563-1A9A5A05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This has to do with the </a:t>
            </a:r>
            <a:r>
              <a:rPr lang="en-US" u="sng" dirty="0"/>
              <a:t>variable  scope</a:t>
            </a:r>
            <a:r>
              <a:rPr lang="en-US" dirty="0"/>
              <a:t>  that exists within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A variable that is </a:t>
            </a:r>
            <a:r>
              <a:rPr lang="en-US" u="sng" dirty="0"/>
              <a:t>created in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will </a:t>
            </a:r>
            <a:r>
              <a:rPr lang="en-US" u="sng" dirty="0"/>
              <a:t>”die” with the </a:t>
            </a:r>
            <a:r>
              <a:rPr lang="en-US" u="sng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This means that a variable created in the initialization is a </a:t>
            </a:r>
            <a:r>
              <a:rPr lang="en-US" b="1" dirty="0"/>
              <a:t>local variable</a:t>
            </a:r>
            <a:r>
              <a:rPr lang="en-US" dirty="0"/>
              <a:t>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657C1EBC-45E9-7646-B970-517B161B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830208">
            <a:off x="4900027" y="2096080"/>
            <a:ext cx="1507962" cy="150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551E-C395-C940-B50D-745687A2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F2FE-79B4-824F-A5CA-70C4EA7D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possible to use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instead of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for something?</a:t>
            </a:r>
          </a:p>
          <a:p>
            <a:pPr lvl="1"/>
            <a:r>
              <a:rPr lang="en-US" dirty="0"/>
              <a:t>YES! Absolutely.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can be expressed as a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 and vice-versa </a:t>
            </a:r>
          </a:p>
        </p:txBody>
      </p:sp>
    </p:spTree>
    <p:extLst>
      <p:ext uri="{BB962C8B-B14F-4D97-AF65-F5344CB8AC3E}">
        <p14:creationId xmlns:p14="http://schemas.microsoft.com/office/powerpoint/2010/main" val="23216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5D8E-2E99-494E-9A14-024CF82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Equivalence between loops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A4DDAE-3630-8941-80E8-825F4D12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492" y="2964033"/>
            <a:ext cx="5067899" cy="192800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8FAC8B-2127-7C40-8F0E-8B230F3C3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88" y="2669436"/>
            <a:ext cx="2964180" cy="251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/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5C941A-F9A4-144B-8F52-657C80C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159" y="3466370"/>
                <a:ext cx="188976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1A2DBA-4C1F-CB48-90CE-C2BBE051D129}"/>
              </a:ext>
            </a:extLst>
          </p:cNvPr>
          <p:cNvSpPr txBox="1"/>
          <p:nvPr/>
        </p:nvSpPr>
        <p:spPr>
          <a:xfrm>
            <a:off x="3558858" y="5758982"/>
            <a:ext cx="659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two loops will do the EXACT SAME THING</a:t>
            </a:r>
          </a:p>
        </p:txBody>
      </p:sp>
    </p:spTree>
    <p:extLst>
      <p:ext uri="{BB962C8B-B14F-4D97-AF65-F5344CB8AC3E}">
        <p14:creationId xmlns:p14="http://schemas.microsoft.com/office/powerpoint/2010/main" val="792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5DA2-3F89-FC4A-88C0-DC84EDD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44F2-E9D1-8641-8BA3-80737050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for each</a:t>
            </a:r>
            <a:r>
              <a:rPr lang="en-US" dirty="0"/>
              <a:t> loop is a special case of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  <a:p>
            <a:endParaRPr lang="en-US" dirty="0"/>
          </a:p>
          <a:p>
            <a:r>
              <a:rPr lang="en-US" dirty="0"/>
              <a:t>It basically says: “Ok for each sub-type of this super-type, I will do something”</a:t>
            </a:r>
          </a:p>
          <a:p>
            <a:endParaRPr lang="en-US" dirty="0"/>
          </a:p>
          <a:p>
            <a:r>
              <a:rPr lang="en-US" dirty="0"/>
              <a:t>This may sound strange but lets look at a trivial example</a:t>
            </a:r>
          </a:p>
        </p:txBody>
      </p:sp>
    </p:spTree>
    <p:extLst>
      <p:ext uri="{BB962C8B-B14F-4D97-AF65-F5344CB8AC3E}">
        <p14:creationId xmlns:p14="http://schemas.microsoft.com/office/powerpoint/2010/main" val="331919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F050-1AE2-7945-906F-8ABFBBA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Syntax of the “for each”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4D53-BBB6-F94D-9B42-AE46CC0D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461" y="4264024"/>
            <a:ext cx="9905999" cy="24511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Initialize sub-type</a:t>
            </a:r>
            <a:r>
              <a:rPr lang="en-US" dirty="0"/>
              <a:t>: Here we initialize a temporary variable that is a subtype of 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: A variable that is a super-type of our temporary variable</a:t>
            </a:r>
          </a:p>
          <a:p>
            <a:endParaRPr lang="en-US" dirty="0"/>
          </a:p>
          <a:p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Statements</a:t>
            </a:r>
            <a:r>
              <a:rPr lang="en-US" dirty="0"/>
              <a:t>: This is still the exact same as it was before (some code that we want executed)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A9682-BFB8-1A44-8120-3E38C3974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6" y="1936750"/>
            <a:ext cx="9046371" cy="187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5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9B5-CC8A-0543-8EFB-356E5DBD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“for each”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46BE-2C38-534F-8557-1FD4BDC0E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12" y="5339368"/>
            <a:ext cx="10636200" cy="9001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en-US" dirty="0"/>
              <a:t> can have ANY name, this is just a variable that we will use in the loop</a:t>
            </a:r>
          </a:p>
          <a:p>
            <a:r>
              <a:rPr lang="en-US" dirty="0"/>
              <a:t>Try to guess what this prints. If you don’t know, write the code and see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2C0B0-6DD1-DC45-A405-72EB7E84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50" y="1859851"/>
            <a:ext cx="11023500" cy="30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9FAD-D372-4545-848C-6E702241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fundamental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731-D0D9-2048-AA6C-7C8B5524F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Finite</a:t>
            </a:r>
            <a:r>
              <a:rPr lang="en-US" dirty="0"/>
              <a:t>: A </a:t>
            </a:r>
            <a:r>
              <a:rPr lang="en-US" u="sng" dirty="0"/>
              <a:t>finite</a:t>
            </a:r>
            <a:r>
              <a:rPr lang="en-US" dirty="0"/>
              <a:t> loop is a loop that is guaranteed to terminate</a:t>
            </a:r>
          </a:p>
          <a:p>
            <a:pPr lvl="1"/>
            <a:r>
              <a:rPr lang="en-US" dirty="0"/>
              <a:t>An example would be: “count down from 10 to 0”.</a:t>
            </a:r>
          </a:p>
          <a:p>
            <a:pPr lvl="2"/>
            <a:r>
              <a:rPr lang="en-US" dirty="0"/>
              <a:t>No matter how much you want to keep going, you WILL reach 0</a:t>
            </a:r>
          </a:p>
          <a:p>
            <a:endParaRPr lang="en-US" dirty="0"/>
          </a:p>
          <a:p>
            <a:r>
              <a:rPr lang="en-US" b="1" u="sng" dirty="0"/>
              <a:t>Infinite</a:t>
            </a:r>
            <a:r>
              <a:rPr lang="en-US" dirty="0"/>
              <a:t>: An infinite loop is a loop that is not guaranteed to terminate </a:t>
            </a:r>
          </a:p>
          <a:p>
            <a:pPr lvl="1"/>
            <a:r>
              <a:rPr lang="en-US" dirty="0"/>
              <a:t>An example would be ”Until I say stop, walk forward”</a:t>
            </a:r>
          </a:p>
          <a:p>
            <a:pPr lvl="2"/>
            <a:r>
              <a:rPr lang="en-US" dirty="0"/>
              <a:t>It doesn’t matter how much you trust me, I </a:t>
            </a:r>
            <a:r>
              <a:rPr lang="en-US" b="1" dirty="0"/>
              <a:t>may</a:t>
            </a:r>
            <a:r>
              <a:rPr lang="en-US" dirty="0"/>
              <a:t> (conditional) never say stop!</a:t>
            </a:r>
          </a:p>
        </p:txBody>
      </p:sp>
    </p:spTree>
    <p:extLst>
      <p:ext uri="{BB962C8B-B14F-4D97-AF65-F5344CB8AC3E}">
        <p14:creationId xmlns:p14="http://schemas.microsoft.com/office/powerpoint/2010/main" val="34184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4ADF-9995-7444-AFDC-99CF2BFC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D70C-13F0-E244-BDFD-074B2639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9905999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super-type variable</a:t>
            </a:r>
            <a:r>
              <a:rPr lang="en-US" dirty="0"/>
              <a:t> in this case was the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this is because our variable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</a:t>
            </a:r>
            <a:r>
              <a:rPr lang="en-US" dirty="0"/>
              <a:t>) was of type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ighlight>
                  <a:srgbClr val="808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sub-type</a:t>
            </a:r>
            <a:r>
              <a:rPr lang="en-US" dirty="0"/>
              <a:t> of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. This is because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is composed of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s, so it makes sense to say ”for every char in the string…”</a:t>
            </a:r>
          </a:p>
        </p:txBody>
      </p:sp>
    </p:spTree>
    <p:extLst>
      <p:ext uri="{BB962C8B-B14F-4D97-AF65-F5344CB8AC3E}">
        <p14:creationId xmlns:p14="http://schemas.microsoft.com/office/powerpoint/2010/main" val="17030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4752-8887-DC41-83C4-DFE35146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3F22-1D5E-F44C-9DAF-5B30B767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loop that will print all the contents of the following: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should not take longer than 5 mins.</a:t>
            </a:r>
          </a:p>
          <a:p>
            <a:pPr lvl="1"/>
            <a:r>
              <a:rPr lang="en-US" dirty="0"/>
              <a:t>If you are stuck or need help, I’ll be walking around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B54B-D889-694A-8982-5784C9E7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86074"/>
            <a:ext cx="10843166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3EFB-7E3C-2946-A02B-E2551215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2439E-B1E0-1640-8DC4-6912BD6F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35" y="2097088"/>
            <a:ext cx="10740530" cy="3004344"/>
          </a:xfrm>
        </p:spPr>
      </p:pic>
    </p:spTree>
    <p:extLst>
      <p:ext uri="{BB962C8B-B14F-4D97-AF65-F5344CB8AC3E}">
        <p14:creationId xmlns:p14="http://schemas.microsoft.com/office/powerpoint/2010/main" val="3726944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AAD-6BAF-C14D-AE7A-73A6C61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6966-D16E-C544-A6C0-1A646498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39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git there is an exercise called “99_Bottles.cpp”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</p:txBody>
      </p:sp>
    </p:spTree>
    <p:extLst>
      <p:ext uri="{BB962C8B-B14F-4D97-AF65-F5344CB8AC3E}">
        <p14:creationId xmlns:p14="http://schemas.microsoft.com/office/powerpoint/2010/main" val="245745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42D7-F9B8-A845-BA18-62715302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3DBD-D905-CD47-B582-AAF0C257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far we have looked at loops that exist by themselves</a:t>
            </a:r>
          </a:p>
          <a:p>
            <a:endParaRPr lang="en-US" dirty="0"/>
          </a:p>
          <a:p>
            <a:r>
              <a:rPr lang="en-US" dirty="0"/>
              <a:t>But we can do some more interesting things with loops, ergo we can </a:t>
            </a:r>
            <a:r>
              <a:rPr lang="en-US" u="sng" dirty="0"/>
              <a:t>nest</a:t>
            </a:r>
            <a:r>
              <a:rPr lang="en-US" dirty="0"/>
              <a:t> them</a:t>
            </a:r>
          </a:p>
          <a:p>
            <a:endParaRPr lang="en-US" dirty="0"/>
          </a:p>
          <a:p>
            <a:r>
              <a:rPr lang="en-US" dirty="0"/>
              <a:t>What is nesting?</a:t>
            </a:r>
          </a:p>
          <a:p>
            <a:pPr lvl="1"/>
            <a:r>
              <a:rPr lang="en-US" dirty="0"/>
              <a:t>Nesting simply means: “Put things inside something bigger”</a:t>
            </a:r>
          </a:p>
          <a:p>
            <a:endParaRPr lang="en-US" dirty="0"/>
          </a:p>
          <a:p>
            <a:r>
              <a:rPr lang="en-US" dirty="0"/>
              <a:t>In the context of loops this just means “</a:t>
            </a:r>
            <a:r>
              <a:rPr lang="en-US" b="1" dirty="0"/>
              <a:t>a loop inside a loop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594-E8DB-D740-B072-FDC9D7A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03B1-CEC7-834A-89C6-1DA88A1B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86" y="5245706"/>
            <a:ext cx="9905999" cy="993776"/>
          </a:xfrm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The nested loops can be of different types. Here they just happen to be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4E9B7-D97A-F242-9C02-EC40D780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6" y="1925637"/>
            <a:ext cx="10923599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95F6-5265-8F40-B594-5CEF398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will this code print?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B26F4-1353-334E-8D14-0D81F73E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64691"/>
            <a:ext cx="9905998" cy="2415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2C27-CBB5-BD43-81C4-753E0F065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8" y="4469744"/>
            <a:ext cx="3925888" cy="2038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82965-F8B6-844D-9B8D-F0F17661ABE9}"/>
              </a:ext>
            </a:extLst>
          </p:cNvPr>
          <p:cNvSpPr txBox="1"/>
          <p:nvPr/>
        </p:nvSpPr>
        <p:spPr>
          <a:xfrm>
            <a:off x="8286750" y="6138854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debug</a:t>
            </a:r>
          </a:p>
        </p:txBody>
      </p:sp>
    </p:spTree>
    <p:extLst>
      <p:ext uri="{BB962C8B-B14F-4D97-AF65-F5344CB8AC3E}">
        <p14:creationId xmlns:p14="http://schemas.microsoft.com/office/powerpoint/2010/main" val="29927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57CB-2918-B54E-82DB-AFB2B857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behind 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EC5A-86DA-FD43-8190-36188806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70349"/>
            <a:ext cx="10488613" cy="2511426"/>
          </a:xfrm>
        </p:spPr>
        <p:txBody>
          <a:bodyPr/>
          <a:lstStyle/>
          <a:p>
            <a:r>
              <a:rPr lang="en-US" dirty="0"/>
              <a:t>There is a very straight forward rule for nested loops which is as follows: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inner most</a:t>
            </a:r>
            <a:r>
              <a:rPr lang="en-US" dirty="0"/>
              <a:t> loop gets </a:t>
            </a:r>
            <a:r>
              <a:rPr lang="en-US" b="1" dirty="0"/>
              <a:t>executed first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the </a:t>
            </a:r>
            <a:r>
              <a:rPr lang="en-US" b="1" dirty="0"/>
              <a:t>loop outside</a:t>
            </a:r>
            <a:r>
              <a:rPr lang="en-US" dirty="0"/>
              <a:t> that and so on.</a:t>
            </a:r>
          </a:p>
          <a:p>
            <a:endParaRPr lang="en-US" dirty="0"/>
          </a:p>
          <a:p>
            <a:r>
              <a:rPr lang="en-US" dirty="0"/>
              <a:t>Basically it says: “Just complete the inner loop before moving to the outer loop” </a:t>
            </a:r>
          </a:p>
        </p:txBody>
      </p:sp>
    </p:spTree>
    <p:extLst>
      <p:ext uri="{BB962C8B-B14F-4D97-AF65-F5344CB8AC3E}">
        <p14:creationId xmlns:p14="http://schemas.microsoft.com/office/powerpoint/2010/main" val="24931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5977-6FC2-FB46-A9E2-EA22409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Let’s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CE61-039F-6F4B-A232-A42A4D36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429000"/>
            <a:ext cx="9905999" cy="1779588"/>
          </a:xfrm>
        </p:spPr>
        <p:txBody>
          <a:bodyPr/>
          <a:lstStyle/>
          <a:p>
            <a:r>
              <a:rPr lang="en-US" dirty="0"/>
              <a:t>For the next 10-15 or so minutes let’s come up with some loops that you would want to see, and we can analyze them in the </a:t>
            </a:r>
            <a:r>
              <a:rPr lang="en-US" dirty="0" err="1"/>
              <a:t>Xcode</a:t>
            </a:r>
            <a:r>
              <a:rPr lang="en-US" dirty="0"/>
              <a:t> debugger</a:t>
            </a:r>
          </a:p>
        </p:txBody>
      </p:sp>
    </p:spTree>
    <p:extLst>
      <p:ext uri="{BB962C8B-B14F-4D97-AF65-F5344CB8AC3E}">
        <p14:creationId xmlns:p14="http://schemas.microsoft.com/office/powerpoint/2010/main" val="134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1150-CCE1-AA43-9ED2-E9580398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A9BC-37BA-D54E-82E3-DF7BDB39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6085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git there is an exercise file called “</a:t>
            </a:r>
            <a:r>
              <a:rPr lang="en-US" dirty="0" err="1"/>
              <a:t>Pyramide_drawing.cpp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codeboard.io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/>
              <a:t>Download and open the file in your IDE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US" dirty="0"/>
              <a:t>Download the file</a:t>
            </a:r>
          </a:p>
          <a:p>
            <a:pPr lvl="1"/>
            <a:r>
              <a:rPr lang="en-US" dirty="0"/>
              <a:t>Copy and paste the contents of the file into a new project </a:t>
            </a:r>
          </a:p>
          <a:p>
            <a:endParaRPr lang="en-US" dirty="0"/>
          </a:p>
          <a:p>
            <a:r>
              <a:rPr lang="en-US" dirty="0"/>
              <a:t>Follow the instructions provided in the source.</a:t>
            </a:r>
          </a:p>
          <a:p>
            <a:r>
              <a:rPr lang="en-US" dirty="0"/>
              <a:t>If you have any questions feel free to ask</a:t>
            </a:r>
          </a:p>
          <a:p>
            <a:endParaRPr lang="en-US" dirty="0"/>
          </a:p>
          <a:p>
            <a:r>
              <a:rPr lang="en-US" dirty="0"/>
              <a:t>If you complete this early, create a new function that will print a pyramid that looks as follows: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33728-16B4-464E-A97C-2DD463AA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162" y="5882557"/>
            <a:ext cx="825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920-975C-2148-AC47-BD1C5466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But why do we want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F18E-190F-5D4C-91CD-7BC630D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4163"/>
          </a:xfrm>
        </p:spPr>
        <p:txBody>
          <a:bodyPr/>
          <a:lstStyle/>
          <a:p>
            <a:r>
              <a:rPr lang="en-US" dirty="0"/>
              <a:t>Programs are usually used for </a:t>
            </a:r>
            <a:r>
              <a:rPr lang="en-US" u="sng" dirty="0"/>
              <a:t>repetitive</a:t>
            </a:r>
            <a:r>
              <a:rPr lang="en-US" dirty="0"/>
              <a:t> tasks </a:t>
            </a:r>
          </a:p>
          <a:p>
            <a:pPr lvl="1"/>
            <a:r>
              <a:rPr lang="en-US" dirty="0"/>
              <a:t>So they will do things that keep repeating over and over again</a:t>
            </a:r>
          </a:p>
          <a:p>
            <a:endParaRPr lang="en-US" dirty="0"/>
          </a:p>
          <a:p>
            <a:r>
              <a:rPr lang="en-US" dirty="0"/>
              <a:t>We may want our program to </a:t>
            </a:r>
            <a:r>
              <a:rPr lang="en-US" u="sng" dirty="0"/>
              <a:t>do something for a set number of times</a:t>
            </a:r>
            <a:r>
              <a:rPr lang="en-US" dirty="0"/>
              <a:t> until we tell it otherwise </a:t>
            </a:r>
          </a:p>
          <a:p>
            <a:endParaRPr lang="en-US" dirty="0"/>
          </a:p>
          <a:p>
            <a:r>
              <a:rPr lang="en-US" dirty="0"/>
              <a:t>Maybe we want our program to check something and inform us if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26187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C24-26B0-704C-AD5B-C25E471B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Operators revised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46B5-C4F9-A040-A9B4-DD54A254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using operators 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 ==</a:t>
            </a:r>
            <a:r>
              <a:rPr lang="en-US" dirty="0"/>
              <a:t>, etc. but lets look at some nice things we can do with them to make our code less cluttered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Lets say we have a loop where we keep adding a variable to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B760-7F21-C744-988B-8452E05D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loop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FEACE0-A724-754C-A92A-B44C06AA1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7"/>
            <a:ext cx="9397383" cy="26638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DDF155-D6B7-6E4F-B84A-AEDBD98FD142}"/>
              </a:ext>
            </a:extLst>
          </p:cNvPr>
          <p:cNvSpPr txBox="1"/>
          <p:nvPr/>
        </p:nvSpPr>
        <p:spPr>
          <a:xfrm>
            <a:off x="1141413" y="5069711"/>
            <a:ext cx="7669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annoying part is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var = var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expression. </a:t>
            </a:r>
          </a:p>
          <a:p>
            <a:r>
              <a:rPr lang="en-US" dirty="0"/>
              <a:t>Writing out the same variable over and over again can become rather frustrating.</a:t>
            </a:r>
          </a:p>
          <a:p>
            <a:endParaRPr lang="en-US" dirty="0"/>
          </a:p>
          <a:p>
            <a:r>
              <a:rPr lang="en-US" dirty="0"/>
              <a:t>Surely there is an easier way to do this!</a:t>
            </a:r>
          </a:p>
        </p:txBody>
      </p:sp>
    </p:spTree>
    <p:extLst>
      <p:ext uri="{BB962C8B-B14F-4D97-AF65-F5344CB8AC3E}">
        <p14:creationId xmlns:p14="http://schemas.microsoft.com/office/powerpoint/2010/main" val="40440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B5DF36-A1CD-FF46-9B3F-B585D8A85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short for “any other operator (+, -, /, etc.)”, aka N-</a:t>
                </a:r>
                <a:r>
                  <a:rPr lang="en-US" dirty="0" err="1"/>
                  <a:t>ary</a:t>
                </a:r>
                <a:r>
                  <a:rPr lang="en-US" dirty="0"/>
                  <a:t> operator</a:t>
                </a:r>
              </a:p>
              <a:p>
                <a:r>
                  <a:rPr lang="en-US" dirty="0"/>
                  <a:t>We can remove the second instance of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US" dirty="0"/>
                  <a:t> completely by using this.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Syntax: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any variable that can have arithmetic operations performed on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dirty="0"/>
                  <a:t> is (like we said before) ANY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some number or variable of our choosing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5F611-B130-5240-A261-91071F27C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0" t="-2143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63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EEAA-E5DC-E043-A3B7-E88D4548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expression actually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basically says: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may seem a bit confusing but lets look at some easy examples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−7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All of these expressions say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equal to the current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some value”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DE7CC-BBC5-4E4C-AF7A-F1B3BB316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10410508" cy="3989995"/>
              </a:xfrm>
              <a:blipFill>
                <a:blip r:embed="rId2"/>
                <a:stretch>
                  <a:fillRect l="-1218" t="-984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9F67-082D-744E-9767-8E54531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clean up that expression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C66081-B539-074A-9019-9171F9144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470" y="2097088"/>
            <a:ext cx="10965060" cy="29240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3246B-513F-A54C-8809-2D457770EB0E}"/>
              </a:ext>
            </a:extLst>
          </p:cNvPr>
          <p:cNvSpPr txBox="1"/>
          <p:nvPr/>
        </p:nvSpPr>
        <p:spPr>
          <a:xfrm>
            <a:off x="1265738" y="5299345"/>
            <a:ext cx="1002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may think that this was rather pointless, but once we start using </a:t>
            </a:r>
            <a:r>
              <a:rPr lang="en-US" sz="2400" b="1" dirty="0"/>
              <a:t>function return types</a:t>
            </a:r>
            <a:r>
              <a:rPr lang="en-US" sz="2400" dirty="0"/>
              <a:t> and more </a:t>
            </a:r>
            <a:r>
              <a:rPr lang="en-US" sz="2400" b="1" dirty="0"/>
              <a:t>complex equations</a:t>
            </a:r>
            <a:r>
              <a:rPr lang="en-US" sz="2400" dirty="0"/>
              <a:t>, doing this will give us a </a:t>
            </a:r>
            <a:r>
              <a:rPr lang="en-US" sz="2400" b="1" dirty="0"/>
              <a:t>speed boost </a:t>
            </a:r>
            <a:r>
              <a:rPr lang="en-US" sz="2400" dirty="0"/>
              <a:t>compared to the first method</a:t>
            </a:r>
          </a:p>
        </p:txBody>
      </p:sp>
    </p:spTree>
    <p:extLst>
      <p:ext uri="{BB962C8B-B14F-4D97-AF65-F5344CB8AC3E}">
        <p14:creationId xmlns:p14="http://schemas.microsoft.com/office/powerpoint/2010/main" val="23675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24B9-D3F7-7D46-99BE-75F6C982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72CB-BECB-3C42-A7B0-09C9CDEA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increment that we are doing in the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loop? How does that work?</a:t>
            </a:r>
          </a:p>
          <a:p>
            <a:endParaRPr lang="en-US" dirty="0"/>
          </a:p>
          <a:p>
            <a:r>
              <a:rPr lang="en-US" dirty="0"/>
              <a:t>We always so something that looked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++,</a:t>
            </a:r>
            <a:r>
              <a:rPr lang="en-US" dirty="0">
                <a:cs typeface="Consolas" panose="020B0609020204030204" pitchFamily="49" charset="0"/>
              </a:rPr>
              <a:t>we came to accept that this increments the value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cs typeface="Consolas" panose="020B0609020204030204" pitchFamily="49" charset="0"/>
              </a:rPr>
              <a:t>, but let’s look at this </a:t>
            </a:r>
          </a:p>
        </p:txBody>
      </p:sp>
    </p:spTree>
    <p:extLst>
      <p:ext uri="{BB962C8B-B14F-4D97-AF65-F5344CB8AC3E}">
        <p14:creationId xmlns:p14="http://schemas.microsoft.com/office/powerpoint/2010/main" val="36179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3038-3708-3140-B32B-680D98F7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Post 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9F41-9A71-704A-B9C3-21CED9A9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9650"/>
          </a:xfrm>
        </p:spPr>
        <p:txBody>
          <a:bodyPr>
            <a:normAutofit/>
          </a:bodyPr>
          <a:lstStyle/>
          <a:p>
            <a:r>
              <a:rPr lang="en-US" dirty="0"/>
              <a:t>The post increment is seen as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endParaRPr lang="en-US" dirty="0"/>
          </a:p>
          <a:p>
            <a:r>
              <a:rPr lang="en-US" dirty="0"/>
              <a:t>This is almost the same as saying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endParaRPr lang="en-US" dirty="0"/>
          </a:p>
          <a:p>
            <a:r>
              <a:rPr lang="en-US" dirty="0"/>
              <a:t>Let’s see what happens if we assign a post increment to some other variable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The same also applies to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148908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AE61-02DC-674D-81D7-8955E272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74564-3721-064B-8274-CF1F7632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828" y="1884029"/>
            <a:ext cx="6523167" cy="28768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89790-A551-9E4C-9E4C-28348D8D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213" y="5634030"/>
            <a:ext cx="4561574" cy="784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C63309-1F0E-3C49-A6BE-723D8BE512B3}"/>
              </a:ext>
            </a:extLst>
          </p:cNvPr>
          <p:cNvSpPr txBox="1"/>
          <p:nvPr/>
        </p:nvSpPr>
        <p:spPr>
          <a:xfrm>
            <a:off x="2013244" y="5634030"/>
            <a:ext cx="163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7714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580E-54E5-7145-BBB0-415A58F5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increment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D46D-F4C0-CD43-9478-91A80C89A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Simply: The post increment on a variable basically says: “if someone asks, I’ll give them my current value, after that I’ll increment my own value”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basically holding off on doing the increment</a:t>
            </a:r>
          </a:p>
        </p:txBody>
      </p:sp>
    </p:spTree>
    <p:extLst>
      <p:ext uri="{BB962C8B-B14F-4D97-AF65-F5344CB8AC3E}">
        <p14:creationId xmlns:p14="http://schemas.microsoft.com/office/powerpoint/2010/main" val="9965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9D0D-02A5-1942-8A4E-F5DFCAB3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 increment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35C0-8027-E54B-9F6B-E72936B6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147845"/>
            <a:ext cx="9905999" cy="2222500"/>
          </a:xfrm>
        </p:spPr>
        <p:txBody>
          <a:bodyPr/>
          <a:lstStyle/>
          <a:p>
            <a:r>
              <a:rPr lang="en-US" dirty="0"/>
              <a:t>The pre-increment is usually seen 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pre-increment simply says: “Increment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immediately”</a:t>
            </a:r>
          </a:p>
        </p:txBody>
      </p:sp>
    </p:spTree>
    <p:extLst>
      <p:ext uri="{BB962C8B-B14F-4D97-AF65-F5344CB8AC3E}">
        <p14:creationId xmlns:p14="http://schemas.microsoft.com/office/powerpoint/2010/main" val="239004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4BD7-638C-724C-9326-B4312262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ECC6-2EB4-DE4D-80AD-BE25940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4227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</a:t>
            </a:r>
            <a:r>
              <a:rPr lang="en-US" b="1" dirty="0"/>
              <a:t>Phone</a:t>
            </a:r>
            <a:r>
              <a:rPr lang="en-US" dirty="0"/>
              <a:t> trying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There is typically a program (or part of a program) that will keep checking if your phone can connect to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Airplane </a:t>
            </a:r>
            <a:r>
              <a:rPr lang="en-US" dirty="0"/>
              <a:t>altitude </a:t>
            </a:r>
          </a:p>
          <a:p>
            <a:pPr lvl="1"/>
            <a:r>
              <a:rPr lang="en-US" dirty="0"/>
              <a:t>The pilot probably wants to know how high the airplane is, otherwise there might be a problem</a:t>
            </a:r>
          </a:p>
          <a:p>
            <a:endParaRPr lang="en-US" dirty="0"/>
          </a:p>
          <a:p>
            <a:r>
              <a:rPr lang="en-US" dirty="0"/>
              <a:t>Connecting to an online game</a:t>
            </a:r>
          </a:p>
          <a:p>
            <a:pPr lvl="1"/>
            <a:r>
              <a:rPr lang="en-US" dirty="0"/>
              <a:t>The server hosting the game will probably have a loop checking if players want to join</a:t>
            </a:r>
          </a:p>
          <a:p>
            <a:pPr lvl="1"/>
            <a:r>
              <a:rPr lang="en-US" dirty="0"/>
              <a:t>Once there are enough players that loop stops since no more players are required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E0FBF132-031E-874A-B2ED-A45C6359D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592" y="5048248"/>
            <a:ext cx="723901" cy="723901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3F638290-F141-F846-88CF-14D567961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811" y="4857749"/>
            <a:ext cx="914400" cy="914400"/>
          </a:xfrm>
          <a:prstGeom prst="rect">
            <a:avLst/>
          </a:prstGeom>
        </p:spPr>
      </p:pic>
      <p:pic>
        <p:nvPicPr>
          <p:cNvPr id="15" name="Graphic 14" descr="Wi-Fi">
            <a:extLst>
              <a:ext uri="{FF2B5EF4-FFF2-40B4-BE49-F238E27FC236}">
                <a16:creationId xmlns:a16="http://schemas.microsoft.com/office/drawing/2014/main" id="{4C8A5F35-59B5-FA49-A596-676EFC527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8311" y="1976439"/>
            <a:ext cx="723900" cy="723900"/>
          </a:xfrm>
          <a:prstGeom prst="rect">
            <a:avLst/>
          </a:prstGeom>
        </p:spPr>
      </p:pic>
      <p:pic>
        <p:nvPicPr>
          <p:cNvPr id="17" name="Graphic 16" descr="Airplane">
            <a:extLst>
              <a:ext uri="{FF2B5EF4-FFF2-40B4-BE49-F238E27FC236}">
                <a16:creationId xmlns:a16="http://schemas.microsoft.com/office/drawing/2014/main" id="{41EB9C33-942C-7A43-AD41-7A30165ED2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624262" y="3394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ACC4-68FA-6C4A-ABB9-3BA4801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3B0C-99F8-C84C-82DE-CE3718BF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732" y="5842022"/>
            <a:ext cx="1280946" cy="5257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13710-367F-7545-82FF-6B47BC37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32" y="2097088"/>
            <a:ext cx="6927359" cy="2964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FF500-3FC8-2249-A70B-1224E55C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7" y="5677590"/>
            <a:ext cx="4957058" cy="8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CC61-8E28-9147-B559-6F079690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Programming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42F3-0ED1-D846-9605-139A2882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git there is a file called “</a:t>
            </a:r>
            <a:r>
              <a:rPr lang="en-US" dirty="0" err="1"/>
              <a:t>Reverse_String.cpp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 will be here to help if you get stuck or if anything is unclear</a:t>
            </a:r>
          </a:p>
          <a:p>
            <a:endParaRPr lang="en-US" dirty="0"/>
          </a:p>
          <a:p>
            <a:r>
              <a:rPr lang="en-US" dirty="0"/>
              <a:t>If you are done early we can take a deep dive into some concepts of your choosing</a:t>
            </a:r>
          </a:p>
        </p:txBody>
      </p:sp>
    </p:spTree>
    <p:extLst>
      <p:ext uri="{BB962C8B-B14F-4D97-AF65-F5344CB8AC3E}">
        <p14:creationId xmlns:p14="http://schemas.microsoft.com/office/powerpoint/2010/main" val="395114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6F72-F098-834A-9D25-1BC73A47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sort of loops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46E7-EACA-C34C-B425-45E946D3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227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Loop</a:t>
            </a:r>
            <a:r>
              <a:rPr lang="en-US" dirty="0"/>
              <a:t>: This is like counting down. We could say something like: </a:t>
            </a:r>
          </a:p>
          <a:p>
            <a:pPr lvl="1"/>
            <a:r>
              <a:rPr lang="en-US" dirty="0"/>
              <a:t>“For the next 5 numbers, give me a name”</a:t>
            </a:r>
          </a:p>
          <a:p>
            <a:pPr lvl="1"/>
            <a:r>
              <a:rPr lang="en-US" dirty="0"/>
              <a:t>“For the first 10 elements in an array, tell me their value”</a:t>
            </a:r>
          </a:p>
          <a:p>
            <a:pPr lvl="1"/>
            <a:endParaRPr lang="en-US" dirty="0"/>
          </a:p>
          <a:p>
            <a:r>
              <a:rPr lang="en-US" b="1" dirty="0"/>
              <a:t>While Loop</a:t>
            </a:r>
            <a:r>
              <a:rPr lang="en-US" dirty="0"/>
              <a:t>: This one is probably the easiest one to find examples</a:t>
            </a:r>
          </a:p>
          <a:p>
            <a:pPr lvl="1"/>
            <a:r>
              <a:rPr lang="en-US" dirty="0"/>
              <a:t>“While the time is not 12:00, do some programming”</a:t>
            </a:r>
          </a:p>
          <a:p>
            <a:pPr lvl="1"/>
            <a:r>
              <a:rPr lang="en-US" dirty="0"/>
              <a:t>“While the sun is out, don’t sleep”</a:t>
            </a:r>
          </a:p>
          <a:p>
            <a:pPr lvl="1"/>
            <a:endParaRPr lang="en-US" dirty="0"/>
          </a:p>
          <a:p>
            <a:r>
              <a:rPr lang="en-US" dirty="0"/>
              <a:t>That’s basically all the loops we will see</a:t>
            </a:r>
          </a:p>
          <a:p>
            <a:pPr lvl="1"/>
            <a:r>
              <a:rPr lang="en-US" dirty="0"/>
              <a:t>But there are subtypes of these loops that we will look at</a:t>
            </a:r>
          </a:p>
        </p:txBody>
      </p:sp>
    </p:spTree>
    <p:extLst>
      <p:ext uri="{BB962C8B-B14F-4D97-AF65-F5344CB8AC3E}">
        <p14:creationId xmlns:p14="http://schemas.microsoft.com/office/powerpoint/2010/main" val="37596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334D-39E8-3E43-8348-997AB22C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6C8F-1B15-E74C-9711-0B4AA13C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22463"/>
          </a:xfrm>
        </p:spPr>
        <p:txBody>
          <a:bodyPr/>
          <a:lstStyle/>
          <a:p>
            <a:r>
              <a:rPr lang="en-US" dirty="0"/>
              <a:t>The while loop is probably the easiest to understand</a:t>
            </a:r>
          </a:p>
          <a:p>
            <a:endParaRPr lang="en-US" dirty="0"/>
          </a:p>
          <a:p>
            <a:r>
              <a:rPr lang="en-US" dirty="0"/>
              <a:t>The structure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BC5D8-84F3-D840-8671-CB8EFC04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324349"/>
            <a:ext cx="3284208" cy="19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05B5-69BE-5847-914C-BF988919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55D-8787-184A-86BA-C136BEE5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 MUST evaluate to true in order for the statements to execute</a:t>
            </a:r>
          </a:p>
          <a:p>
            <a:endParaRPr lang="en-US" dirty="0"/>
          </a:p>
          <a:p>
            <a:r>
              <a:rPr lang="en-US" dirty="0"/>
              <a:t>This basically says: “If this condition is true, then you can execute the contents in the while loop. Otherwise you are not allowed to execute the while loop.”</a:t>
            </a:r>
          </a:p>
        </p:txBody>
      </p:sp>
    </p:spTree>
    <p:extLst>
      <p:ext uri="{BB962C8B-B14F-4D97-AF65-F5344CB8AC3E}">
        <p14:creationId xmlns:p14="http://schemas.microsoft.com/office/powerpoint/2010/main" val="20427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1648</TotalTime>
  <Words>2732</Words>
  <Application>Microsoft Macintosh PowerPoint</Application>
  <PresentationFormat>Widescreen</PresentationFormat>
  <Paragraphs>343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 Math</vt:lpstr>
      <vt:lpstr>Consolas</vt:lpstr>
      <vt:lpstr>Tw Cen MT</vt:lpstr>
      <vt:lpstr>Circuit</vt:lpstr>
      <vt:lpstr>Loops</vt:lpstr>
      <vt:lpstr>Goals for today</vt:lpstr>
      <vt:lpstr>What is a loop?</vt:lpstr>
      <vt:lpstr>2 fundamental types of loop</vt:lpstr>
      <vt:lpstr>But why do we want Loops?</vt:lpstr>
      <vt:lpstr>Real world examples?</vt:lpstr>
      <vt:lpstr>What sort of loops are there?</vt:lpstr>
      <vt:lpstr>While Loop</vt:lpstr>
      <vt:lpstr>Condition</vt:lpstr>
      <vt:lpstr>Statements</vt:lpstr>
      <vt:lpstr>Let’s create a simple while loop</vt:lpstr>
      <vt:lpstr>Let’s come up with the code</vt:lpstr>
      <vt:lpstr>Let’s come up with the code</vt:lpstr>
      <vt:lpstr>NO!!</vt:lpstr>
      <vt:lpstr>But why not???</vt:lpstr>
      <vt:lpstr>So let’s fix this</vt:lpstr>
      <vt:lpstr>The “do while” loop</vt:lpstr>
      <vt:lpstr>Structure of “do while”</vt:lpstr>
      <vt:lpstr>What will the following code output?</vt:lpstr>
      <vt:lpstr>The for loop</vt:lpstr>
      <vt:lpstr>For Loop (C++ syntax)</vt:lpstr>
      <vt:lpstr>Initialization </vt:lpstr>
      <vt:lpstr>Condition</vt:lpstr>
      <vt:lpstr>increment</vt:lpstr>
      <vt:lpstr>statement</vt:lpstr>
      <vt:lpstr>Logic of the for loop</vt:lpstr>
      <vt:lpstr>Let’s step through an easy loop</vt:lpstr>
      <vt:lpstr>Step 1(Initialize)</vt:lpstr>
      <vt:lpstr>Step 2 (condition)</vt:lpstr>
      <vt:lpstr>Step 2.1</vt:lpstr>
      <vt:lpstr>Step 3</vt:lpstr>
      <vt:lpstr>Let’s continue to step through this loop</vt:lpstr>
      <vt:lpstr>For loop variable scope</vt:lpstr>
      <vt:lpstr>Why does this not work?</vt:lpstr>
      <vt:lpstr>Equivalence between loops</vt:lpstr>
      <vt:lpstr>Equivalence between loops</vt:lpstr>
      <vt:lpstr>The “for each” loop</vt:lpstr>
      <vt:lpstr>Syntax of the “for each” loop</vt:lpstr>
      <vt:lpstr>Example of “for each”</vt:lpstr>
      <vt:lpstr>To summarize</vt:lpstr>
      <vt:lpstr>Simple Exercise</vt:lpstr>
      <vt:lpstr>Solution</vt:lpstr>
      <vt:lpstr>Git Programming exercise</vt:lpstr>
      <vt:lpstr>Nested Loops</vt:lpstr>
      <vt:lpstr>Example of a nested loop</vt:lpstr>
      <vt:lpstr>What will this code print?</vt:lpstr>
      <vt:lpstr>Logic behind nested loops</vt:lpstr>
      <vt:lpstr>Let’s experiment</vt:lpstr>
      <vt:lpstr>Git programming Exercise</vt:lpstr>
      <vt:lpstr>Operators revised</vt:lpstr>
      <vt:lpstr>Example loop</vt:lpstr>
      <vt:lpstr>⨂=</vt:lpstr>
      <vt:lpstr>What does the expression actually mean?</vt:lpstr>
      <vt:lpstr>Let’s clean up that expression </vt:lpstr>
      <vt:lpstr>For loop increment</vt:lpstr>
      <vt:lpstr>Post increment </vt:lpstr>
      <vt:lpstr>Example Code</vt:lpstr>
      <vt:lpstr>Post increment logic</vt:lpstr>
      <vt:lpstr>Pre increment </vt:lpstr>
      <vt:lpstr>Example code</vt:lpstr>
      <vt:lpstr>Git Programming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Tiso</dc:creator>
  <cp:lastModifiedBy>Philipp Tiso</cp:lastModifiedBy>
  <cp:revision>546</cp:revision>
  <dcterms:created xsi:type="dcterms:W3CDTF">2019-06-19T08:16:59Z</dcterms:created>
  <dcterms:modified xsi:type="dcterms:W3CDTF">2019-06-20T13:13:53Z</dcterms:modified>
</cp:coreProperties>
</file>