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78" r:id="rId11"/>
    <p:sldId id="279" r:id="rId12"/>
    <p:sldId id="261" r:id="rId13"/>
    <p:sldId id="330" r:id="rId14"/>
    <p:sldId id="331" r:id="rId15"/>
    <p:sldId id="332" r:id="rId16"/>
    <p:sldId id="333" r:id="rId17"/>
    <p:sldId id="329" r:id="rId18"/>
    <p:sldId id="321" r:id="rId19"/>
    <p:sldId id="265" r:id="rId20"/>
    <p:sldId id="280" r:id="rId21"/>
    <p:sldId id="281" r:id="rId22"/>
    <p:sldId id="322" r:id="rId23"/>
    <p:sldId id="323" r:id="rId24"/>
    <p:sldId id="326" r:id="rId25"/>
    <p:sldId id="327" r:id="rId26"/>
    <p:sldId id="328" r:id="rId27"/>
    <p:sldId id="288" r:id="rId28"/>
    <p:sldId id="324" r:id="rId29"/>
    <p:sldId id="32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B85A-777C-9A48-9526-AB5968AA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0E4DE-80D1-FF4C-B4CA-407751B83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417755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172065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8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1245-7928-194F-ABEA-BC5F4D40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This is done intentionally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D9A9-C75E-0142-9D18-20B73AFB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22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address that our debugger displays does NOT reflect the ACTUAL address of the variable</a:t>
            </a:r>
          </a:p>
          <a:p>
            <a:endParaRPr lang="en-US" dirty="0"/>
          </a:p>
          <a:p>
            <a:r>
              <a:rPr lang="en-US" dirty="0"/>
              <a:t>This has to do with how the program is run in memory</a:t>
            </a:r>
          </a:p>
          <a:p>
            <a:endParaRPr lang="en-US" dirty="0"/>
          </a:p>
          <a:p>
            <a:r>
              <a:rPr lang="en-US" dirty="0"/>
              <a:t>Going into this is TO COMPLICATED, for the sake of argument, just respect the fact that a variables TRUE location in memory WILL CHANGE every time the program is run!</a:t>
            </a:r>
          </a:p>
        </p:txBody>
      </p:sp>
    </p:spTree>
    <p:extLst>
      <p:ext uri="{BB962C8B-B14F-4D97-AF65-F5344CB8AC3E}">
        <p14:creationId xmlns:p14="http://schemas.microsoft.com/office/powerpoint/2010/main" val="217470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93C-83D6-ED44-91EC-8C889552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D3F9-50F1-FA42-9436-F25CB0A5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14856"/>
            <a:ext cx="9905999" cy="3541714"/>
          </a:xfrm>
        </p:spPr>
        <p:txBody>
          <a:bodyPr/>
          <a:lstStyle/>
          <a:p>
            <a:r>
              <a:rPr lang="en-US" dirty="0"/>
              <a:t>Up until now we have been using </a:t>
            </a:r>
            <a:r>
              <a:rPr lang="en-US" b="1" dirty="0"/>
              <a:t>one dimensional</a:t>
            </a:r>
            <a:r>
              <a:rPr lang="en-US" dirty="0"/>
              <a:t> arrays</a:t>
            </a:r>
          </a:p>
          <a:p>
            <a:endParaRPr lang="en-US" dirty="0"/>
          </a:p>
          <a:p>
            <a:r>
              <a:rPr lang="en-US" dirty="0"/>
              <a:t>What does this mean?</a:t>
            </a:r>
          </a:p>
          <a:p>
            <a:pPr lvl="1"/>
            <a:r>
              <a:rPr lang="en-US" dirty="0"/>
              <a:t>All it means is, that we only use one index to identify an element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Our array is just a single row of elements</a:t>
            </a:r>
          </a:p>
          <a:p>
            <a:pPr lvl="1"/>
            <a:endParaRPr lang="en-US" dirty="0"/>
          </a:p>
          <a:p>
            <a:r>
              <a:rPr lang="en-US" dirty="0"/>
              <a:t>Think of an Excel spread sheet that is ONLY 1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F3E0A-183D-7E4C-AF25-16190452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49" y="5815302"/>
            <a:ext cx="4694751" cy="6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931D-845F-BE40-A781-4BA1AA4F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is a multidimensional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7237-4B74-A14E-AF0E-BC98FB54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61347"/>
          </a:xfrm>
        </p:spPr>
        <p:txBody>
          <a:bodyPr/>
          <a:lstStyle/>
          <a:p>
            <a:r>
              <a:rPr lang="en-US" dirty="0"/>
              <a:t>A multidimensional array that uses MULTIPLE indexes to identify a variable</a:t>
            </a:r>
          </a:p>
          <a:p>
            <a:endParaRPr lang="en-US" dirty="0"/>
          </a:p>
          <a:p>
            <a:r>
              <a:rPr lang="en-US" dirty="0"/>
              <a:t>Again, think of it as an Excel table with multiple columns and rows</a:t>
            </a:r>
          </a:p>
          <a:p>
            <a:endParaRPr lang="en-US" dirty="0"/>
          </a:p>
          <a:p>
            <a:r>
              <a:rPr lang="en-US" dirty="0"/>
              <a:t>How many dimensions does the following array have?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A8EFF-065E-E943-A439-2563F52C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410834"/>
            <a:ext cx="5502015" cy="10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A49D-9C51-7248-88E0-141630C9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E6BC-16FC-BF46-B02B-BB874642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how we DECLARE a multidimensional array: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This says</a:t>
            </a:r>
            <a:r>
              <a:rPr lang="en-US" dirty="0"/>
              <a:t>: The </a:t>
            </a:r>
            <a:r>
              <a:rPr lang="en-US" b="1" dirty="0"/>
              <a:t>2 dimensional</a:t>
            </a:r>
            <a:r>
              <a:rPr lang="en-US" dirty="0"/>
              <a:t> array has </a:t>
            </a:r>
            <a:r>
              <a:rPr lang="en-US" b="1" dirty="0"/>
              <a:t>3 rows</a:t>
            </a:r>
            <a:r>
              <a:rPr lang="en-US" dirty="0"/>
              <a:t>, and </a:t>
            </a:r>
            <a:r>
              <a:rPr lang="en-US" b="1" dirty="0"/>
              <a:t>2 columns</a:t>
            </a:r>
          </a:p>
          <a:p>
            <a:endParaRPr lang="en-US" dirty="0"/>
          </a:p>
          <a:p>
            <a:r>
              <a:rPr lang="en-US" dirty="0"/>
              <a:t>Think of this like an Excel spread sheet, or a coordinate system if you wish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A7119-67DA-8F4D-9BA7-2256F8FC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28290"/>
            <a:ext cx="8915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CDBA-1B3A-9F4B-8850-09AD8F7E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2D array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19FC0-B2DD-0343-BCB7-8B83BCA5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800" y="2443877"/>
            <a:ext cx="5667224" cy="1970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D7FF1-859D-D348-ABAB-F68F9D3FF685}"/>
              </a:ext>
            </a:extLst>
          </p:cNvPr>
          <p:cNvSpPr txBox="1"/>
          <p:nvPr/>
        </p:nvSpPr>
        <p:spPr>
          <a:xfrm>
            <a:off x="1615440" y="5135880"/>
            <a:ext cx="790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NOTICE</a:t>
            </a:r>
            <a:r>
              <a:rPr lang="en-US" sz="2000" dirty="0"/>
              <a:t>: Each row contains 2 elements (2 columns). There are 3 rows in total</a:t>
            </a:r>
          </a:p>
        </p:txBody>
      </p:sp>
    </p:spTree>
    <p:extLst>
      <p:ext uri="{BB962C8B-B14F-4D97-AF65-F5344CB8AC3E}">
        <p14:creationId xmlns:p14="http://schemas.microsoft.com/office/powerpoint/2010/main" val="327953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687-16F8-284A-AEBE-857A86CA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Accessing elements of this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FC5F-A353-B24E-97E5-B37AFBFB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think we could go through and access </a:t>
            </a:r>
            <a:r>
              <a:rPr lang="en-US"/>
              <a:t>the variables?</a:t>
            </a:r>
          </a:p>
        </p:txBody>
      </p:sp>
    </p:spTree>
    <p:extLst>
      <p:ext uri="{BB962C8B-B14F-4D97-AF65-F5344CB8AC3E}">
        <p14:creationId xmlns:p14="http://schemas.microsoft.com/office/powerpoint/2010/main" val="39902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382-AA0B-2F43-971C-96C07362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121E-F179-BF41-826B-946D9632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6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DCF5-08B5-E24C-AE3D-3D200E7B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Segfaults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A7F9-128B-B64E-B67E-867AC69A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43423" cy="426360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WARNING</a:t>
            </a:r>
            <a:r>
              <a:rPr lang="en-US" dirty="0"/>
              <a:t>: Be EXTEMELY careful when using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A pointer can DIRECTLY manipulate memory (so it can change things that shouldn’t be changed)</a:t>
            </a:r>
          </a:p>
          <a:p>
            <a:pPr lvl="1"/>
            <a:r>
              <a:rPr lang="en-US" dirty="0"/>
              <a:t>Your IDE should stop you from doing very stupid things, but you can still create an event known as a “</a:t>
            </a:r>
            <a:r>
              <a:rPr lang="en-US" b="1" dirty="0"/>
              <a:t>segmentation fault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dirty="0" err="1"/>
              <a:t>Segfaults</a:t>
            </a:r>
            <a:r>
              <a:rPr lang="en-US" dirty="0"/>
              <a:t> WILL crash your program</a:t>
            </a:r>
          </a:p>
          <a:p>
            <a:pPr lvl="1"/>
            <a:r>
              <a:rPr lang="en-US" dirty="0"/>
              <a:t>It’s NOT the end of the world, but it is by far </a:t>
            </a:r>
            <a:r>
              <a:rPr lang="en-US" b="1" dirty="0"/>
              <a:t>one of the worst ways</a:t>
            </a:r>
            <a:r>
              <a:rPr lang="en-US" dirty="0"/>
              <a:t> your </a:t>
            </a:r>
            <a:r>
              <a:rPr lang="en-US" b="1" dirty="0"/>
              <a:t>program can fail</a:t>
            </a:r>
          </a:p>
          <a:p>
            <a:endParaRPr lang="en-US" dirty="0"/>
          </a:p>
          <a:p>
            <a:r>
              <a:rPr lang="en-US" dirty="0"/>
              <a:t>They occur if you try to </a:t>
            </a:r>
            <a:r>
              <a:rPr lang="en-US" b="1" dirty="0"/>
              <a:t>point</a:t>
            </a:r>
            <a:r>
              <a:rPr lang="en-US" dirty="0"/>
              <a:t> to an </a:t>
            </a:r>
            <a:r>
              <a:rPr lang="en-US" b="1" dirty="0"/>
              <a:t>illegal memory</a:t>
            </a:r>
            <a:r>
              <a:rPr lang="en-US" dirty="0"/>
              <a:t> locations </a:t>
            </a:r>
          </a:p>
          <a:p>
            <a:pPr lvl="1"/>
            <a:r>
              <a:rPr lang="en-US" dirty="0"/>
              <a:t>Moving </a:t>
            </a:r>
            <a:r>
              <a:rPr lang="en-US" b="1" dirty="0"/>
              <a:t>out of bound</a:t>
            </a:r>
            <a:r>
              <a:rPr lang="en-US" dirty="0"/>
              <a:t> in an array is a access violation and can spawn a </a:t>
            </a:r>
            <a:r>
              <a:rPr lang="en-US" b="1" dirty="0" err="1"/>
              <a:t>segfault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DISCLAIMER: </a:t>
            </a:r>
            <a:r>
              <a:rPr lang="en-US" dirty="0"/>
              <a:t>We this is NOT an extensive look at pointers, doing so is not in the scope of this course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66E860D0-7437-FE41-84E5-83BD09DF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618518"/>
            <a:ext cx="1323474" cy="1323474"/>
          </a:xfrm>
          <a:prstGeom prst="rect">
            <a:avLst/>
          </a:prstGeom>
        </p:spPr>
      </p:pic>
      <p:pic>
        <p:nvPicPr>
          <p:cNvPr id="7" name="Graphic 6" descr="Exclamation mark">
            <a:extLst>
              <a:ext uri="{FF2B5EF4-FFF2-40B4-BE49-F238E27FC236}">
                <a16:creationId xmlns:a16="http://schemas.microsoft.com/office/drawing/2014/main" id="{E4FFD52B-ACF5-B544-AD6E-CE3C771B6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1185" y="943156"/>
            <a:ext cx="815504" cy="815504"/>
          </a:xfrm>
          <a:prstGeom prst="rect">
            <a:avLst/>
          </a:prstGeom>
        </p:spPr>
      </p:pic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B32BB90-FA4A-D648-A40A-79C038C0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986" y="618518"/>
            <a:ext cx="1323474" cy="1323474"/>
          </a:xfrm>
          <a:prstGeom prst="rect">
            <a:avLst/>
          </a:prstGeom>
        </p:spPr>
      </p:pic>
      <p:pic>
        <p:nvPicPr>
          <p:cNvPr id="9" name="Graphic 8" descr="Exclamation mark">
            <a:extLst>
              <a:ext uri="{FF2B5EF4-FFF2-40B4-BE49-F238E27FC236}">
                <a16:creationId xmlns:a16="http://schemas.microsoft.com/office/drawing/2014/main" id="{3C562437-0AF1-FF44-B56A-634F97BE4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1526" y="930186"/>
            <a:ext cx="841444" cy="8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8BA7-590D-F144-B83B-E9F1F40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BBB8-DEC4-5F45-BEE9-7D86B242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45713" cy="4379913"/>
          </a:xfrm>
        </p:spPr>
        <p:txBody>
          <a:bodyPr>
            <a:normAutofit/>
          </a:bodyPr>
          <a:lstStyle/>
          <a:p>
            <a:r>
              <a:rPr lang="en-US" dirty="0"/>
              <a:t>Up until now we have been using something called “</a:t>
            </a:r>
            <a:r>
              <a:rPr lang="en-US" b="1" dirty="0"/>
              <a:t>pass by value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When we pass an argument to a function, we are creating a temporary copy</a:t>
            </a:r>
          </a:p>
          <a:p>
            <a:pPr lvl="1"/>
            <a:r>
              <a:rPr lang="en-US" dirty="0"/>
              <a:t>We never actually change the value of our actual variable</a:t>
            </a:r>
          </a:p>
          <a:p>
            <a:pPr lvl="1"/>
            <a:endParaRPr lang="en-US" dirty="0"/>
          </a:p>
          <a:p>
            <a:r>
              <a:rPr lang="en-US" dirty="0"/>
              <a:t>We just discussed the fact that a variables true address changes every time we run the program</a:t>
            </a:r>
          </a:p>
          <a:p>
            <a:pPr lvl="1"/>
            <a:r>
              <a:rPr lang="en-US" dirty="0"/>
              <a:t>So trying to remember the address is useless </a:t>
            </a:r>
          </a:p>
          <a:p>
            <a:pPr lvl="1"/>
            <a:endParaRPr lang="en-US" dirty="0"/>
          </a:p>
          <a:p>
            <a:r>
              <a:rPr lang="en-US" dirty="0"/>
              <a:t>Pointers will solve BOTH of these issues</a:t>
            </a:r>
          </a:p>
        </p:txBody>
      </p:sp>
    </p:spTree>
    <p:extLst>
      <p:ext uri="{BB962C8B-B14F-4D97-AF65-F5344CB8AC3E}">
        <p14:creationId xmlns:p14="http://schemas.microsoft.com/office/powerpoint/2010/main" val="29448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E667-C98D-9144-9E17-7CE2D19C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CCC8-EDEC-EB41-A02A-9DF49915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5029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Memory</a:t>
            </a:r>
            <a:r>
              <a:rPr lang="en-US" dirty="0"/>
              <a:t> revision</a:t>
            </a:r>
          </a:p>
          <a:p>
            <a:pPr lvl="1"/>
            <a:r>
              <a:rPr lang="en-US" dirty="0"/>
              <a:t>How does memory work in terms of saving variables?</a:t>
            </a:r>
          </a:p>
          <a:p>
            <a:pPr lvl="1"/>
            <a:r>
              <a:rPr lang="en-US" dirty="0"/>
              <a:t>What are variable names in the context of memory? </a:t>
            </a:r>
          </a:p>
          <a:p>
            <a:pPr lvl="1"/>
            <a:endParaRPr lang="en-US" dirty="0"/>
          </a:p>
          <a:p>
            <a:r>
              <a:rPr lang="en-US" b="1" dirty="0"/>
              <a:t>Multidimensional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What is a multidimensional array?</a:t>
            </a:r>
          </a:p>
          <a:p>
            <a:endParaRPr lang="en-US" dirty="0"/>
          </a:p>
          <a:p>
            <a:r>
              <a:rPr lang="en-US" b="1" dirty="0"/>
              <a:t>Structs</a:t>
            </a:r>
          </a:p>
          <a:p>
            <a:pPr lvl="1"/>
            <a:r>
              <a:rPr lang="en-US" dirty="0"/>
              <a:t>What are structs?</a:t>
            </a:r>
          </a:p>
          <a:p>
            <a:pPr lvl="1"/>
            <a:endParaRPr lang="en-US" b="1" dirty="0"/>
          </a:p>
          <a:p>
            <a:r>
              <a:rPr lang="en-US" dirty="0"/>
              <a:t>An introduction to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What is a pointer?</a:t>
            </a:r>
          </a:p>
          <a:p>
            <a:pPr lvl="1"/>
            <a:r>
              <a:rPr lang="en-US" dirty="0"/>
              <a:t>Why are pointers so useful?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Revision</a:t>
            </a:r>
            <a:r>
              <a:rPr lang="en-US" dirty="0"/>
              <a:t> of previous topics</a:t>
            </a:r>
          </a:p>
          <a:p>
            <a:pPr lvl="1"/>
            <a:r>
              <a:rPr lang="en-US" dirty="0"/>
              <a:t>Manipulating variables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39296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DC35-8480-5946-B26D-69CC9EEC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E561-2775-3F48-A27A-B238A3AC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Simply</a:t>
            </a:r>
            <a:r>
              <a:rPr lang="en-US" dirty="0"/>
              <a:t>: A </a:t>
            </a:r>
            <a:r>
              <a:rPr lang="en-US" b="1" dirty="0"/>
              <a:t>pointer</a:t>
            </a:r>
            <a:r>
              <a:rPr lang="en-US" dirty="0"/>
              <a:t> is a </a:t>
            </a:r>
            <a:r>
              <a:rPr lang="en-US" b="1" dirty="0"/>
              <a:t>variable</a:t>
            </a:r>
            <a:r>
              <a:rPr lang="en-US" dirty="0"/>
              <a:t>, who's </a:t>
            </a:r>
            <a:r>
              <a:rPr lang="en-US" b="1" dirty="0"/>
              <a:t>value</a:t>
            </a:r>
            <a:r>
              <a:rPr lang="en-US" dirty="0"/>
              <a:t> is the </a:t>
            </a:r>
            <a:r>
              <a:rPr lang="en-US" b="1" dirty="0"/>
              <a:t>memory address</a:t>
            </a:r>
            <a:r>
              <a:rPr lang="en-US" dirty="0"/>
              <a:t> of another </a:t>
            </a:r>
            <a:r>
              <a:rPr lang="en-US" b="1" dirty="0"/>
              <a:t>variable.</a:t>
            </a:r>
          </a:p>
          <a:p>
            <a:endParaRPr lang="en-US" dirty="0"/>
          </a:p>
          <a:p>
            <a:r>
              <a:rPr lang="en-US" dirty="0"/>
              <a:t>In other words: “A pointer </a:t>
            </a:r>
            <a:r>
              <a:rPr lang="en-US" b="1" dirty="0"/>
              <a:t>points to</a:t>
            </a:r>
            <a:r>
              <a:rPr lang="en-US" dirty="0"/>
              <a:t> another </a:t>
            </a:r>
            <a:r>
              <a:rPr lang="en-US" b="1" dirty="0"/>
              <a:t>variable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Let’s look at how we actually create a pointer.</a:t>
            </a:r>
          </a:p>
        </p:txBody>
      </p:sp>
    </p:spTree>
    <p:extLst>
      <p:ext uri="{BB962C8B-B14F-4D97-AF65-F5344CB8AC3E}">
        <p14:creationId xmlns:p14="http://schemas.microsoft.com/office/powerpoint/2010/main" val="265413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D88-2E00-8A44-AE6A-EA5D227C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41880-A25D-D147-AD30-27204C97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249" y="2877990"/>
            <a:ext cx="7350326" cy="79613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E8FA9-F3F2-174C-81C4-EAC4EFD9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14" y="4636794"/>
            <a:ext cx="9702797" cy="5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DB2F-37C0-3B41-BF10-30A81287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/>
              <a:t>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DA42-E0B7-E24C-ADAF-764A019E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former is what tells us: “This is a pointer”</a:t>
            </a:r>
          </a:p>
          <a:p>
            <a:endParaRPr lang="en-US" dirty="0"/>
          </a:p>
          <a:p>
            <a:r>
              <a:rPr lang="en-US" dirty="0"/>
              <a:t>The latter expresses: “We want to get the address of what follows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FF7AB0"/>
              </a:solidFill>
            </a:endParaRPr>
          </a:p>
          <a:p>
            <a:r>
              <a:rPr lang="en-US" dirty="0"/>
              <a:t>So what’s the meaning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3171B-848C-014E-8676-97AFC4B4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4596420"/>
            <a:ext cx="1830841" cy="4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A24E-8588-FB49-90E1-80A1449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E3B2-9D93-8747-8542-EDDA9880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5601"/>
          </a:xfrm>
        </p:spPr>
        <p:txBody>
          <a:bodyPr>
            <a:normAutofit/>
          </a:bodyPr>
          <a:lstStyle/>
          <a:p>
            <a:r>
              <a:rPr lang="en-US" dirty="0"/>
              <a:t>A pointer </a:t>
            </a:r>
            <a:r>
              <a:rPr lang="en-US" b="1" dirty="0"/>
              <a:t>points</a:t>
            </a:r>
            <a:r>
              <a:rPr lang="en-US" dirty="0"/>
              <a:t> to a </a:t>
            </a:r>
            <a:r>
              <a:rPr lang="en-US" b="1" dirty="0"/>
              <a:t>variable</a:t>
            </a:r>
            <a:r>
              <a:rPr lang="en-US" dirty="0"/>
              <a:t> that is the </a:t>
            </a:r>
            <a:r>
              <a:rPr lang="en-US" b="1" dirty="0"/>
              <a:t>same type</a:t>
            </a:r>
            <a:r>
              <a:rPr lang="en-US" dirty="0"/>
              <a:t> as the pointer!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what type of variable does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point to?</a:t>
            </a:r>
          </a:p>
          <a:p>
            <a:pPr lvl="1"/>
            <a:r>
              <a:rPr lang="en-US" dirty="0"/>
              <a:t>This is a pointer to an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/>
            <a:endParaRPr lang="en-US" dirty="0"/>
          </a:p>
          <a:p>
            <a:r>
              <a:rPr lang="en-US" dirty="0"/>
              <a:t>Let’s play around with this for a bit, and see what sorts of pointers we can come up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AA08-7996-5446-8445-C6378B8A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7916-28DB-794A-979C-18A1A75E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actually see what the value of the variable which we are pointing to, then we need to do something called </a:t>
            </a:r>
            <a:r>
              <a:rPr lang="en-US" b="1" dirty="0"/>
              <a:t>dereferencing</a:t>
            </a:r>
          </a:p>
          <a:p>
            <a:endParaRPr lang="en-US" dirty="0"/>
          </a:p>
          <a:p>
            <a:r>
              <a:rPr lang="en-US" dirty="0"/>
              <a:t>This just means: “Instead of giving me the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give me its value”</a:t>
            </a:r>
          </a:p>
          <a:p>
            <a:endParaRPr lang="en-US" dirty="0"/>
          </a:p>
          <a:p>
            <a:r>
              <a:rPr lang="en-US" dirty="0"/>
              <a:t>Let’s look at how we can actually do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FAEA-E610-8343-8A77-1316A4F7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F7BF0-09FF-F647-AC1B-09978B619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523" y="2258175"/>
            <a:ext cx="9149778" cy="1170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5C463-D0B5-D34A-A6E2-1725AAA496B4}"/>
              </a:ext>
            </a:extLst>
          </p:cNvPr>
          <p:cNvSpPr txBox="1"/>
          <p:nvPr/>
        </p:nvSpPr>
        <p:spPr>
          <a:xfrm>
            <a:off x="1519523" y="4297680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key thing is: 			  in the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B66F9-6950-D048-B3DC-C9D99A83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641" y="4229287"/>
            <a:ext cx="1022350" cy="5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8FA5-B1F0-E948-B676-B0D7399F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A387-7E2E-2645-8F09-592D4E2D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around with pointers to different variables</a:t>
            </a:r>
          </a:p>
          <a:p>
            <a:endParaRPr lang="en-US" dirty="0"/>
          </a:p>
          <a:p>
            <a:r>
              <a:rPr lang="en-US" dirty="0"/>
              <a:t>See what happens if you have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that points to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In other words: “Try to deliberately do use the wrong type of pointer”</a:t>
            </a:r>
          </a:p>
          <a:p>
            <a:pPr lvl="1"/>
            <a:endParaRPr lang="en-US" dirty="0"/>
          </a:p>
          <a:p>
            <a:r>
              <a:rPr lang="en-US" dirty="0"/>
              <a:t>Once you have assigned the pointer, dereference it and see what you get</a:t>
            </a:r>
          </a:p>
        </p:txBody>
      </p:sp>
    </p:spTree>
    <p:extLst>
      <p:ext uri="{BB962C8B-B14F-4D97-AF65-F5344CB8AC3E}">
        <p14:creationId xmlns:p14="http://schemas.microsoft.com/office/powerpoint/2010/main" val="14533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3216-0A5E-8642-ABD0-2B48FAE7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</a:rPr>
              <a:t>VOID</a:t>
            </a:r>
            <a:r>
              <a:rPr lang="en-US" sz="6600" dirty="0"/>
              <a:t> Pointer</a:t>
            </a:r>
          </a:p>
        </p:txBody>
      </p:sp>
      <p:pic>
        <p:nvPicPr>
          <p:cNvPr id="6" name="Graphic 5" descr="Blind">
            <a:extLst>
              <a:ext uri="{FF2B5EF4-FFF2-40B4-BE49-F238E27FC236}">
                <a16:creationId xmlns:a16="http://schemas.microsoft.com/office/drawing/2014/main" id="{11156DED-202A-6B4B-B074-E1A97E1B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334" y="3043052"/>
            <a:ext cx="1890156" cy="18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FCA7-A388-E347-96AE-F71C51CF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1" dirty="0"/>
              <a:t>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9155-7052-0445-8E89-8D2647CC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is a pointer that can point to ANY TYPE</a:t>
            </a:r>
          </a:p>
          <a:p>
            <a:endParaRPr lang="en-US" dirty="0"/>
          </a:p>
          <a:p>
            <a:r>
              <a:rPr lang="en-US" dirty="0"/>
              <a:t>This is why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is so powerful</a:t>
            </a:r>
          </a:p>
          <a:p>
            <a:pPr lvl="1"/>
            <a:r>
              <a:rPr lang="en-US" dirty="0"/>
              <a:t>In order to see what the actual type was we can do something called a </a:t>
            </a:r>
            <a:r>
              <a:rPr lang="en-US" b="1" dirty="0"/>
              <a:t>cast</a:t>
            </a:r>
          </a:p>
          <a:p>
            <a:pPr lvl="1"/>
            <a:endParaRPr lang="en-US" b="1" dirty="0"/>
          </a:p>
          <a:p>
            <a:r>
              <a:rPr lang="en-US" dirty="0"/>
              <a:t>A cast is a way of changing the type of pointer</a:t>
            </a:r>
          </a:p>
        </p:txBody>
      </p:sp>
    </p:spTree>
    <p:extLst>
      <p:ext uri="{BB962C8B-B14F-4D97-AF65-F5344CB8AC3E}">
        <p14:creationId xmlns:p14="http://schemas.microsoft.com/office/powerpoint/2010/main" val="2795653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4CFD-2018-E442-8DEA-071EC775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Cast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2A7BA-37E4-A244-8271-A1B05A21B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088" y="2343150"/>
            <a:ext cx="1900880" cy="470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4C88D-8219-9442-9C7A-CA7E3CB40754}"/>
              </a:ext>
            </a:extLst>
          </p:cNvPr>
          <p:cNvSpPr txBox="1"/>
          <p:nvPr/>
        </p:nvSpPr>
        <p:spPr>
          <a:xfrm>
            <a:off x="1913363" y="3059906"/>
            <a:ext cx="836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here is saying: “From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/>
              <a:t>, return a temporary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E1B25-9433-7D44-B343-14EB353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63" y="4130675"/>
            <a:ext cx="9334500" cy="105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2C15C-2685-AE4E-ADCA-98744AF23BC5}"/>
              </a:ext>
            </a:extLst>
          </p:cNvPr>
          <p:cNvSpPr txBox="1"/>
          <p:nvPr/>
        </p:nvSpPr>
        <p:spPr>
          <a:xfrm>
            <a:off x="1913363" y="5870150"/>
            <a:ext cx="549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What would happen if we printed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int_ptr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23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2A00-B7CA-BD4A-BEEC-6EFC11C1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A1DD-530F-BE47-86CB-A4187A1F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</a:t>
            </a:r>
            <a:r>
              <a:rPr lang="en-US" dirty="0"/>
              <a:t>: The location in which our program gets stored.</a:t>
            </a:r>
          </a:p>
          <a:p>
            <a:endParaRPr lang="en-US" dirty="0"/>
          </a:p>
          <a:p>
            <a:r>
              <a:rPr lang="en-US" dirty="0"/>
              <a:t>Our program gets put into memory before it is run.</a:t>
            </a:r>
          </a:p>
          <a:p>
            <a:endParaRPr lang="en-US" dirty="0"/>
          </a:p>
          <a:p>
            <a:r>
              <a:rPr lang="en-US" dirty="0"/>
              <a:t>The memory is one of the most important things that we need to understand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EA3A-6FB4-E24E-BA8B-0A3679F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3390-3217-1A44-AAC7-DF6813CB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memory, what is a variable name?</a:t>
            </a:r>
          </a:p>
          <a:p>
            <a:endParaRPr lang="en-US" dirty="0"/>
          </a:p>
          <a:p>
            <a:r>
              <a:rPr lang="en-US" dirty="0"/>
              <a:t>A variable name is nothing more than A NAME FOR A MEMORY ADDRESS</a:t>
            </a:r>
          </a:p>
          <a:p>
            <a:endParaRPr lang="en-US" dirty="0"/>
          </a:p>
          <a:p>
            <a:r>
              <a:rPr lang="en-US" dirty="0"/>
              <a:t>Variable names exist so that we can easily identify what variable we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35219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0CD1-66DA-484F-9417-CC87637D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5B2B-7E74-5B4E-9DDD-59663F8B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/>
          </a:bodyPr>
          <a:lstStyle/>
          <a:p>
            <a:r>
              <a:rPr lang="en-US" dirty="0"/>
              <a:t>We could say that a variable name references an address</a:t>
            </a:r>
          </a:p>
          <a:p>
            <a:endParaRPr lang="en-US" dirty="0"/>
          </a:p>
          <a:p>
            <a:r>
              <a:rPr lang="en-US" dirty="0"/>
              <a:t>At that address the actual value of our variable is stored</a:t>
            </a:r>
          </a:p>
          <a:p>
            <a:endParaRPr lang="en-US" dirty="0"/>
          </a:p>
          <a:p>
            <a:r>
              <a:rPr lang="en-US" dirty="0"/>
              <a:t>Every variable that is in memory has 2 parts</a:t>
            </a:r>
          </a:p>
          <a:p>
            <a:pPr lvl="1"/>
            <a:r>
              <a:rPr lang="en-US" dirty="0"/>
              <a:t>An address (where it is in memory)</a:t>
            </a:r>
          </a:p>
          <a:p>
            <a:pPr lvl="1"/>
            <a:r>
              <a:rPr lang="en-US" dirty="0"/>
              <a:t>The value that the variable actually contains </a:t>
            </a:r>
          </a:p>
        </p:txBody>
      </p:sp>
    </p:spTree>
    <p:extLst>
      <p:ext uri="{BB962C8B-B14F-4D97-AF65-F5344CB8AC3E}">
        <p14:creationId xmlns:p14="http://schemas.microsoft.com/office/powerpoint/2010/main" val="270890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AEB4-560D-A648-90F9-07836F57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5843"/>
          </a:xfrm>
        </p:spPr>
        <p:txBody>
          <a:bodyPr/>
          <a:lstStyle/>
          <a:p>
            <a:pPr algn="ctr"/>
            <a:r>
              <a:rPr lang="en-US" b="1" dirty="0"/>
              <a:t>Example of memory addresses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FE092-2396-2641-BE02-4FCA215A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543" y="4954524"/>
            <a:ext cx="6361738" cy="1478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646BC-44C0-9A4F-A5F0-B5BBDED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356" y="1734361"/>
            <a:ext cx="3951288" cy="284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47181D-E8FB-954D-8CD4-FD94AF388E06}"/>
              </a:ext>
            </a:extLst>
          </p:cNvPr>
          <p:cNvSpPr txBox="1"/>
          <p:nvPr/>
        </p:nvSpPr>
        <p:spPr>
          <a:xfrm>
            <a:off x="8071644" y="1885557"/>
            <a:ext cx="412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the addressed of the following variables,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myDouble</a:t>
            </a:r>
            <a:r>
              <a:rPr lang="en-US" dirty="0"/>
              <a:t> respectively</a:t>
            </a:r>
          </a:p>
        </p:txBody>
      </p:sp>
    </p:spTree>
    <p:extLst>
      <p:ext uri="{BB962C8B-B14F-4D97-AF65-F5344CB8AC3E}">
        <p14:creationId xmlns:p14="http://schemas.microsoft.com/office/powerpoint/2010/main" val="28541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382D-AFC0-6646-81D3-C9698AF5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would we imagine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9FF5-5500-D240-84A0-21C511E4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memory as a series of blocks or as a </a:t>
            </a:r>
            <a:r>
              <a:rPr lang="en-US" b="1" dirty="0"/>
              <a:t>table</a:t>
            </a:r>
            <a:r>
              <a:rPr lang="en-US" dirty="0"/>
              <a:t> that l</a:t>
            </a:r>
            <a:r>
              <a:rPr lang="en-US" b="1" dirty="0"/>
              <a:t>ists all the variables </a:t>
            </a:r>
            <a:r>
              <a:rPr lang="en-US" dirty="0"/>
              <a:t>that our program is currently using.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/>
              <a:t>table</a:t>
            </a:r>
            <a:r>
              <a:rPr lang="en-US" dirty="0"/>
              <a:t> has </a:t>
            </a:r>
            <a:r>
              <a:rPr lang="en-US" b="1" dirty="0"/>
              <a:t>3 columns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0014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A5F-0E2D-6B45-8CD0-A6B3BB41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utilizing this “table”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D301C4-3325-E545-8621-AA74937B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972174"/>
              </p:ext>
            </p:extLst>
          </p:nvPr>
        </p:nvGraphicFramePr>
        <p:xfrm>
          <a:off x="1141413" y="3192463"/>
          <a:ext cx="990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85789208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6262686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063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(actual 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(variable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(value of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0x00007ffeefbff528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myInt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0x00007ffeefbff520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61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03297-9325-E34A-A39C-395D5786B970}"/>
              </a:ext>
            </a:extLst>
          </p:cNvPr>
          <p:cNvSpPr txBox="1"/>
          <p:nvPr/>
        </p:nvSpPr>
        <p:spPr>
          <a:xfrm>
            <a:off x="1141413" y="5110143"/>
            <a:ext cx="398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simplest way that we can think of the memory without having to get into too many details.</a:t>
            </a:r>
          </a:p>
        </p:txBody>
      </p:sp>
    </p:spTree>
    <p:extLst>
      <p:ext uri="{BB962C8B-B14F-4D97-AF65-F5344CB8AC3E}">
        <p14:creationId xmlns:p14="http://schemas.microsoft.com/office/powerpoint/2010/main" val="281220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CAE0-C741-A545-B26A-04C18D4B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0EEC-39C7-F741-BF9E-ED59F820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memory address of our variable change every time we run our program, or is it consistent? </a:t>
            </a:r>
          </a:p>
          <a:p>
            <a:endParaRPr lang="en-US" dirty="0"/>
          </a:p>
          <a:p>
            <a:r>
              <a:rPr lang="en-US" dirty="0"/>
              <a:t>When we check the debugger it seems like it is! </a:t>
            </a:r>
          </a:p>
          <a:p>
            <a:endParaRPr lang="en-US" dirty="0"/>
          </a:p>
          <a:p>
            <a:r>
              <a:rPr lang="en-US" dirty="0"/>
              <a:t>Does that mean that we can keep using the same address for the variable?</a:t>
            </a:r>
          </a:p>
        </p:txBody>
      </p:sp>
    </p:spTree>
    <p:extLst>
      <p:ext uri="{BB962C8B-B14F-4D97-AF65-F5344CB8AC3E}">
        <p14:creationId xmlns:p14="http://schemas.microsoft.com/office/powerpoint/2010/main" val="35845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1895</TotalTime>
  <Words>1142</Words>
  <Application>Microsoft Macintosh PowerPoint</Application>
  <PresentationFormat>Widescreen</PresentationFormat>
  <Paragraphs>169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Consolas</vt:lpstr>
      <vt:lpstr>Tw Cen MT</vt:lpstr>
      <vt:lpstr>Circuit</vt:lpstr>
      <vt:lpstr>Pointers</vt:lpstr>
      <vt:lpstr>Goals for today</vt:lpstr>
      <vt:lpstr>Memory revision</vt:lpstr>
      <vt:lpstr>Variable names</vt:lpstr>
      <vt:lpstr>Variable location</vt:lpstr>
      <vt:lpstr>Example of memory addresses</vt:lpstr>
      <vt:lpstr>How would we imagine this?</vt:lpstr>
      <vt:lpstr>Example utilizing this “table”</vt:lpstr>
      <vt:lpstr>Major question</vt:lpstr>
      <vt:lpstr>NO!!</vt:lpstr>
      <vt:lpstr>This is done intentionally</vt:lpstr>
      <vt:lpstr>Multidimensional arrays</vt:lpstr>
      <vt:lpstr>So what is a multidimensional array?</vt:lpstr>
      <vt:lpstr>Syntax of multidimensional arrays</vt:lpstr>
      <vt:lpstr>2D array initialization</vt:lpstr>
      <vt:lpstr>Accessing elements of this 2D array</vt:lpstr>
      <vt:lpstr>Structs</vt:lpstr>
      <vt:lpstr>Segfaults</vt:lpstr>
      <vt:lpstr>POINTERS</vt:lpstr>
      <vt:lpstr>What is a pointer?</vt:lpstr>
      <vt:lpstr>Pointer syntax</vt:lpstr>
      <vt:lpstr>What does * and &amp; mean?</vt:lpstr>
      <vt:lpstr>Pointer types</vt:lpstr>
      <vt:lpstr>Dereferencing pointers</vt:lpstr>
      <vt:lpstr>Dereferencing pointers</vt:lpstr>
      <vt:lpstr>Pointer Exercise</vt:lpstr>
      <vt:lpstr>VOID Pointer</vt:lpstr>
      <vt:lpstr>What is a void pointer?</vt:lpstr>
      <vt:lpstr>Cast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247</cp:revision>
  <dcterms:created xsi:type="dcterms:W3CDTF">2019-06-25T14:54:30Z</dcterms:created>
  <dcterms:modified xsi:type="dcterms:W3CDTF">2019-06-27T13:15:30Z</dcterms:modified>
</cp:coreProperties>
</file>