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0" r:id="rId16"/>
    <p:sldId id="281" r:id="rId17"/>
    <p:sldId id="279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278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35"/>
  </p:normalViewPr>
  <p:slideViewPr>
    <p:cSldViewPr snapToGrid="0" snapToObjects="1">
      <p:cViewPr varScale="1">
        <p:scale>
          <a:sx n="84" d="100"/>
          <a:sy n="84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g8b-u7_riAhXH-6QKHT4dBNMQjRx6BAgBEAU&amp;url=https%3A%2F%2Fwww.reddit.com%2Fr%2FCyberpunk%2Fcomments%2F2mdexj%2Fr_e_l_a_x%2F&amp;psig=AOvVaw1WiHsbFtJlwVA0r9PK0bzu&amp;ust=1561216579253401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425F-DB5B-6F4E-9EEF-0018A2673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690DD-F38C-6B4C-951D-83BBA9AA8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Philipp Tiso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Alexander Jaeger</a:t>
            </a:r>
          </a:p>
        </p:txBody>
      </p:sp>
    </p:spTree>
    <p:extLst>
      <p:ext uri="{BB962C8B-B14F-4D97-AF65-F5344CB8AC3E}">
        <p14:creationId xmlns:p14="http://schemas.microsoft.com/office/powerpoint/2010/main" val="160663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E680-3F8C-A24A-A1DE-578AE1E0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53524-8466-A140-B1F9-84E2A60C7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61" y="1764320"/>
            <a:ext cx="6485475" cy="46507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C9068-9E8A-214B-BCA4-F800BFB41DC7}"/>
              </a:ext>
            </a:extLst>
          </p:cNvPr>
          <p:cNvSpPr txBox="1"/>
          <p:nvPr/>
        </p:nvSpPr>
        <p:spPr>
          <a:xfrm>
            <a:off x="7626888" y="1828800"/>
            <a:ext cx="41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an </a:t>
            </a:r>
            <a:r>
              <a:rPr lang="en-US" u="sng" dirty="0"/>
              <a:t>array</a:t>
            </a:r>
            <a:r>
              <a:rPr lang="en-US" dirty="0"/>
              <a:t> of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3F05E-B524-8640-A178-16024B78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888" y="3690616"/>
            <a:ext cx="4301007" cy="565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81338-3F1C-A244-A0BE-33042964B08E}"/>
              </a:ext>
            </a:extLst>
          </p:cNvPr>
          <p:cNvSpPr txBox="1"/>
          <p:nvPr/>
        </p:nvSpPr>
        <p:spPr>
          <a:xfrm>
            <a:off x="7626888" y="3307370"/>
            <a:ext cx="115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440E4-D224-C148-AA73-5974F8D460BD}"/>
              </a:ext>
            </a:extLst>
          </p:cNvPr>
          <p:cNvSpPr txBox="1"/>
          <p:nvPr/>
        </p:nvSpPr>
        <p:spPr>
          <a:xfrm>
            <a:off x="7626887" y="4577284"/>
            <a:ext cx="411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</a:t>
            </a:r>
            <a:r>
              <a:rPr lang="en-US" dirty="0"/>
              <a:t>: The spaces between the two strings is ignored</a:t>
            </a:r>
          </a:p>
        </p:txBody>
      </p:sp>
    </p:spTree>
    <p:extLst>
      <p:ext uri="{BB962C8B-B14F-4D97-AF65-F5344CB8AC3E}">
        <p14:creationId xmlns:p14="http://schemas.microsoft.com/office/powerpoint/2010/main" val="8654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8DF5-C3A5-1542-AF92-AEA45C27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 function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16D0-6B0B-294C-B1A5-8FA87EFD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function is one that we have seen since the start, but there are things we haven’t told you. </a:t>
            </a:r>
          </a:p>
          <a:p>
            <a:endParaRPr lang="en-US" dirty="0"/>
          </a:p>
          <a:p>
            <a:r>
              <a:rPr lang="en-US" dirty="0"/>
              <a:t>The main function is </a:t>
            </a:r>
            <a:r>
              <a:rPr lang="en-US" u="sng" dirty="0"/>
              <a:t>somewhat incomplete </a:t>
            </a:r>
            <a:r>
              <a:rPr lang="en-US" dirty="0"/>
              <a:t>in the way we have been using it</a:t>
            </a:r>
          </a:p>
          <a:p>
            <a:endParaRPr lang="en-US" dirty="0"/>
          </a:p>
          <a:p>
            <a:r>
              <a:rPr lang="en-US" dirty="0"/>
              <a:t>It is possible to </a:t>
            </a:r>
            <a:r>
              <a:rPr lang="en-US" u="sng" dirty="0"/>
              <a:t>pass arguments</a:t>
            </a:r>
            <a:r>
              <a:rPr lang="en-US" dirty="0"/>
              <a:t> to the main function if we tweak its structure</a:t>
            </a:r>
          </a:p>
        </p:txBody>
      </p:sp>
    </p:spTree>
    <p:extLst>
      <p:ext uri="{BB962C8B-B14F-4D97-AF65-F5344CB8AC3E}">
        <p14:creationId xmlns:p14="http://schemas.microsoft.com/office/powerpoint/2010/main" val="32077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1DE7-243E-9342-9985-2D338245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mains final form!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70F3B-10A1-C44B-9DAF-3944DD794B29}"/>
              </a:ext>
            </a:extLst>
          </p:cNvPr>
          <p:cNvSpPr txBox="1"/>
          <p:nvPr/>
        </p:nvSpPr>
        <p:spPr>
          <a:xfrm>
            <a:off x="1949451" y="5700713"/>
            <a:ext cx="712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extra arguments that we have neglected before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 respectively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19176-64B9-D24F-BC4F-BF42036B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46" y="2382417"/>
            <a:ext cx="6076308" cy="18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032F-419C-6A45-BB42-8FA0735D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4CD7-D693-E44F-BFFC-2A13F28F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848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is an integer which we can use to select the argument from </a:t>
            </a:r>
            <a:r>
              <a:rPr lang="en-US" dirty="0" err="1"/>
              <a:t>argv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what tells us how many other arguments we have entered</a:t>
            </a:r>
          </a:p>
          <a:p>
            <a:pPr lvl="1"/>
            <a:r>
              <a:rPr lang="en-US" dirty="0"/>
              <a:t>This will make sense once we look 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will NEVER be less than</a:t>
            </a:r>
          </a:p>
          <a:p>
            <a:pPr lvl="1"/>
            <a:r>
              <a:rPr lang="en-US" dirty="0"/>
              <a:t>This is because the first argument is the path of the file we are working on</a:t>
            </a:r>
          </a:p>
          <a:p>
            <a:endParaRPr lang="en-US" dirty="0"/>
          </a:p>
          <a:p>
            <a:r>
              <a:rPr lang="en-US" dirty="0"/>
              <a:t>Just print the first element in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: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&lt;&lt;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78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B09-E6A0-BE48-B8AC-B5B62CAA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argv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A69C-F1CF-9949-8252-85062FF5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an </a:t>
            </a:r>
            <a:r>
              <a:rPr lang="en-US" u="sng" dirty="0"/>
              <a:t>array of 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u="sng" dirty="0"/>
              <a:t>s</a:t>
            </a:r>
            <a:r>
              <a:rPr lang="en-US" dirty="0"/>
              <a:t> that our program can use</a:t>
            </a:r>
          </a:p>
          <a:p>
            <a:endParaRPr lang="en-US" dirty="0"/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/>
              <a:t> is always the path to our the .</a:t>
            </a:r>
            <a:r>
              <a:rPr lang="en-US" dirty="0" err="1"/>
              <a:t>cpp</a:t>
            </a:r>
            <a:r>
              <a:rPr lang="en-US" dirty="0"/>
              <a:t> file were working in</a:t>
            </a:r>
          </a:p>
          <a:p>
            <a:endParaRPr lang="en-US" dirty="0"/>
          </a:p>
          <a:p>
            <a:r>
              <a:rPr lang="en-US" dirty="0"/>
              <a:t>Arguments are passed before we run our program </a:t>
            </a:r>
          </a:p>
          <a:p>
            <a:pPr lvl="1"/>
            <a:r>
              <a:rPr lang="en-US" dirty="0"/>
              <a:t>This is done on the command line via the shell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tells us how many strings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 contains</a:t>
            </a:r>
          </a:p>
        </p:txBody>
      </p:sp>
    </p:spTree>
    <p:extLst>
      <p:ext uri="{BB962C8B-B14F-4D97-AF65-F5344CB8AC3E}">
        <p14:creationId xmlns:p14="http://schemas.microsoft.com/office/powerpoint/2010/main" val="36834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FC99-5300-0246-B7BF-88B1B478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Getting command line </a:t>
            </a:r>
            <a:r>
              <a:rPr lang="en-US" b="1" dirty="0" err="1"/>
              <a:t>args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F0F1-17B9-664B-9BFD-97F928DE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 are </a:t>
            </a:r>
            <a:r>
              <a:rPr lang="en-US" b="1" dirty="0"/>
              <a:t>given</a:t>
            </a:r>
            <a:r>
              <a:rPr lang="en-US" dirty="0"/>
              <a:t> to our program </a:t>
            </a:r>
            <a:r>
              <a:rPr lang="en-US" b="1" dirty="0"/>
              <a:t>before it runs</a:t>
            </a:r>
          </a:p>
          <a:p>
            <a:r>
              <a:rPr lang="en-US" dirty="0"/>
              <a:t>This is done by using a </a:t>
            </a:r>
            <a:r>
              <a:rPr lang="en-US" b="1" dirty="0"/>
              <a:t>shell</a:t>
            </a:r>
            <a:r>
              <a:rPr lang="en-US" dirty="0"/>
              <a:t> to provide the required arguments </a:t>
            </a:r>
          </a:p>
          <a:p>
            <a:endParaRPr lang="en-US" dirty="0"/>
          </a:p>
          <a:p>
            <a:r>
              <a:rPr lang="en-US" dirty="0"/>
              <a:t>But what is this “shell” that we keep going on about?</a:t>
            </a:r>
          </a:p>
        </p:txBody>
      </p:sp>
    </p:spTree>
    <p:extLst>
      <p:ext uri="{BB962C8B-B14F-4D97-AF65-F5344CB8AC3E}">
        <p14:creationId xmlns:p14="http://schemas.microsoft.com/office/powerpoint/2010/main" val="39172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1FA6-64A2-0449-8479-E8990675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B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C53F-FFCA-A647-93E6-BC41ABDC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72" y="3139728"/>
            <a:ext cx="11308080" cy="33067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is what allows us to interact with the system </a:t>
            </a:r>
            <a:r>
              <a:rPr lang="en-US" b="1" dirty="0"/>
              <a:t>directly</a:t>
            </a:r>
          </a:p>
          <a:p>
            <a:endParaRPr lang="en-US" b="1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gives us a complete overview of our computers layout, this includes the file system (how our files are arranged), the processes that are currently running, etc.</a:t>
            </a:r>
          </a:p>
          <a:p>
            <a:endParaRPr lang="en-US" dirty="0"/>
          </a:p>
          <a:p>
            <a:r>
              <a:rPr lang="en-US" dirty="0"/>
              <a:t>Let’s look at how we can run programs from 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(Don’t worry about this, were just illustrating a point)</a:t>
            </a:r>
          </a:p>
          <a:p>
            <a:pPr lvl="1"/>
            <a:r>
              <a:rPr lang="en-US" b="1" dirty="0"/>
              <a:t>Disclaimer</a:t>
            </a:r>
            <a:r>
              <a:rPr lang="en-US" dirty="0"/>
              <a:t>: Since I am on a Mac, my shell is somewhat different to the windows shell, so you may not be able to completely reproduce what I do in terms of navigation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2FC96-751D-8E4A-9315-8C05E0C071F4}"/>
              </a:ext>
            </a:extLst>
          </p:cNvPr>
          <p:cNvSpPr/>
          <p:nvPr/>
        </p:nvSpPr>
        <p:spPr>
          <a:xfrm>
            <a:off x="7360920" y="1188720"/>
            <a:ext cx="228600" cy="3962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7E1AC-B15A-0C47-92AB-76CB615732EC}"/>
              </a:ext>
            </a:extLst>
          </p:cNvPr>
          <p:cNvSpPr txBox="1"/>
          <p:nvPr/>
        </p:nvSpPr>
        <p:spPr>
          <a:xfrm>
            <a:off x="41865" y="644652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/>
              </a:rPr>
              <a:t>Source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8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C6C1-3EE5-D940-9901-C44FB87F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play around with this for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0E01-0DFC-A349-89D0-06684285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doesn’t work on </a:t>
            </a:r>
            <a:r>
              <a:rPr lang="en-US" dirty="0" err="1"/>
              <a:t>codeboard.io</a:t>
            </a:r>
            <a:r>
              <a:rPr lang="en-US" dirty="0"/>
              <a:t> for some good reasons</a:t>
            </a:r>
          </a:p>
          <a:p>
            <a:pPr lvl="1"/>
            <a:r>
              <a:rPr lang="en-US" dirty="0"/>
              <a:t>In order to add these command line arguments we need access to the shell</a:t>
            </a:r>
          </a:p>
          <a:p>
            <a:pPr lvl="1"/>
            <a:r>
              <a:rPr lang="en-US" dirty="0"/>
              <a:t>Giving people access to your servers shell it typically an awful idea!</a:t>
            </a:r>
          </a:p>
          <a:p>
            <a:pPr lvl="2"/>
            <a:r>
              <a:rPr lang="en-US" dirty="0"/>
              <a:t>Have a think as to why. It’s rather obvious once you think about it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create some programs that take in input and then print it to the screen</a:t>
            </a:r>
          </a:p>
        </p:txBody>
      </p:sp>
    </p:spTree>
    <p:extLst>
      <p:ext uri="{BB962C8B-B14F-4D97-AF65-F5344CB8AC3E}">
        <p14:creationId xmlns:p14="http://schemas.microsoft.com/office/powerpoint/2010/main" val="30431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9EC1-7249-1147-B53D-6A2A563A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some examples of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C1CC-4428-B941-93F4-95B8EF63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every app that you use, Snapchat, WhatsApp, Google Chrome,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input is anything that requires the user to interact with a program </a:t>
            </a:r>
          </a:p>
          <a:p>
            <a:pPr lvl="1"/>
            <a:r>
              <a:rPr lang="en-US" dirty="0"/>
              <a:t>Enter your name, age, date,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9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CC15-07AB-7546-89C6-BBADF7FB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0939-D9BB-C648-BFC6-AC8E7587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66668" cy="44713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Have you ever tried to enter a ridiculously large string int a text field?</a:t>
            </a:r>
          </a:p>
          <a:p>
            <a:pPr lvl="1"/>
            <a:r>
              <a:rPr lang="en-US" dirty="0"/>
              <a:t>I know that I have, the only reason for doing so being “well why not?”</a:t>
            </a:r>
          </a:p>
          <a:p>
            <a:pPr lvl="1"/>
            <a:r>
              <a:rPr lang="en-US" dirty="0"/>
              <a:t>Usually those people are called “stupid users”, not the nicest thing to say but let’s move on</a:t>
            </a:r>
          </a:p>
          <a:p>
            <a:endParaRPr lang="en-US" dirty="0"/>
          </a:p>
          <a:p>
            <a:r>
              <a:rPr lang="en-US" dirty="0"/>
              <a:t>So what if we are expecting our user to give us their name, but they give us a random number?</a:t>
            </a:r>
          </a:p>
          <a:p>
            <a:pPr lvl="1"/>
            <a:r>
              <a:rPr lang="en-US" dirty="0"/>
              <a:t>We need to make sure that we can prevent this</a:t>
            </a:r>
          </a:p>
          <a:p>
            <a:endParaRPr lang="en-US" dirty="0"/>
          </a:p>
          <a:p>
            <a:r>
              <a:rPr lang="en-US" dirty="0"/>
              <a:t>In other words, we need to make our application “idiot proof”</a:t>
            </a:r>
          </a:p>
          <a:p>
            <a:endParaRPr lang="en-US" dirty="0"/>
          </a:p>
          <a:p>
            <a:r>
              <a:rPr lang="en-US" b="1" dirty="0"/>
              <a:t>Fun fact</a:t>
            </a:r>
            <a:r>
              <a:rPr lang="en-US" dirty="0"/>
              <a:t>: Did you know that Microsoft PowerPoint technically violates Apple’s terms and services?</a:t>
            </a:r>
          </a:p>
          <a:p>
            <a:pPr lvl="1"/>
            <a:r>
              <a:rPr lang="en-US" dirty="0"/>
              <a:t>If you are interested as to why, we can look at this during the break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89B07500-C158-7940-9BA9-F6F3DA883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3480" y="618518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65D1-C596-2041-BBD7-345CBBFA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93A0-7BD3-874F-869C-C0D7B78C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</a:p>
          <a:p>
            <a:r>
              <a:rPr lang="en-US" dirty="0"/>
              <a:t>Quick note regarding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en-US" dirty="0"/>
              <a:t>How does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r>
              <a:rPr lang="en-US" dirty="0"/>
              <a:t> work in C++</a:t>
            </a:r>
          </a:p>
          <a:p>
            <a:r>
              <a:rPr lang="en-US" dirty="0"/>
              <a:t>The </a:t>
            </a:r>
            <a:r>
              <a:rPr lang="en-US" b="1" dirty="0"/>
              <a:t>SHELL</a:t>
            </a:r>
          </a:p>
          <a:p>
            <a:r>
              <a:rPr lang="en-US" dirty="0"/>
              <a:t>Stupid users</a:t>
            </a:r>
          </a:p>
          <a:p>
            <a:r>
              <a:rPr lang="en-US" b="1" dirty="0"/>
              <a:t>RECURSION </a:t>
            </a:r>
            <a:r>
              <a:rPr lang="en-US" dirty="0"/>
              <a:t>(</a:t>
            </a:r>
            <a:r>
              <a:rPr lang="en-US"/>
              <a:t>The stack)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4F05-A08E-AA4A-BCDF-0C695FF0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look at the following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A21DE-F417-E443-AA2A-D2E1A0CA3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14" y="2097088"/>
            <a:ext cx="6687555" cy="37926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D0754-2F4A-2641-9EF2-B07E8473FE80}"/>
              </a:ext>
            </a:extLst>
          </p:cNvPr>
          <p:cNvSpPr txBox="1"/>
          <p:nvPr/>
        </p:nvSpPr>
        <p:spPr>
          <a:xfrm>
            <a:off x="7289349" y="2316480"/>
            <a:ext cx="4582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Issues: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could input an empty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input a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mish &amp; mash strings and numbers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717E52BC-3AF1-B546-B2CC-5D9BCAF3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7391" y="2922492"/>
            <a:ext cx="357636" cy="357636"/>
          </a:xfrm>
          <a:prstGeom prst="rect">
            <a:avLst/>
          </a:prstGeom>
        </p:spPr>
      </p:pic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58BD8E48-8B33-A947-AD44-9A13ECD2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8392" y="3250182"/>
            <a:ext cx="357636" cy="357636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EFDEF3C6-F2F6-B346-995B-5E48E714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8068" y="3528504"/>
            <a:ext cx="357636" cy="3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039F-8261-8A47-ABCC-9D1F936C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Empty string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6EA8-C54C-3A42-9A6C-A855672E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that mean?</a:t>
            </a:r>
          </a:p>
          <a:p>
            <a:pPr lvl="1"/>
            <a:r>
              <a:rPr lang="en-US" dirty="0"/>
              <a:t>It means that our user can just press enter and we get a “empty string” since no input was actually provided</a:t>
            </a:r>
          </a:p>
          <a:p>
            <a:pPr lvl="1"/>
            <a:endParaRPr lang="en-US" dirty="0"/>
          </a:p>
          <a:p>
            <a:r>
              <a:rPr lang="en-US" dirty="0"/>
              <a:t>We need to check that our string exists</a:t>
            </a:r>
          </a:p>
          <a:p>
            <a:pPr lvl="1"/>
            <a:r>
              <a:rPr lang="en-US" dirty="0"/>
              <a:t>How do we do that?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3A4439DB-FFA3-E049-9FC3-CD6ABFD7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160" y="861203"/>
            <a:ext cx="993200" cy="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9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183-8E94-F34F-AC52-8317C6BD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Checking that strings are not empty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1F3D-FCBF-5244-8CD0-3C8C3B31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think back to what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actually is</a:t>
            </a:r>
          </a:p>
          <a:p>
            <a:pPr lvl="1"/>
            <a:r>
              <a:rPr lang="en-US" dirty="0"/>
              <a:t>String: “An array of characters”</a:t>
            </a:r>
          </a:p>
          <a:p>
            <a:pPr lvl="1"/>
            <a:endParaRPr lang="en-US" dirty="0"/>
          </a:p>
          <a:p>
            <a:r>
              <a:rPr lang="en-US" dirty="0"/>
              <a:t>So if our string is NOT empty what does that imply?</a:t>
            </a:r>
          </a:p>
          <a:p>
            <a:pPr lvl="1"/>
            <a:r>
              <a:rPr lang="en-US" dirty="0"/>
              <a:t>Obviously it means that the array is </a:t>
            </a:r>
            <a:r>
              <a:rPr lang="en-US" u="sng" dirty="0"/>
              <a:t>not empty</a:t>
            </a:r>
            <a:endParaRPr lang="en-US" dirty="0"/>
          </a:p>
          <a:p>
            <a:pPr lvl="2"/>
            <a:r>
              <a:rPr lang="en-US" dirty="0"/>
              <a:t>This means that there is AT LEAST 1 character in the array</a:t>
            </a:r>
          </a:p>
        </p:txBody>
      </p:sp>
    </p:spTree>
    <p:extLst>
      <p:ext uri="{BB962C8B-B14F-4D97-AF65-F5344CB8AC3E}">
        <p14:creationId xmlns:p14="http://schemas.microsoft.com/office/powerpoint/2010/main" val="1458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DFA0-0717-4B46-8674-91AE1278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we are lucky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E766-C369-FA45-A037-6EAF48B7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Fortunately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somewhat smart and prevents this by checking this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more preferable choice over the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dirty="0"/>
              <a:t>() which only reads in one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at a time from the command line</a:t>
            </a:r>
          </a:p>
          <a:p>
            <a:endParaRPr lang="en-US" dirty="0"/>
          </a:p>
          <a:p>
            <a:r>
              <a:rPr lang="en-US" dirty="0"/>
              <a:t>But let’s try to do this ourselves for the sake of understanding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1733-3137-F64E-9337-B2B59077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22F2-2AD2-C34E-87B0-DCB101A1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55073"/>
          </a:xfrm>
        </p:spPr>
        <p:txBody>
          <a:bodyPr>
            <a:normAutofit/>
          </a:bodyPr>
          <a:lstStyle/>
          <a:p>
            <a:r>
              <a:rPr lang="en-US" dirty="0"/>
              <a:t>Try to create a method that informs us if a string is empty or not.</a:t>
            </a:r>
          </a:p>
          <a:p>
            <a:endParaRPr lang="en-US" dirty="0"/>
          </a:p>
          <a:p>
            <a:r>
              <a:rPr lang="en-US" dirty="0"/>
              <a:t>You may do this however you choose, but your function MUST have some return type</a:t>
            </a:r>
          </a:p>
          <a:p>
            <a:endParaRPr lang="en-US" dirty="0"/>
          </a:p>
          <a:p>
            <a:r>
              <a:rPr lang="en-US" u="sng" dirty="0"/>
              <a:t>Hint</a:t>
            </a:r>
            <a:r>
              <a:rPr lang="en-US" dirty="0"/>
              <a:t>: Recall that there is a function that gives us the length of the string</a:t>
            </a:r>
          </a:p>
        </p:txBody>
      </p:sp>
    </p:spTree>
    <p:extLst>
      <p:ext uri="{BB962C8B-B14F-4D97-AF65-F5344CB8AC3E}">
        <p14:creationId xmlns:p14="http://schemas.microsoft.com/office/powerpoint/2010/main" val="42832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E9FE-31E7-224E-9E15-CF786264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2553-F1ED-3642-BF3D-FAF06EBE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6665278" cy="3989995"/>
          </a:xfrm>
        </p:spPr>
        <p:txBody>
          <a:bodyPr/>
          <a:lstStyle/>
          <a:p>
            <a:r>
              <a:rPr lang="en-US" dirty="0"/>
              <a:t>You may have come up with something like this:</a:t>
            </a:r>
          </a:p>
          <a:p>
            <a:endParaRPr lang="en-US" dirty="0"/>
          </a:p>
          <a:p>
            <a:r>
              <a:rPr lang="en-US" dirty="0"/>
              <a:t>This is perfectly fine, but there is an easier way</a:t>
            </a:r>
          </a:p>
          <a:p>
            <a:endParaRPr lang="en-US" dirty="0"/>
          </a:p>
          <a:p>
            <a:r>
              <a:rPr lang="en-US" dirty="0"/>
              <a:t>In-fact that easy way is just 1 line</a:t>
            </a:r>
          </a:p>
          <a:p>
            <a:endParaRPr lang="en-US" dirty="0"/>
          </a:p>
          <a:p>
            <a:r>
              <a:rPr lang="en-US" dirty="0"/>
              <a:t>Solution: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65C6B-8675-0749-9343-9940055E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91" y="2249486"/>
            <a:ext cx="4248150" cy="265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D2008-610F-4049-9CED-1BD836E6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540" y="5413571"/>
            <a:ext cx="3655060" cy="12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6E67-0794-9349-884E-90CC2A3B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Prevent Illegal type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BDF3-5608-7A4C-88A2-33F94897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We now know how to prevent empty inputs, but we’re not done yet</a:t>
            </a:r>
          </a:p>
          <a:p>
            <a:endParaRPr lang="en-US" dirty="0"/>
          </a:p>
          <a:p>
            <a:r>
              <a:rPr lang="en-US" dirty="0"/>
              <a:t>What if we expect a string of alphabetic characters and someone gives us a number?</a:t>
            </a:r>
          </a:p>
          <a:p>
            <a:endParaRPr lang="en-US" dirty="0"/>
          </a:p>
          <a:p>
            <a:r>
              <a:rPr lang="en-US" dirty="0"/>
              <a:t>Is it possible to detect if something is a number or not?</a:t>
            </a:r>
          </a:p>
          <a:p>
            <a:pPr lvl="1"/>
            <a:r>
              <a:rPr lang="en-US" dirty="0"/>
              <a:t>Fortunately it is possible to do so using some methods that C++ provides</a:t>
            </a:r>
          </a:p>
        </p:txBody>
      </p:sp>
      <p:pic>
        <p:nvPicPr>
          <p:cNvPr id="5" name="Graphic 4" descr="Irritant">
            <a:extLst>
              <a:ext uri="{FF2B5EF4-FFF2-40B4-BE49-F238E27FC236}">
                <a16:creationId xmlns:a16="http://schemas.microsoft.com/office/drawing/2014/main" id="{E69DCD04-1846-F24D-A930-10B0B919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600" y="824403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FB81-552A-3843-95A4-148C18C5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Isalpha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C17C-8D8E-0242-8709-9F9DD003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4067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function is extremely useful when checking if a variable is an alphabetical character</a:t>
            </a:r>
          </a:p>
          <a:p>
            <a:endParaRPr lang="en-US" dirty="0"/>
          </a:p>
          <a:p>
            <a:r>
              <a:rPr lang="en-US" dirty="0"/>
              <a:t>What do you think the function definition 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looks like?</a:t>
            </a:r>
          </a:p>
          <a:p>
            <a:pPr lvl="1"/>
            <a:r>
              <a:rPr lang="en-US" dirty="0"/>
              <a:t>I don’t expect that you actually know this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E461F-ACB4-224C-9416-FABF03D8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5234096"/>
            <a:ext cx="4566920" cy="1419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4D33E-2B88-D54C-A8FA-C6C2CE9AD514}"/>
              </a:ext>
            </a:extLst>
          </p:cNvPr>
          <p:cNvSpPr txBox="1"/>
          <p:nvPr/>
        </p:nvSpPr>
        <p:spPr>
          <a:xfrm>
            <a:off x="5897880" y="5242559"/>
            <a:ext cx="543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Fear not, this is just a fun little extra piece of information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F5BE4-31A6-7344-BC6F-AF45E78E925E}"/>
              </a:ext>
            </a:extLst>
          </p:cNvPr>
          <p:cNvSpPr txBox="1"/>
          <p:nvPr/>
        </p:nvSpPr>
        <p:spPr>
          <a:xfrm>
            <a:off x="5897880" y="5755827"/>
            <a:ext cx="586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value your sanity and don’t want to go crazy then please DON’T MEMORIZE STANDARD 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37880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60D6-D269-4945-B1A4-694876E8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4948-5517-1945-853A-517362BF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Stop the illegal input!</a:t>
            </a:r>
          </a:p>
          <a:p>
            <a:endParaRPr lang="en-US" b="1" dirty="0"/>
          </a:p>
          <a:p>
            <a:r>
              <a:rPr lang="en-US" dirty="0"/>
              <a:t>Construct a function that informs us if a number was an input</a:t>
            </a:r>
          </a:p>
          <a:p>
            <a:endParaRPr lang="en-US" b="1" dirty="0"/>
          </a:p>
          <a:p>
            <a:r>
              <a:rPr lang="en-US" dirty="0"/>
              <a:t>You may use any means necessary, but remember what we just talked about</a:t>
            </a:r>
          </a:p>
          <a:p>
            <a:pPr lvl="1"/>
            <a:r>
              <a:rPr lang="en-US" dirty="0"/>
              <a:t>It will help you a lot!</a:t>
            </a:r>
          </a:p>
        </p:txBody>
      </p:sp>
      <p:pic>
        <p:nvPicPr>
          <p:cNvPr id="5" name="Graphic 4" descr="Robber">
            <a:extLst>
              <a:ext uri="{FF2B5EF4-FFF2-40B4-BE49-F238E27FC236}">
                <a16:creationId xmlns:a16="http://schemas.microsoft.com/office/drawing/2014/main" id="{95EE983A-34D5-8945-9625-4D8F61AF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678" y="2097088"/>
            <a:ext cx="914401" cy="914401"/>
          </a:xfrm>
          <a:prstGeom prst="rect">
            <a:avLst/>
          </a:prstGeom>
        </p:spPr>
      </p:pic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033041FD-8F4F-7144-95D7-5B56E46DF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1681" y="2097088"/>
            <a:ext cx="914400" cy="914400"/>
          </a:xfrm>
          <a:prstGeom prst="rect">
            <a:avLst/>
          </a:prstGeom>
        </p:spPr>
      </p:pic>
      <p:pic>
        <p:nvPicPr>
          <p:cNvPr id="8" name="Graphic 7" descr="Siren">
            <a:extLst>
              <a:ext uri="{FF2B5EF4-FFF2-40B4-BE49-F238E27FC236}">
                <a16:creationId xmlns:a16="http://schemas.microsoft.com/office/drawing/2014/main" id="{56A36691-4F66-7843-A3D9-F4F99E44B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8721" y="2097088"/>
            <a:ext cx="914400" cy="914400"/>
          </a:xfrm>
          <a:prstGeom prst="rect">
            <a:avLst/>
          </a:prstGeom>
        </p:spPr>
      </p:pic>
      <p:pic>
        <p:nvPicPr>
          <p:cNvPr id="10" name="Graphic 9" descr="Handcuffs">
            <a:extLst>
              <a:ext uri="{FF2B5EF4-FFF2-40B4-BE49-F238E27FC236}">
                <a16:creationId xmlns:a16="http://schemas.microsoft.com/office/drawing/2014/main" id="{C1DCBAC7-E8BC-B74A-A251-2C841D490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47411" y="4434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DB95-8344-504B-87A6-DC97B909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166C2-8D2F-4F46-A6CB-2A47DCCF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80028" cy="2825433"/>
          </a:xfrm>
        </p:spPr>
        <p:txBody>
          <a:bodyPr>
            <a:normAutofit/>
          </a:bodyPr>
          <a:lstStyle/>
          <a:p>
            <a:r>
              <a:rPr lang="en-US" dirty="0"/>
              <a:t>Your solution may look something like this:</a:t>
            </a:r>
          </a:p>
          <a:p>
            <a:pPr lvl="1"/>
            <a:r>
              <a:rPr lang="en-US" dirty="0"/>
              <a:t>This is not the “end all be all” solution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dirty="0"/>
              <a:t> because “If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IS alphanumeric, then it is NOT ILLEGAL”</a:t>
            </a:r>
          </a:p>
        </p:txBody>
      </p:sp>
      <p:pic>
        <p:nvPicPr>
          <p:cNvPr id="10" name="Graphic 9" descr="Robber">
            <a:extLst>
              <a:ext uri="{FF2B5EF4-FFF2-40B4-BE49-F238E27FC236}">
                <a16:creationId xmlns:a16="http://schemas.microsoft.com/office/drawing/2014/main" id="{D5FBF5F7-C13D-BB49-8AF3-25281E8B5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257" y="5704493"/>
            <a:ext cx="1190309" cy="1190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F39955-F23D-924F-B110-7EA2A7F83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820" y="2386647"/>
            <a:ext cx="3807460" cy="1292441"/>
          </a:xfrm>
          <a:prstGeom prst="rect">
            <a:avLst/>
          </a:prstGeom>
        </p:spPr>
      </p:pic>
      <p:pic>
        <p:nvPicPr>
          <p:cNvPr id="9" name="Content Placeholder 4" descr="Jail">
            <a:extLst>
              <a:ext uri="{FF2B5EF4-FFF2-40B4-BE49-F238E27FC236}">
                <a16:creationId xmlns:a16="http://schemas.microsoft.com/office/drawing/2014/main" id="{90D697BA-2FDE-DC4E-90F1-1153996E5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0172" y="4631513"/>
            <a:ext cx="278384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3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579 L 0.55143 -0.008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-1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03F7-D127-C34E-BDA2-360EAC38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94B-0BF5-3445-824D-629A00E4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an acronym for “Input/Output”</a:t>
            </a:r>
          </a:p>
          <a:p>
            <a:endParaRPr lang="en-US" dirty="0"/>
          </a:p>
          <a:p>
            <a:r>
              <a:rPr lang="en-US" dirty="0"/>
              <a:t>I/O is what we use to give our program some input to work with</a:t>
            </a:r>
          </a:p>
          <a:p>
            <a:endParaRPr lang="en-US" dirty="0"/>
          </a:p>
          <a:p>
            <a:r>
              <a:rPr lang="en-US" dirty="0"/>
              <a:t>I/O is typically used if we want the user to enter some information </a:t>
            </a:r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E3919723-42DB-EB41-BC7C-B5DFCEDC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694235" y="5294311"/>
            <a:ext cx="1563689" cy="1563689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6EDC7A3D-B203-9040-AD98-02F4A08F3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7473" y="5692774"/>
            <a:ext cx="766762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51 0.00162 L 0.24062 0.00162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5B4-2652-C34D-AD86-7F3E7B2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Stopping illegal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44BF-A40D-FE42-993F-769BC57D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Before we stopped our user from inputting a SINGLE number into our program</a:t>
            </a:r>
          </a:p>
          <a:p>
            <a:pPr lvl="1"/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:~ ./</a:t>
            </a:r>
            <a:r>
              <a:rPr lang="en-US" dirty="0" err="1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12</a:t>
            </a:r>
            <a:r>
              <a:rPr lang="en-US" dirty="0"/>
              <a:t> would be rejected</a:t>
            </a:r>
          </a:p>
          <a:p>
            <a:endParaRPr lang="en-US" dirty="0"/>
          </a:p>
          <a:p>
            <a:r>
              <a:rPr lang="en-US" dirty="0"/>
              <a:t>But what if we entered something like “iAmN07Astr1ng”?</a:t>
            </a:r>
          </a:p>
          <a:p>
            <a:pPr lvl="1"/>
            <a:r>
              <a:rPr lang="en-US" dirty="0"/>
              <a:t>In short, our program would go “Well this whole thing is not a number, so that’s fine”</a:t>
            </a:r>
          </a:p>
          <a:p>
            <a:pPr lvl="1"/>
            <a:r>
              <a:rPr lang="en-US" dirty="0"/>
              <a:t>Unfortunately this is the furthest that we can get from “fine” (</a:t>
            </a:r>
            <a:r>
              <a:rPr lang="en-US" dirty="0" err="1"/>
              <a:t>ie</a:t>
            </a:r>
            <a:r>
              <a:rPr lang="en-US" dirty="0"/>
              <a:t>. It’s a disaster!)</a:t>
            </a:r>
          </a:p>
          <a:p>
            <a:pPr lvl="1"/>
            <a:endParaRPr lang="en-US" dirty="0"/>
          </a:p>
          <a:p>
            <a:r>
              <a:rPr lang="en-US" dirty="0"/>
              <a:t>So what’s the problem?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We are not checking the entire string for illegal characters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268A3D77-0928-3444-A280-62BE4217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8280" y="771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2A22-105A-C24C-86EF-7ADC970B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 sanitizing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5308-04AC-284B-81C2-1829C7E2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75228" cy="3541714"/>
          </a:xfrm>
        </p:spPr>
        <p:txBody>
          <a:bodyPr/>
          <a:lstStyle/>
          <a:p>
            <a:r>
              <a:rPr lang="en-US" dirty="0"/>
              <a:t>We need to find a way to look at the entire string and analyze each character</a:t>
            </a:r>
          </a:p>
          <a:p>
            <a:endParaRPr lang="en-US" dirty="0"/>
          </a:p>
          <a:p>
            <a:r>
              <a:rPr lang="en-US" dirty="0"/>
              <a:t>We have the tools to do this so let’s try it!</a:t>
            </a:r>
          </a:p>
          <a:p>
            <a:endParaRPr lang="en-US" dirty="0"/>
          </a:p>
          <a:p>
            <a:r>
              <a:rPr lang="en-US" dirty="0"/>
              <a:t>For the next few minutes, try and come up with a function that informs us if a string is legal or not.</a:t>
            </a:r>
          </a:p>
        </p:txBody>
      </p:sp>
    </p:spTree>
    <p:extLst>
      <p:ext uri="{BB962C8B-B14F-4D97-AF65-F5344CB8AC3E}">
        <p14:creationId xmlns:p14="http://schemas.microsoft.com/office/powerpoint/2010/main" val="331999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4FAC-77D1-7440-AF6B-66DD2D78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A963-2CD4-AA4F-9096-10034B208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8" y="2249487"/>
            <a:ext cx="6938012" cy="1911033"/>
          </a:xfrm>
        </p:spPr>
        <p:txBody>
          <a:bodyPr/>
          <a:lstStyle/>
          <a:p>
            <a:r>
              <a:rPr lang="en-US" dirty="0"/>
              <a:t>Your solution may look something like this: </a:t>
            </a:r>
          </a:p>
          <a:p>
            <a:endParaRPr lang="en-US" dirty="0"/>
          </a:p>
          <a:p>
            <a:r>
              <a:rPr lang="en-US" dirty="0"/>
              <a:t>There are many solutions but this is a simple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89F9-CC77-104F-9D43-EC78F30B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0" y="2249487"/>
            <a:ext cx="4458455" cy="2655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94D3A-87EF-5C4F-BCDF-9C9BF27CBE46}"/>
              </a:ext>
            </a:extLst>
          </p:cNvPr>
          <p:cNvSpPr txBox="1"/>
          <p:nvPr/>
        </p:nvSpPr>
        <p:spPr>
          <a:xfrm>
            <a:off x="1057274" y="55778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HOLD ON THE IF IS MISSING THE BRACKETS!</a:t>
            </a:r>
          </a:p>
        </p:txBody>
      </p:sp>
    </p:spTree>
    <p:extLst>
      <p:ext uri="{BB962C8B-B14F-4D97-AF65-F5344CB8AC3E}">
        <p14:creationId xmlns:p14="http://schemas.microsoft.com/office/powerpoint/2010/main" val="326997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33FC-FE17-114E-A17F-A68AE831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minor detail about the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8071-5351-7E48-9D99-66799AD4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49548" cy="3989995"/>
          </a:xfrm>
        </p:spPr>
        <p:txBody>
          <a:bodyPr>
            <a:normAutofit/>
          </a:bodyPr>
          <a:lstStyle/>
          <a:p>
            <a:r>
              <a:rPr lang="en-US" dirty="0"/>
              <a:t>Up until now we always enclosed our statement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with {}</a:t>
            </a:r>
          </a:p>
          <a:p>
            <a:endParaRPr lang="en-US" dirty="0"/>
          </a:p>
          <a:p>
            <a:r>
              <a:rPr lang="en-US" dirty="0"/>
              <a:t>In C++ it is possible to negate this, SO LONG AS THE STATEMENT IS 1 LINE</a:t>
            </a:r>
          </a:p>
          <a:p>
            <a:endParaRPr lang="en-US" dirty="0"/>
          </a:p>
          <a:p>
            <a:r>
              <a:rPr lang="en-US" dirty="0"/>
              <a:t>This allows us to making our code more readable in some cases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This also works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28963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3BF8-04DB-9546-8EC5-8D030EB9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statement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5FB0-7560-A442-82CC-ACFAA2CC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2249487"/>
            <a:ext cx="6878199" cy="46085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Doing the following will result in </a:t>
            </a:r>
            <a:r>
              <a:rPr lang="en-US" dirty="0" err="1"/>
              <a:t>Xcode</a:t>
            </a:r>
            <a:r>
              <a:rPr lang="en-US" dirty="0"/>
              <a:t> yelling (rightfully so)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will give the following complaint: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Xcode</a:t>
            </a:r>
            <a:r>
              <a:rPr lang="en-US" dirty="0"/>
              <a:t> is not all knowing, I am just using it to illustrate a case where it warns us</a:t>
            </a:r>
          </a:p>
          <a:p>
            <a:pPr lvl="1"/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is basically saying: “looks like the 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r>
              <a:rPr lang="en-US" dirty="0"/>
              <a:t> is not part of the if, so the loop will only go once. So why on earth are you using a loop?”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3208C-5C89-A644-804F-0A233C27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839" y="2301438"/>
            <a:ext cx="4384161" cy="17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32BF5-7AE1-8446-8E7D-C391FD3B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047" y="4124246"/>
            <a:ext cx="4384162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2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0BEA-B90B-384A-A16D-D64164D4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How do we use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E1E6-DE6A-AF44-8531-0C80E406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include the library that will allow us to use the I/O methods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case we will be getting input from the </a:t>
            </a:r>
            <a:r>
              <a:rPr lang="en-US" u="sng" dirty="0"/>
              <a:t>command line</a:t>
            </a:r>
            <a:r>
              <a:rPr lang="en-US" dirty="0"/>
              <a:t>, which means we will be using a </a:t>
            </a:r>
            <a:r>
              <a:rPr lang="en-US" b="1" dirty="0"/>
              <a:t>shell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E495-8806-2C45-8C35-21570EAA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 we get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6BC-4921-4847-9BDB-B0E81152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9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saw 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function which we used to output data to the screen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cs typeface="Consolas" panose="020B0609020204030204" pitchFamily="49" charset="0"/>
              </a:rPr>
              <a:t>: This is the function that we can use to get data from the command line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u="sng" dirty="0">
                <a:cs typeface="Consolas" panose="020B0609020204030204" pitchFamily="49" charset="0"/>
              </a:rPr>
              <a:t> operator</a:t>
            </a:r>
            <a:r>
              <a:rPr lang="en-US" dirty="0">
                <a:cs typeface="Consolas" panose="020B0609020204030204" pitchFamily="49" charset="0"/>
              </a:rPr>
              <a:t> to say “ok </a:t>
            </a:r>
            <a:r>
              <a:rPr lang="en-US" u="sng" dirty="0">
                <a:cs typeface="Consolas" panose="020B0609020204030204" pitchFamily="49" charset="0"/>
              </a:rPr>
              <a:t>get me some input</a:t>
            </a:r>
            <a:r>
              <a:rPr lang="en-US" dirty="0">
                <a:cs typeface="Consolas" panose="020B0609020204030204" pitchFamily="49" charset="0"/>
              </a:rPr>
              <a:t> an then </a:t>
            </a:r>
            <a:r>
              <a:rPr lang="en-US" u="sng" dirty="0">
                <a:cs typeface="Consolas" panose="020B0609020204030204" pitchFamily="49" charset="0"/>
              </a:rPr>
              <a:t>load it into</a:t>
            </a:r>
            <a:r>
              <a:rPr lang="en-US" dirty="0">
                <a:cs typeface="Consolas" panose="020B0609020204030204" pitchFamily="49" charset="0"/>
              </a:rPr>
              <a:t> the </a:t>
            </a:r>
            <a:r>
              <a:rPr lang="en-US" u="sng" dirty="0">
                <a:cs typeface="Consolas" panose="020B0609020204030204" pitchFamily="49" charset="0"/>
              </a:rPr>
              <a:t>variable</a:t>
            </a:r>
            <a:r>
              <a:rPr lang="en-US" dirty="0">
                <a:cs typeface="Consolas" panose="020B0609020204030204" pitchFamily="49" charset="0"/>
              </a:rPr>
              <a:t> after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&gt;&gt;”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A79C-219E-BD4A-BD09-BFA93553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cin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4E95-CFC7-E449-8BFE-6442D98D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function that is part of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reads input from the command line </a:t>
            </a:r>
          </a:p>
          <a:p>
            <a:endParaRPr lang="en-US" dirty="0"/>
          </a:p>
          <a:p>
            <a:r>
              <a:rPr lang="en-US" dirty="0"/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 with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to say “from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, place the input into the variable after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operator”</a:t>
            </a:r>
          </a:p>
        </p:txBody>
      </p:sp>
    </p:spTree>
    <p:extLst>
      <p:ext uri="{BB962C8B-B14F-4D97-AF65-F5344CB8AC3E}">
        <p14:creationId xmlns:p14="http://schemas.microsoft.com/office/powerpoint/2010/main" val="240590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7CD3-7B8B-3140-A149-EBCD7B1C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070EB-5226-4B4F-935B-2AA2C4A2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625" y="1773670"/>
            <a:ext cx="4383568" cy="47094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6BDCA-1174-7743-B457-5E6D455C58DA}"/>
              </a:ext>
            </a:extLst>
          </p:cNvPr>
          <p:cNvSpPr txBox="1"/>
          <p:nvPr/>
        </p:nvSpPr>
        <p:spPr>
          <a:xfrm>
            <a:off x="5300662" y="2122488"/>
            <a:ext cx="6543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save the user input somewhere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create a variable to save the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 must have the appropriate type for the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expect a number, it should be a number data-type etc.</a:t>
            </a:r>
          </a:p>
        </p:txBody>
      </p:sp>
    </p:spTree>
    <p:extLst>
      <p:ext uri="{BB962C8B-B14F-4D97-AF65-F5344CB8AC3E}">
        <p14:creationId xmlns:p14="http://schemas.microsoft.com/office/powerpoint/2010/main" val="1226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87E3-91E5-5A4D-837D-6B60FCD8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A80C-0911-1B47-88E3-D8F2C370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8451"/>
          </a:xfrm>
        </p:spPr>
        <p:txBody>
          <a:bodyPr>
            <a:normAutofit/>
          </a:bodyPr>
          <a:lstStyle/>
          <a:p>
            <a:r>
              <a:rPr lang="en-US" dirty="0"/>
              <a:t>Create a program that takes in some user input (you may decide what type)</a:t>
            </a:r>
          </a:p>
          <a:p>
            <a:endParaRPr lang="en-US" dirty="0"/>
          </a:p>
          <a:p>
            <a:r>
              <a:rPr lang="en-US" dirty="0"/>
              <a:t>Then give your program the incorrect input.</a:t>
            </a:r>
          </a:p>
          <a:p>
            <a:endParaRPr lang="en-US" dirty="0"/>
          </a:p>
          <a:p>
            <a:r>
              <a:rPr lang="en-US" dirty="0"/>
              <a:t>What did you notice?</a:t>
            </a:r>
          </a:p>
          <a:p>
            <a:endParaRPr lang="en-US" dirty="0"/>
          </a:p>
          <a:p>
            <a:r>
              <a:rPr lang="en-US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10499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52E5-5A5F-AF4A-A1BF-9556D396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2852-43C7-9E41-9E15-2DDD7E22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takes 2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inputs</a:t>
            </a:r>
          </a:p>
          <a:p>
            <a:pPr lvl="1"/>
            <a:r>
              <a:rPr lang="en-US" dirty="0"/>
              <a:t>You are allowed to use </a:t>
            </a:r>
            <a:r>
              <a:rPr lang="en-US" u="sng" dirty="0"/>
              <a:t>ONLY 1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Your program should then print the words in the reverse order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:~ string1 string2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string2 string1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2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1888</TotalTime>
  <Words>1778</Words>
  <Application>Microsoft Macintosh PowerPoint</Application>
  <PresentationFormat>Widescreen</PresentationFormat>
  <Paragraphs>233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Consolas</vt:lpstr>
      <vt:lpstr>Tw Cen MT</vt:lpstr>
      <vt:lpstr>Circuit</vt:lpstr>
      <vt:lpstr>I/O</vt:lpstr>
      <vt:lpstr>Goals for today</vt:lpstr>
      <vt:lpstr>What is I/O?</vt:lpstr>
      <vt:lpstr>How do we use I/O?</vt:lpstr>
      <vt:lpstr>How do we get Input?</vt:lpstr>
      <vt:lpstr>The cin function</vt:lpstr>
      <vt:lpstr>Input Example</vt:lpstr>
      <vt:lpstr>Programming Exercise</vt:lpstr>
      <vt:lpstr>Programming Exercise</vt:lpstr>
      <vt:lpstr>Solution</vt:lpstr>
      <vt:lpstr>The main function revisited</vt:lpstr>
      <vt:lpstr>The mains final form!</vt:lpstr>
      <vt:lpstr>argc</vt:lpstr>
      <vt:lpstr>argv</vt:lpstr>
      <vt:lpstr>Getting command line args</vt:lpstr>
      <vt:lpstr>The Shell</vt:lpstr>
      <vt:lpstr>Let’s play around with this for a bit</vt:lpstr>
      <vt:lpstr>What are some examples of user input</vt:lpstr>
      <vt:lpstr>But there is a problem</vt:lpstr>
      <vt:lpstr>Lets look at the following program</vt:lpstr>
      <vt:lpstr>Empty string problem</vt:lpstr>
      <vt:lpstr>Checking that strings are not empty</vt:lpstr>
      <vt:lpstr>But we are lucky</vt:lpstr>
      <vt:lpstr>5 Minute task</vt:lpstr>
      <vt:lpstr>Solution</vt:lpstr>
      <vt:lpstr>Prevent Illegal type input</vt:lpstr>
      <vt:lpstr>The Isalpha function</vt:lpstr>
      <vt:lpstr>5 Minute task</vt:lpstr>
      <vt:lpstr>Solution</vt:lpstr>
      <vt:lpstr>Stopping illegal strings</vt:lpstr>
      <vt:lpstr>String sanitizing </vt:lpstr>
      <vt:lpstr>Solution</vt:lpstr>
      <vt:lpstr>A minor detail about the if</vt:lpstr>
      <vt:lpstr>If statement association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361</cp:revision>
  <dcterms:created xsi:type="dcterms:W3CDTF">2019-06-18T07:37:59Z</dcterms:created>
  <dcterms:modified xsi:type="dcterms:W3CDTF">2019-06-21T18:58:39Z</dcterms:modified>
</cp:coreProperties>
</file>