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256" r:id="rId2"/>
    <p:sldId id="316" r:id="rId3"/>
    <p:sldId id="257" r:id="rId4"/>
    <p:sldId id="258" r:id="rId5"/>
    <p:sldId id="259" r:id="rId6"/>
    <p:sldId id="260" r:id="rId7"/>
    <p:sldId id="26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62" r:id="rId22"/>
    <p:sldId id="263" r:id="rId23"/>
    <p:sldId id="264" r:id="rId24"/>
    <p:sldId id="265" r:id="rId25"/>
    <p:sldId id="266" r:id="rId26"/>
    <p:sldId id="267" r:id="rId27"/>
    <p:sldId id="268" r:id="rId28"/>
    <p:sldId id="269" r:id="rId29"/>
    <p:sldId id="270" r:id="rId30"/>
    <p:sldId id="271" r:id="rId31"/>
    <p:sldId id="292" r:id="rId32"/>
    <p:sldId id="285" r:id="rId33"/>
    <p:sldId id="286" r:id="rId34"/>
    <p:sldId id="287" r:id="rId35"/>
    <p:sldId id="303" r:id="rId36"/>
    <p:sldId id="304" r:id="rId37"/>
    <p:sldId id="288" r:id="rId38"/>
    <p:sldId id="290" r:id="rId39"/>
    <p:sldId id="289" r:id="rId40"/>
    <p:sldId id="293" r:id="rId41"/>
    <p:sldId id="291" r:id="rId42"/>
    <p:sldId id="294" r:id="rId43"/>
    <p:sldId id="300" r:id="rId44"/>
    <p:sldId id="295" r:id="rId45"/>
    <p:sldId id="296" r:id="rId46"/>
    <p:sldId id="297" r:id="rId47"/>
    <p:sldId id="298" r:id="rId48"/>
    <p:sldId id="299" r:id="rId49"/>
    <p:sldId id="301" r:id="rId50"/>
    <p:sldId id="302" r:id="rId51"/>
    <p:sldId id="305" r:id="rId52"/>
    <p:sldId id="306" r:id="rId53"/>
    <p:sldId id="307" r:id="rId54"/>
    <p:sldId id="308" r:id="rId55"/>
    <p:sldId id="309" r:id="rId56"/>
    <p:sldId id="310" r:id="rId57"/>
    <p:sldId id="311" r:id="rId58"/>
    <p:sldId id="312" r:id="rId59"/>
    <p:sldId id="313" r:id="rId60"/>
    <p:sldId id="314" r:id="rId61"/>
    <p:sldId id="315" r:id="rId62"/>
    <p:sldId id="317" r:id="rId63"/>
    <p:sldId id="318" r:id="rId64"/>
    <p:sldId id="319" r:id="rId65"/>
    <p:sldId id="320" r:id="rId66"/>
    <p:sldId id="321" r:id="rId67"/>
    <p:sldId id="322"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B2"/>
    <a:srgbClr val="A99D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80"/>
    <p:restoredTop sz="94635"/>
  </p:normalViewPr>
  <p:slideViewPr>
    <p:cSldViewPr snapToGrid="0" snapToObjects="1">
      <p:cViewPr>
        <p:scale>
          <a:sx n="74" d="100"/>
          <a:sy n="74" d="100"/>
        </p:scale>
        <p:origin x="432"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A7B2-A1FC-FA40-B8E1-E8B5000057E0}" type="datetimeFigureOut">
              <a:rPr lang="en-US" smtClean="0"/>
              <a:t>6/23/19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2FA06-1392-DB42-A960-51A9F198DF7A}" type="slidenum">
              <a:rPr lang="en-US" smtClean="0"/>
              <a:t>‹#›</a:t>
            </a:fld>
            <a:endParaRPr lang="en-US"/>
          </a:p>
        </p:txBody>
      </p:sp>
    </p:spTree>
    <p:extLst>
      <p:ext uri="{BB962C8B-B14F-4D97-AF65-F5344CB8AC3E}">
        <p14:creationId xmlns:p14="http://schemas.microsoft.com/office/powerpoint/2010/main" val="90510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rl?sa=i&amp;source=images&amp;cd=&amp;ved=2ahUKEwjaw9eNrPXiAhUG4aQKHfrYCuIQjRx6BAgBEAU&amp;url=https%3A%2F%2Fgifer.com%2Fen%2F7VUL&amp;psig=AOvVaw34b_gSqrq1Y3iD6Ho0kjMC&amp;ust=1561026785608493" TargetMode="External"/><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url?sa=i&amp;source=images&amp;cd=&amp;ved=2ahUKEwik9ZPXjvXiAhWS-6QKHYaZB6MQjRx6BAgBEAU&amp;url=https%3A%2F%2Fgiphy.com%2Fgifs%2Floop-GR81UZYyhN3Ww&amp;psig=AOvVaw2qTvjYRRhfJkpQUOOnMerS&amp;ust=1561018878939535" TargetMode="External"/><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svg"/><Relationship Id="rId4" Type="http://schemas.openxmlformats.org/officeDocument/2006/relationships/image" Target="../media/image79.png"/></Relationships>
</file>

<file path=ppt/slides/_rels/slide66.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svg"/><Relationship Id="rId4" Type="http://schemas.openxmlformats.org/officeDocument/2006/relationships/image" Target="../media/image83.png"/></Relationships>
</file>

<file path=ppt/slides/_rels/slide67.xml.rels><?xml version="1.0" encoding="UTF-8" standalone="yes"?>
<Relationships xmlns="http://schemas.openxmlformats.org/package/2006/relationships"><Relationship Id="rId3" Type="http://schemas.openxmlformats.org/officeDocument/2006/relationships/image" Target="../media/image86.sv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svg"/><Relationship Id="rId4" Type="http://schemas.openxmlformats.org/officeDocument/2006/relationships/image" Target="../media/image87.png"/></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F31D-906E-1742-9C96-C16212173C50}"/>
              </a:ext>
            </a:extLst>
          </p:cNvPr>
          <p:cNvSpPr>
            <a:spLocks noGrp="1"/>
          </p:cNvSpPr>
          <p:nvPr>
            <p:ph type="ctrTitle"/>
          </p:nvPr>
        </p:nvSpPr>
        <p:spPr/>
        <p:txBody>
          <a:bodyPr anchor="ctr"/>
          <a:lstStyle/>
          <a:p>
            <a:pPr algn="ctr"/>
            <a:r>
              <a:rPr lang="en-US" dirty="0"/>
              <a:t>Loops</a:t>
            </a:r>
          </a:p>
        </p:txBody>
      </p:sp>
      <p:sp>
        <p:nvSpPr>
          <p:cNvPr id="3" name="Subtitle 2">
            <a:extLst>
              <a:ext uri="{FF2B5EF4-FFF2-40B4-BE49-F238E27FC236}">
                <a16:creationId xmlns:a16="http://schemas.microsoft.com/office/drawing/2014/main" id="{F2625F41-4B61-6F4F-9C34-48169D5A1436}"/>
              </a:ext>
            </a:extLst>
          </p:cNvPr>
          <p:cNvSpPr>
            <a:spLocks noGrp="1"/>
          </p:cNvSpPr>
          <p:nvPr>
            <p:ph type="subTitle" idx="1"/>
          </p:nvPr>
        </p:nvSpPr>
        <p:spPr/>
        <p:txBody>
          <a:bodyPr anchor="ctr"/>
          <a:lstStyle/>
          <a:p>
            <a:pPr algn="ctr"/>
            <a:r>
              <a:rPr lang="en-US" dirty="0"/>
              <a:t>By Philipp Tiso</a:t>
            </a:r>
          </a:p>
        </p:txBody>
      </p:sp>
      <p:pic>
        <p:nvPicPr>
          <p:cNvPr id="5" name="Graphic 4" descr="Repeat">
            <a:extLst>
              <a:ext uri="{FF2B5EF4-FFF2-40B4-BE49-F238E27FC236}">
                <a16:creationId xmlns:a16="http://schemas.microsoft.com/office/drawing/2014/main" id="{82F91B4D-8AF9-5B40-93AB-1694547339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4834" y="2797834"/>
            <a:ext cx="1262332" cy="1262332"/>
          </a:xfrm>
          <a:prstGeom prst="rect">
            <a:avLst/>
          </a:prstGeom>
        </p:spPr>
      </p:pic>
    </p:spTree>
    <p:extLst>
      <p:ext uri="{BB962C8B-B14F-4D97-AF65-F5344CB8AC3E}">
        <p14:creationId xmlns:p14="http://schemas.microsoft.com/office/powerpoint/2010/main" val="8956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698F-087C-1149-B523-5531ABF46454}"/>
              </a:ext>
            </a:extLst>
          </p:cNvPr>
          <p:cNvSpPr>
            <a:spLocks noGrp="1"/>
          </p:cNvSpPr>
          <p:nvPr>
            <p:ph type="title"/>
          </p:nvPr>
        </p:nvSpPr>
        <p:spPr/>
        <p:txBody>
          <a:bodyPr/>
          <a:lstStyle/>
          <a:p>
            <a:pPr algn="ctr"/>
            <a:r>
              <a:rPr lang="en-US" b="1" dirty="0"/>
              <a:t>Statements</a:t>
            </a:r>
          </a:p>
        </p:txBody>
      </p:sp>
      <p:sp>
        <p:nvSpPr>
          <p:cNvPr id="3" name="Content Placeholder 2">
            <a:extLst>
              <a:ext uri="{FF2B5EF4-FFF2-40B4-BE49-F238E27FC236}">
                <a16:creationId xmlns:a16="http://schemas.microsoft.com/office/drawing/2014/main" id="{6B56179B-769A-E945-8D45-B150F4A03EC9}"/>
              </a:ext>
            </a:extLst>
          </p:cNvPr>
          <p:cNvSpPr>
            <a:spLocks noGrp="1"/>
          </p:cNvSpPr>
          <p:nvPr>
            <p:ph idx="1"/>
          </p:nvPr>
        </p:nvSpPr>
        <p:spPr>
          <a:xfrm>
            <a:off x="1141412" y="2249486"/>
            <a:ext cx="10573260" cy="4272083"/>
          </a:xfrm>
        </p:spPr>
        <p:txBody>
          <a:bodyPr/>
          <a:lstStyle/>
          <a:p>
            <a:r>
              <a:rPr lang="en-US" dirty="0"/>
              <a:t>The </a:t>
            </a:r>
            <a:r>
              <a:rPr lang="en-US" b="1" dirty="0"/>
              <a:t>statements</a:t>
            </a:r>
            <a:r>
              <a:rPr lang="en-US" dirty="0"/>
              <a:t> are just some </a:t>
            </a:r>
            <a:r>
              <a:rPr lang="en-US" b="1" dirty="0"/>
              <a:t>code</a:t>
            </a:r>
            <a:r>
              <a:rPr lang="en-US" dirty="0"/>
              <a:t> that we </a:t>
            </a:r>
            <a:r>
              <a:rPr lang="en-US" b="1" dirty="0"/>
              <a:t>want to execute</a:t>
            </a:r>
            <a:r>
              <a:rPr lang="en-US" dirty="0"/>
              <a:t>.</a:t>
            </a:r>
          </a:p>
          <a:p>
            <a:endParaRPr lang="en-US" dirty="0"/>
          </a:p>
          <a:p>
            <a:r>
              <a:rPr lang="en-US" dirty="0"/>
              <a:t>This can be </a:t>
            </a:r>
            <a:r>
              <a:rPr lang="en-US" b="1" dirty="0"/>
              <a:t>ANYTHING</a:t>
            </a:r>
            <a:r>
              <a:rPr lang="en-US" dirty="0"/>
              <a:t> we want. Function calls, create variables, etc.</a:t>
            </a:r>
          </a:p>
          <a:p>
            <a:endParaRPr lang="en-US" dirty="0"/>
          </a:p>
          <a:p>
            <a:r>
              <a:rPr lang="en-US" dirty="0"/>
              <a:t>We can </a:t>
            </a:r>
            <a:r>
              <a:rPr lang="en-US" b="1" dirty="0"/>
              <a:t>choose how long to make this</a:t>
            </a:r>
            <a:r>
              <a:rPr lang="en-US" dirty="0"/>
              <a:t>, it can be 100,000 lines or it can be 0 lines </a:t>
            </a:r>
          </a:p>
          <a:p>
            <a:pPr lvl="1"/>
            <a:r>
              <a:rPr lang="en-US" dirty="0"/>
              <a:t>The latter is pretty useless and the former seems a bit excessive</a:t>
            </a:r>
          </a:p>
        </p:txBody>
      </p:sp>
      <p:pic>
        <p:nvPicPr>
          <p:cNvPr id="7" name="Graphic 6" descr="Marketing">
            <a:extLst>
              <a:ext uri="{FF2B5EF4-FFF2-40B4-BE49-F238E27FC236}">
                <a16:creationId xmlns:a16="http://schemas.microsoft.com/office/drawing/2014/main" id="{1875F492-3759-4343-9949-5A532274E2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79909" y="741252"/>
            <a:ext cx="1233102" cy="1233102"/>
          </a:xfrm>
          <a:prstGeom prst="rect">
            <a:avLst/>
          </a:prstGeom>
        </p:spPr>
      </p:pic>
      <p:pic>
        <p:nvPicPr>
          <p:cNvPr id="9" name="Graphic 8" descr="Voice">
            <a:extLst>
              <a:ext uri="{FF2B5EF4-FFF2-40B4-BE49-F238E27FC236}">
                <a16:creationId xmlns:a16="http://schemas.microsoft.com/office/drawing/2014/main" id="{3E07DC04-E8F0-824B-852D-6CF5DEB087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89366" y="678954"/>
            <a:ext cx="914400" cy="914400"/>
          </a:xfrm>
          <a:prstGeom prst="rect">
            <a:avLst/>
          </a:prstGeom>
        </p:spPr>
      </p:pic>
    </p:spTree>
    <p:extLst>
      <p:ext uri="{BB962C8B-B14F-4D97-AF65-F5344CB8AC3E}">
        <p14:creationId xmlns:p14="http://schemas.microsoft.com/office/powerpoint/2010/main" val="4486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9"/>
                                        </p:tgtEl>
                                      </p:cBhvr>
                                    </p:animEffect>
                                    <p:animScale>
                                      <p:cBhvr>
                                        <p:cTn id="7" dur="50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Scale>
                                      <p:cBhvr>
                                        <p:cTn id="12"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0" end="0"/>
                                            </p:txEl>
                                          </p:spTgt>
                                        </p:tgtEl>
                                        <p:attrNameLst>
                                          <p:attrName>ppt_x</p:attrName>
                                          <p:attrName>ppt_y</p:attrName>
                                        </p:attrNameLst>
                                      </p:cBhvr>
                                    </p:animMotion>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Scale>
                                      <p:cBhvr>
                                        <p:cTn id="19"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2" end="2"/>
                                            </p:txEl>
                                          </p:spTgt>
                                        </p:tgtEl>
                                        <p:attrNameLst>
                                          <p:attrName>ppt_x</p:attrName>
                                          <p:attrName>ppt_y</p:attrName>
                                        </p:attrNameLst>
                                      </p:cBhvr>
                                    </p:animMotion>
                                    <p:animEffect transition="in" filter="fade">
                                      <p:cBhvr>
                                        <p:cTn id="21" dur="1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Scale>
                                      <p:cBhvr>
                                        <p:cTn id="26"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4" end="4"/>
                                            </p:txEl>
                                          </p:spTgt>
                                        </p:tgtEl>
                                        <p:attrNameLst>
                                          <p:attrName>ppt_x</p:attrName>
                                          <p:attrName>ppt_y</p:attrName>
                                        </p:attrNameLst>
                                      </p:cBhvr>
                                    </p:animMotion>
                                    <p:animEffect transition="in" filter="fade">
                                      <p:cBhvr>
                                        <p:cTn id="28" dur="1000"/>
                                        <p:tgtEl>
                                          <p:spTgt spid="3">
                                            <p:txEl>
                                              <p:pRg st="4" end="4"/>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Scale>
                                      <p:cBhvr>
                                        <p:cTn id="31"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5" end="5"/>
                                            </p:txEl>
                                          </p:spTgt>
                                        </p:tgtEl>
                                        <p:attrNameLst>
                                          <p:attrName>ppt_x</p:attrName>
                                          <p:attrName>ppt_y</p:attrName>
                                        </p:attrNameLst>
                                      </p:cBhvr>
                                    </p:animMotion>
                                    <p:animEffect transition="in" filter="fade">
                                      <p:cBhvr>
                                        <p:cTn id="3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1CF8-7581-EE4C-8B9C-BEB556842CF6}"/>
              </a:ext>
            </a:extLst>
          </p:cNvPr>
          <p:cNvSpPr>
            <a:spLocks noGrp="1"/>
          </p:cNvSpPr>
          <p:nvPr>
            <p:ph type="title"/>
          </p:nvPr>
        </p:nvSpPr>
        <p:spPr/>
        <p:txBody>
          <a:bodyPr/>
          <a:lstStyle/>
          <a:p>
            <a:pPr algn="ctr"/>
            <a:r>
              <a:rPr lang="en-US" dirty="0"/>
              <a:t>Let’s create a simple </a:t>
            </a:r>
            <a:r>
              <a:rPr lang="en-US" b="1" dirty="0"/>
              <a:t>while loop</a:t>
            </a:r>
          </a:p>
        </p:txBody>
      </p:sp>
      <p:sp>
        <p:nvSpPr>
          <p:cNvPr id="3" name="Content Placeholder 2">
            <a:extLst>
              <a:ext uri="{FF2B5EF4-FFF2-40B4-BE49-F238E27FC236}">
                <a16:creationId xmlns:a16="http://schemas.microsoft.com/office/drawing/2014/main" id="{E7F3B6C9-C4E3-1840-80B6-2B083765EA38}"/>
              </a:ext>
            </a:extLst>
          </p:cNvPr>
          <p:cNvSpPr>
            <a:spLocks noGrp="1"/>
          </p:cNvSpPr>
          <p:nvPr>
            <p:ph idx="1"/>
          </p:nvPr>
        </p:nvSpPr>
        <p:spPr/>
        <p:txBody>
          <a:bodyPr/>
          <a:lstStyle/>
          <a:p>
            <a:r>
              <a:rPr lang="en-US" dirty="0"/>
              <a:t>First let’s </a:t>
            </a:r>
            <a:r>
              <a:rPr lang="en-US" b="1" dirty="0"/>
              <a:t>come up with something</a:t>
            </a:r>
            <a:r>
              <a:rPr lang="en-US" dirty="0"/>
              <a:t> that we want</a:t>
            </a:r>
            <a:r>
              <a:rPr lang="en-US" b="1" dirty="0"/>
              <a:t> to do repeatedly</a:t>
            </a:r>
          </a:p>
          <a:p>
            <a:pPr lvl="1"/>
            <a:r>
              <a:rPr lang="en-US" dirty="0"/>
              <a:t>For the sake of simplicity let’s just say: “We want to </a:t>
            </a:r>
            <a:r>
              <a:rPr lang="en-US" b="1" dirty="0"/>
              <a:t>print all positive numbers</a:t>
            </a:r>
            <a:r>
              <a:rPr lang="en-US" dirty="0"/>
              <a:t> that are </a:t>
            </a:r>
            <a:r>
              <a:rPr lang="en-US" b="1" dirty="0"/>
              <a:t>strictly less than 5</a:t>
            </a:r>
            <a:r>
              <a:rPr lang="en-US" dirty="0"/>
              <a:t>”</a:t>
            </a:r>
          </a:p>
          <a:p>
            <a:pPr lvl="1"/>
            <a:endParaRPr lang="en-US" dirty="0"/>
          </a:p>
          <a:p>
            <a:r>
              <a:rPr lang="en-US" dirty="0"/>
              <a:t>By doing this we actually have the </a:t>
            </a:r>
            <a:r>
              <a:rPr lang="en-US" b="1" dirty="0"/>
              <a:t>2 parts</a:t>
            </a:r>
            <a:r>
              <a:rPr lang="en-US" dirty="0"/>
              <a:t> that we want</a:t>
            </a:r>
          </a:p>
          <a:p>
            <a:pPr lvl="1"/>
            <a:r>
              <a:rPr lang="en-US" u="sng" dirty="0"/>
              <a:t>Condition</a:t>
            </a:r>
            <a:r>
              <a:rPr lang="en-US" dirty="0"/>
              <a:t>: Our number must be less than 5</a:t>
            </a:r>
          </a:p>
          <a:p>
            <a:pPr lvl="1"/>
            <a:r>
              <a:rPr lang="en-US" u="sng" dirty="0"/>
              <a:t>Statement</a:t>
            </a:r>
            <a:r>
              <a:rPr lang="en-US" dirty="0"/>
              <a:t>: Print that number (the one that is less than 5)</a:t>
            </a:r>
          </a:p>
        </p:txBody>
      </p:sp>
    </p:spTree>
    <p:extLst>
      <p:ext uri="{BB962C8B-B14F-4D97-AF65-F5344CB8AC3E}">
        <p14:creationId xmlns:p14="http://schemas.microsoft.com/office/powerpoint/2010/main" val="266977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6D00-4A00-3941-952B-148F2EC3616D}"/>
              </a:ext>
            </a:extLst>
          </p:cNvPr>
          <p:cNvSpPr>
            <a:spLocks noGrp="1"/>
          </p:cNvSpPr>
          <p:nvPr>
            <p:ph type="title"/>
          </p:nvPr>
        </p:nvSpPr>
        <p:spPr/>
        <p:txBody>
          <a:bodyPr/>
          <a:lstStyle/>
          <a:p>
            <a:pPr algn="ctr"/>
            <a:r>
              <a:rPr lang="en-US" dirty="0"/>
              <a:t>Let’s come up with the code: </a:t>
            </a:r>
            <a:r>
              <a:rPr lang="en-US" b="1" dirty="0"/>
              <a:t>Condition</a:t>
            </a:r>
          </a:p>
        </p:txBody>
      </p:sp>
      <p:sp>
        <p:nvSpPr>
          <p:cNvPr id="6" name="TextBox 5">
            <a:extLst>
              <a:ext uri="{FF2B5EF4-FFF2-40B4-BE49-F238E27FC236}">
                <a16:creationId xmlns:a16="http://schemas.microsoft.com/office/drawing/2014/main" id="{F0A481C7-D2F5-D541-B6DE-A5459E76934A}"/>
              </a:ext>
            </a:extLst>
          </p:cNvPr>
          <p:cNvSpPr txBox="1"/>
          <p:nvPr/>
        </p:nvSpPr>
        <p:spPr>
          <a:xfrm>
            <a:off x="4714875" y="2337200"/>
            <a:ext cx="715803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 We have created a </a:t>
            </a:r>
            <a:r>
              <a:rPr lang="en-US" b="1" dirty="0"/>
              <a:t>variable </a:t>
            </a:r>
            <a:r>
              <a:rPr lang="en-US" b="1" dirty="0" err="1">
                <a:latin typeface="Consolas" panose="020B0609020204030204" pitchFamily="49" charset="0"/>
                <a:cs typeface="Consolas" panose="020B0609020204030204" pitchFamily="49" charset="0"/>
              </a:rPr>
              <a:t>i</a:t>
            </a:r>
            <a:r>
              <a:rPr lang="en-US" dirty="0"/>
              <a:t> that we use to </a:t>
            </a:r>
            <a:r>
              <a:rPr lang="en-US" b="1" dirty="0"/>
              <a:t>check</a:t>
            </a:r>
            <a:r>
              <a:rPr lang="en-US" dirty="0"/>
              <a:t> if it’s </a:t>
            </a:r>
            <a:r>
              <a:rPr lang="en-US" b="1" dirty="0"/>
              <a:t>less than 5</a:t>
            </a:r>
          </a:p>
          <a:p>
            <a:pPr marL="742950" lvl="1"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i</a:t>
            </a:r>
            <a:r>
              <a:rPr lang="en-US" dirty="0"/>
              <a:t> is </a:t>
            </a:r>
            <a:r>
              <a:rPr lang="en-US" b="1" dirty="0"/>
              <a:t>initialized</a:t>
            </a:r>
            <a:r>
              <a:rPr lang="en-US" dirty="0"/>
              <a:t> to </a:t>
            </a:r>
            <a:r>
              <a:rPr lang="en-US" dirty="0">
                <a:solidFill>
                  <a:schemeClr val="accent4"/>
                </a:solidFill>
                <a:latin typeface="Consolas" panose="020B0609020204030204" pitchFamily="49" charset="0"/>
                <a:cs typeface="Consolas" panose="020B0609020204030204" pitchFamily="49" charset="0"/>
              </a:rPr>
              <a:t>0</a:t>
            </a:r>
            <a:r>
              <a:rPr lang="en-US" dirty="0"/>
              <a:t> since we want all POSSITIVE numbers less than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we say: “Check if the value of </a:t>
            </a:r>
            <a:r>
              <a:rPr lang="en-US" dirty="0" err="1">
                <a:latin typeface="Consolas" panose="020B0609020204030204" pitchFamily="49" charset="0"/>
                <a:cs typeface="Consolas" panose="020B0609020204030204" pitchFamily="49" charset="0"/>
              </a:rPr>
              <a:t>i</a:t>
            </a:r>
            <a:r>
              <a:rPr lang="en-US" dirty="0"/>
              <a:t> is less than 5”</a:t>
            </a:r>
          </a:p>
          <a:p>
            <a:pPr marL="742950" lvl="1" indent="-285750">
              <a:buFont typeface="Arial" panose="020B0604020202020204" pitchFamily="34" charset="0"/>
              <a:buChar char="•"/>
            </a:pPr>
            <a:r>
              <a:rPr lang="en-US" dirty="0"/>
              <a:t>That’s the condition that we wanted to check.</a:t>
            </a:r>
          </a:p>
          <a:p>
            <a:pPr marL="1200150" lvl="2" indent="-285750">
              <a:buFont typeface="Arial" panose="020B0604020202020204" pitchFamily="34" charset="0"/>
              <a:buChar char="•"/>
            </a:pPr>
            <a:r>
              <a:rPr lang="en-US" dirty="0"/>
              <a:t>“</a:t>
            </a:r>
            <a:r>
              <a:rPr lang="en-US" dirty="0" err="1">
                <a:latin typeface="Consolas" panose="020B0609020204030204" pitchFamily="49" charset="0"/>
                <a:cs typeface="Consolas" panose="020B0609020204030204" pitchFamily="49" charset="0"/>
              </a:rPr>
              <a:t>i</a:t>
            </a:r>
            <a:r>
              <a:rPr lang="en-US" dirty="0"/>
              <a:t> is a positive number strictly less than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looks like a good start. But we still need to write the statement. </a:t>
            </a:r>
          </a:p>
          <a:p>
            <a:pPr marL="285750" indent="-285750">
              <a:buFont typeface="Arial" panose="020B0604020202020204" pitchFamily="34" charset="0"/>
              <a:buChar char="•"/>
            </a:pPr>
            <a:endParaRPr lang="en-US" dirty="0"/>
          </a:p>
        </p:txBody>
      </p:sp>
      <p:pic>
        <p:nvPicPr>
          <p:cNvPr id="10" name="Content Placeholder 9">
            <a:extLst>
              <a:ext uri="{FF2B5EF4-FFF2-40B4-BE49-F238E27FC236}">
                <a16:creationId xmlns:a16="http://schemas.microsoft.com/office/drawing/2014/main" id="{0038B893-6E40-5140-9ABF-EDC294AFEF89}"/>
              </a:ext>
            </a:extLst>
          </p:cNvPr>
          <p:cNvPicPr>
            <a:picLocks noGrp="1" noChangeAspect="1"/>
          </p:cNvPicPr>
          <p:nvPr>
            <p:ph idx="1"/>
          </p:nvPr>
        </p:nvPicPr>
        <p:blipFill>
          <a:blip r:embed="rId2"/>
          <a:stretch>
            <a:fillRect/>
          </a:stretch>
        </p:blipFill>
        <p:spPr>
          <a:xfrm>
            <a:off x="1141413" y="2097088"/>
            <a:ext cx="3435350" cy="3024282"/>
          </a:xfrm>
        </p:spPr>
      </p:pic>
      <p:pic>
        <p:nvPicPr>
          <p:cNvPr id="4" name="Graphic 3" descr="Right pointing backhand index ">
            <a:extLst>
              <a:ext uri="{FF2B5EF4-FFF2-40B4-BE49-F238E27FC236}">
                <a16:creationId xmlns:a16="http://schemas.microsoft.com/office/drawing/2014/main" id="{02B42E47-FCC3-3A49-AB42-5DAC0F76BC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4191308" y="3052091"/>
            <a:ext cx="523567" cy="523567"/>
          </a:xfrm>
          <a:prstGeom prst="rect">
            <a:avLst/>
          </a:prstGeom>
        </p:spPr>
      </p:pic>
    </p:spTree>
    <p:extLst>
      <p:ext uri="{BB962C8B-B14F-4D97-AF65-F5344CB8AC3E}">
        <p14:creationId xmlns:p14="http://schemas.microsoft.com/office/powerpoint/2010/main" val="367235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
                                        <p:tgtEl>
                                          <p:spTgt spid="10"/>
                                        </p:tgtEl>
                                      </p:cBhvr>
                                    </p:animEffect>
                                    <p:anim calcmode="lin" valueType="num">
                                      <p:cBhvr>
                                        <p:cTn id="8" dur="400" fill="hold"/>
                                        <p:tgtEl>
                                          <p:spTgt spid="10"/>
                                        </p:tgtEl>
                                        <p:attrNameLst>
                                          <p:attrName>ppt_x</p:attrName>
                                        </p:attrNameLst>
                                      </p:cBhvr>
                                      <p:tavLst>
                                        <p:tav tm="0">
                                          <p:val>
                                            <p:strVal val="#ppt_x"/>
                                          </p:val>
                                        </p:tav>
                                        <p:tav tm="100000">
                                          <p:val>
                                            <p:strVal val="#ppt_x"/>
                                          </p:val>
                                        </p:tav>
                                      </p:tavLst>
                                    </p:anim>
                                    <p:anim calcmode="lin" valueType="num">
                                      <p:cBhvr>
                                        <p:cTn id="9" dur="400" fill="hold"/>
                                        <p:tgtEl>
                                          <p:spTgt spid="10"/>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 calcmode="lin" valueType="num">
                                      <p:cBhvr additive="base">
                                        <p:cTn id="3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 calcmode="lin" valueType="num">
                                      <p:cBhvr additive="base">
                                        <p:cTn id="44"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D39E-C20F-DF4E-843A-1F2B0F55E56D}"/>
              </a:ext>
            </a:extLst>
          </p:cNvPr>
          <p:cNvSpPr>
            <a:spLocks noGrp="1"/>
          </p:cNvSpPr>
          <p:nvPr>
            <p:ph type="title"/>
          </p:nvPr>
        </p:nvSpPr>
        <p:spPr/>
        <p:txBody>
          <a:bodyPr/>
          <a:lstStyle/>
          <a:p>
            <a:pPr algn="ctr"/>
            <a:r>
              <a:rPr lang="en-US" dirty="0"/>
              <a:t>Let’s come up with the code: Statement</a:t>
            </a:r>
          </a:p>
        </p:txBody>
      </p:sp>
      <p:pic>
        <p:nvPicPr>
          <p:cNvPr id="5" name="Content Placeholder 4">
            <a:extLst>
              <a:ext uri="{FF2B5EF4-FFF2-40B4-BE49-F238E27FC236}">
                <a16:creationId xmlns:a16="http://schemas.microsoft.com/office/drawing/2014/main" id="{EDD627AC-456D-F246-A67B-C9FF6CB6A18E}"/>
              </a:ext>
            </a:extLst>
          </p:cNvPr>
          <p:cNvPicPr>
            <a:picLocks noGrp="1" noChangeAspect="1"/>
          </p:cNvPicPr>
          <p:nvPr>
            <p:ph idx="1"/>
          </p:nvPr>
        </p:nvPicPr>
        <p:blipFill>
          <a:blip r:embed="rId2"/>
          <a:stretch>
            <a:fillRect/>
          </a:stretch>
        </p:blipFill>
        <p:spPr>
          <a:xfrm>
            <a:off x="1141413" y="2197100"/>
            <a:ext cx="4023912" cy="2277269"/>
          </a:xfrm>
        </p:spPr>
      </p:pic>
      <p:sp>
        <p:nvSpPr>
          <p:cNvPr id="6" name="TextBox 5">
            <a:extLst>
              <a:ext uri="{FF2B5EF4-FFF2-40B4-BE49-F238E27FC236}">
                <a16:creationId xmlns:a16="http://schemas.microsoft.com/office/drawing/2014/main" id="{A4EDAD1D-5838-204D-8AA5-4512D61DD5BA}"/>
              </a:ext>
            </a:extLst>
          </p:cNvPr>
          <p:cNvSpPr txBox="1"/>
          <p:nvPr/>
        </p:nvSpPr>
        <p:spPr>
          <a:xfrm>
            <a:off x="5322488" y="4474369"/>
            <a:ext cx="5431236" cy="1384995"/>
          </a:xfrm>
          <a:prstGeom prst="rect">
            <a:avLst/>
          </a:prstGeom>
          <a:noFill/>
        </p:spPr>
        <p:txBody>
          <a:bodyPr wrap="square" rtlCol="0">
            <a:spAutoFit/>
          </a:bodyPr>
          <a:lstStyle/>
          <a:p>
            <a:r>
              <a:rPr lang="en-US" sz="2800" b="1" dirty="0"/>
              <a:t>Well that seemed pretty easy!</a:t>
            </a:r>
          </a:p>
          <a:p>
            <a:endParaRPr lang="en-US" sz="2800" b="1" dirty="0"/>
          </a:p>
          <a:p>
            <a:r>
              <a:rPr lang="en-US" sz="2800" b="1" dirty="0"/>
              <a:t>So were basically done right?</a:t>
            </a:r>
          </a:p>
        </p:txBody>
      </p:sp>
      <p:sp>
        <p:nvSpPr>
          <p:cNvPr id="7" name="TextBox 6">
            <a:extLst>
              <a:ext uri="{FF2B5EF4-FFF2-40B4-BE49-F238E27FC236}">
                <a16:creationId xmlns:a16="http://schemas.microsoft.com/office/drawing/2014/main" id="{5F18DB00-D1CA-BA42-9680-94C84D09BB8C}"/>
              </a:ext>
            </a:extLst>
          </p:cNvPr>
          <p:cNvSpPr txBox="1"/>
          <p:nvPr/>
        </p:nvSpPr>
        <p:spPr>
          <a:xfrm>
            <a:off x="5322488" y="2197100"/>
            <a:ext cx="6869512" cy="1015663"/>
          </a:xfrm>
          <a:prstGeom prst="rect">
            <a:avLst/>
          </a:prstGeom>
          <a:noFill/>
        </p:spPr>
        <p:txBody>
          <a:bodyPr wrap="square" rtlCol="0">
            <a:spAutoFit/>
          </a:bodyPr>
          <a:lstStyle/>
          <a:p>
            <a:r>
              <a:rPr lang="en-US" sz="2000" dirty="0"/>
              <a:t>Our statement was: “Print the number that’s less than 5”</a:t>
            </a:r>
          </a:p>
          <a:p>
            <a:endParaRPr lang="en-US" sz="2000" dirty="0"/>
          </a:p>
          <a:p>
            <a:r>
              <a:rPr lang="en-US" sz="2000" dirty="0"/>
              <a:t>This is nothing more than a print statement, so let’s just add that!</a:t>
            </a:r>
          </a:p>
        </p:txBody>
      </p:sp>
    </p:spTree>
    <p:extLst>
      <p:ext uri="{BB962C8B-B14F-4D97-AF65-F5344CB8AC3E}">
        <p14:creationId xmlns:p14="http://schemas.microsoft.com/office/powerpoint/2010/main" val="149049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Scale>
                                      <p:cBhvr>
                                        <p:cTn id="2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6"/>
                                        </p:tgtEl>
                                        <p:attrNameLst>
                                          <p:attrName>ppt_x</p:attrName>
                                          <p:attrName>ppt_y</p:attrName>
                                        </p:attrNameLst>
                                      </p:cBhvr>
                                    </p:animMotion>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E14B-FE73-144A-A35D-5A0842B64E4A}"/>
              </a:ext>
            </a:extLst>
          </p:cNvPr>
          <p:cNvSpPr>
            <a:spLocks noGrp="1"/>
          </p:cNvSpPr>
          <p:nvPr>
            <p:ph type="title"/>
          </p:nvPr>
        </p:nvSpPr>
        <p:spPr>
          <a:xfrm>
            <a:off x="738188" y="1935957"/>
            <a:ext cx="10715624" cy="2986086"/>
          </a:xfrm>
        </p:spPr>
        <p:txBody>
          <a:bodyPr>
            <a:normAutofit/>
          </a:bodyPr>
          <a:lstStyle/>
          <a:p>
            <a:pPr algn="ctr"/>
            <a:r>
              <a:rPr lang="en-US" sz="11500" dirty="0"/>
              <a:t>NO!!</a:t>
            </a:r>
          </a:p>
        </p:txBody>
      </p:sp>
      <p:pic>
        <p:nvPicPr>
          <p:cNvPr id="11" name="Picture 10">
            <a:extLst>
              <a:ext uri="{FF2B5EF4-FFF2-40B4-BE49-F238E27FC236}">
                <a16:creationId xmlns:a16="http://schemas.microsoft.com/office/drawing/2014/main" id="{54FE7D6F-C393-4B48-AA03-D701572FC926}"/>
              </a:ext>
            </a:extLst>
          </p:cNvPr>
          <p:cNvPicPr>
            <a:picLocks noChangeAspect="1"/>
          </p:cNvPicPr>
          <p:nvPr/>
        </p:nvPicPr>
        <p:blipFill>
          <a:blip r:embed="rId2"/>
          <a:stretch>
            <a:fillRect/>
          </a:stretch>
        </p:blipFill>
        <p:spPr>
          <a:xfrm>
            <a:off x="0" y="9645"/>
            <a:ext cx="3048000" cy="2286000"/>
          </a:xfrm>
          <a:prstGeom prst="rect">
            <a:avLst/>
          </a:prstGeom>
        </p:spPr>
      </p:pic>
      <p:pic>
        <p:nvPicPr>
          <p:cNvPr id="12" name="Picture 11">
            <a:extLst>
              <a:ext uri="{FF2B5EF4-FFF2-40B4-BE49-F238E27FC236}">
                <a16:creationId xmlns:a16="http://schemas.microsoft.com/office/drawing/2014/main" id="{9CA95B00-CA1B-6244-93C3-B0A31668F3CA}"/>
              </a:ext>
            </a:extLst>
          </p:cNvPr>
          <p:cNvPicPr>
            <a:picLocks noChangeAspect="1"/>
          </p:cNvPicPr>
          <p:nvPr/>
        </p:nvPicPr>
        <p:blipFill>
          <a:blip r:embed="rId2"/>
          <a:stretch>
            <a:fillRect/>
          </a:stretch>
        </p:blipFill>
        <p:spPr>
          <a:xfrm>
            <a:off x="9144000" y="9645"/>
            <a:ext cx="3048000" cy="2286000"/>
          </a:xfrm>
          <a:prstGeom prst="rect">
            <a:avLst/>
          </a:prstGeom>
        </p:spPr>
      </p:pic>
      <p:pic>
        <p:nvPicPr>
          <p:cNvPr id="14" name="Picture 13">
            <a:extLst>
              <a:ext uri="{FF2B5EF4-FFF2-40B4-BE49-F238E27FC236}">
                <a16:creationId xmlns:a16="http://schemas.microsoft.com/office/drawing/2014/main" id="{36CE2F48-58E8-324C-8D9C-90692404FF93}"/>
              </a:ext>
            </a:extLst>
          </p:cNvPr>
          <p:cNvPicPr>
            <a:picLocks noChangeAspect="1"/>
          </p:cNvPicPr>
          <p:nvPr/>
        </p:nvPicPr>
        <p:blipFill>
          <a:blip r:embed="rId2"/>
          <a:stretch>
            <a:fillRect/>
          </a:stretch>
        </p:blipFill>
        <p:spPr>
          <a:xfrm rot="10800000">
            <a:off x="0" y="4572000"/>
            <a:ext cx="3048000" cy="2286000"/>
          </a:xfrm>
          <a:prstGeom prst="rect">
            <a:avLst/>
          </a:prstGeom>
        </p:spPr>
      </p:pic>
      <p:pic>
        <p:nvPicPr>
          <p:cNvPr id="13" name="Picture 12">
            <a:extLst>
              <a:ext uri="{FF2B5EF4-FFF2-40B4-BE49-F238E27FC236}">
                <a16:creationId xmlns:a16="http://schemas.microsoft.com/office/drawing/2014/main" id="{B52119CF-8E16-DA42-9082-E999D8DEE018}"/>
              </a:ext>
            </a:extLst>
          </p:cNvPr>
          <p:cNvPicPr>
            <a:picLocks noChangeAspect="1"/>
          </p:cNvPicPr>
          <p:nvPr/>
        </p:nvPicPr>
        <p:blipFill>
          <a:blip r:embed="rId2"/>
          <a:stretch>
            <a:fillRect/>
          </a:stretch>
        </p:blipFill>
        <p:spPr>
          <a:xfrm rot="10800000">
            <a:off x="9144000" y="4572000"/>
            <a:ext cx="3048000" cy="2286000"/>
          </a:xfrm>
          <a:prstGeom prst="rect">
            <a:avLst/>
          </a:prstGeom>
        </p:spPr>
      </p:pic>
      <p:sp>
        <p:nvSpPr>
          <p:cNvPr id="8" name="TextBox 7">
            <a:extLst>
              <a:ext uri="{FF2B5EF4-FFF2-40B4-BE49-F238E27FC236}">
                <a16:creationId xmlns:a16="http://schemas.microsoft.com/office/drawing/2014/main" id="{EBAD4DDF-DF74-D046-B423-C47EFC98CC50}"/>
              </a:ext>
            </a:extLst>
          </p:cNvPr>
          <p:cNvSpPr txBox="1"/>
          <p:nvPr/>
        </p:nvSpPr>
        <p:spPr>
          <a:xfrm>
            <a:off x="172065" y="6488668"/>
            <a:ext cx="758541"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357527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3B-AF35-A741-BC8C-48F38C031292}"/>
              </a:ext>
            </a:extLst>
          </p:cNvPr>
          <p:cNvSpPr>
            <a:spLocks noGrp="1"/>
          </p:cNvSpPr>
          <p:nvPr>
            <p:ph type="title"/>
          </p:nvPr>
        </p:nvSpPr>
        <p:spPr/>
        <p:txBody>
          <a:bodyPr/>
          <a:lstStyle/>
          <a:p>
            <a:pPr algn="ctr"/>
            <a:r>
              <a:rPr lang="en-US" b="1" dirty="0"/>
              <a:t>But why not?!!</a:t>
            </a:r>
          </a:p>
        </p:txBody>
      </p:sp>
      <p:sp>
        <p:nvSpPr>
          <p:cNvPr id="3" name="Content Placeholder 2">
            <a:extLst>
              <a:ext uri="{FF2B5EF4-FFF2-40B4-BE49-F238E27FC236}">
                <a16:creationId xmlns:a16="http://schemas.microsoft.com/office/drawing/2014/main" id="{0F526DBF-802B-7342-828C-61E822608162}"/>
              </a:ext>
            </a:extLst>
          </p:cNvPr>
          <p:cNvSpPr>
            <a:spLocks noGrp="1"/>
          </p:cNvSpPr>
          <p:nvPr>
            <p:ph idx="1"/>
          </p:nvPr>
        </p:nvSpPr>
        <p:spPr/>
        <p:txBody>
          <a:bodyPr>
            <a:normAutofit lnSpcReduction="10000"/>
          </a:bodyPr>
          <a:lstStyle/>
          <a:p>
            <a:r>
              <a:rPr lang="en-US" dirty="0"/>
              <a:t>The loop we just create will </a:t>
            </a:r>
            <a:r>
              <a:rPr lang="en-US" b="1" dirty="0"/>
              <a:t>run INFINITELY</a:t>
            </a:r>
            <a:r>
              <a:rPr lang="en-US" dirty="0"/>
              <a:t>!</a:t>
            </a:r>
          </a:p>
          <a:p>
            <a:endParaRPr lang="en-US" dirty="0"/>
          </a:p>
          <a:p>
            <a:r>
              <a:rPr lang="en-US" b="1" dirty="0"/>
              <a:t>We</a:t>
            </a:r>
            <a:r>
              <a:rPr lang="en-US" dirty="0"/>
              <a:t> may know that we want all positive numbers less than 5, but all we told the loop was: “Oh yeah check if </a:t>
            </a:r>
            <a:r>
              <a:rPr lang="en-US" dirty="0" err="1">
                <a:latin typeface="Consolas" panose="020B0609020204030204" pitchFamily="49" charset="0"/>
                <a:cs typeface="Consolas" panose="020B0609020204030204" pitchFamily="49" charset="0"/>
              </a:rPr>
              <a:t>i</a:t>
            </a:r>
            <a:r>
              <a:rPr lang="en-US" dirty="0"/>
              <a:t> is less than 5.”</a:t>
            </a:r>
          </a:p>
          <a:p>
            <a:endParaRPr lang="en-US" dirty="0"/>
          </a:p>
          <a:p>
            <a:r>
              <a:rPr lang="en-US" dirty="0" err="1">
                <a:latin typeface="Consolas" panose="020B0609020204030204" pitchFamily="49" charset="0"/>
                <a:cs typeface="Consolas" panose="020B0609020204030204" pitchFamily="49" charset="0"/>
              </a:rPr>
              <a:t>i</a:t>
            </a:r>
            <a:r>
              <a:rPr lang="en-US" dirty="0"/>
              <a:t> was initialized to </a:t>
            </a:r>
            <a:r>
              <a:rPr lang="en-US" dirty="0">
                <a:solidFill>
                  <a:schemeClr val="accent4"/>
                </a:solidFill>
                <a:latin typeface="Consolas" panose="020B0609020204030204" pitchFamily="49" charset="0"/>
                <a:cs typeface="Consolas" panose="020B0609020204030204" pitchFamily="49" charset="0"/>
              </a:rPr>
              <a:t>0</a:t>
            </a:r>
            <a:r>
              <a:rPr lang="en-US" dirty="0"/>
              <a:t>, </a:t>
            </a:r>
            <a:r>
              <a:rPr lang="en-US" u="sng" dirty="0"/>
              <a:t>at no point do we actually change the value of </a:t>
            </a:r>
            <a:r>
              <a:rPr lang="en-US" u="sng" dirty="0" err="1">
                <a:latin typeface="Consolas" panose="020B0609020204030204" pitchFamily="49" charset="0"/>
                <a:cs typeface="Consolas" panose="020B0609020204030204" pitchFamily="49" charset="0"/>
              </a:rPr>
              <a:t>i</a:t>
            </a:r>
            <a:r>
              <a:rPr lang="en-US" dirty="0"/>
              <a:t>, so the condition is ALWAYS TRUE </a:t>
            </a:r>
          </a:p>
        </p:txBody>
      </p:sp>
      <p:pic>
        <p:nvPicPr>
          <p:cNvPr id="5" name="Graphic 4" descr="Question mark">
            <a:extLst>
              <a:ext uri="{FF2B5EF4-FFF2-40B4-BE49-F238E27FC236}">
                <a16:creationId xmlns:a16="http://schemas.microsoft.com/office/drawing/2014/main" id="{91BAFAD0-01B0-FB40-837D-2A48A071B6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2115493"/>
            <a:ext cx="736468" cy="736468"/>
          </a:xfrm>
          <a:prstGeom prst="rect">
            <a:avLst/>
          </a:prstGeom>
        </p:spPr>
      </p:pic>
      <p:pic>
        <p:nvPicPr>
          <p:cNvPr id="6" name="Graphic 5" descr="Question mark">
            <a:extLst>
              <a:ext uri="{FF2B5EF4-FFF2-40B4-BE49-F238E27FC236}">
                <a16:creationId xmlns:a16="http://schemas.microsoft.com/office/drawing/2014/main" id="{9E8C21EC-F6D7-3442-8CFF-F8AD329BE6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3207676"/>
            <a:ext cx="736468" cy="736468"/>
          </a:xfrm>
          <a:prstGeom prst="rect">
            <a:avLst/>
          </a:prstGeom>
        </p:spPr>
      </p:pic>
      <p:pic>
        <p:nvPicPr>
          <p:cNvPr id="7" name="Graphic 6" descr="Question mark">
            <a:extLst>
              <a:ext uri="{FF2B5EF4-FFF2-40B4-BE49-F238E27FC236}">
                <a16:creationId xmlns:a16="http://schemas.microsoft.com/office/drawing/2014/main" id="{C2961ADC-B771-6340-A269-701B8AF160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4678878"/>
            <a:ext cx="736468" cy="736468"/>
          </a:xfrm>
          <a:prstGeom prst="rect">
            <a:avLst/>
          </a:prstGeom>
        </p:spPr>
      </p:pic>
    </p:spTree>
    <p:extLst>
      <p:ext uri="{BB962C8B-B14F-4D97-AF65-F5344CB8AC3E}">
        <p14:creationId xmlns:p14="http://schemas.microsoft.com/office/powerpoint/2010/main" val="33181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6" presetClass="emph" presetSubtype="0" repeatCount="indefinite" fill="hold" nodeType="withEffect">
                                  <p:stCondLst>
                                    <p:cond delay="0"/>
                                  </p:stCondLst>
                                  <p:childTnLst>
                                    <p:animEffect transition="out" filter="fade">
                                      <p:cBhvr>
                                        <p:cTn id="8" dur="2000" tmFilter="0, 0; .2, .5; .8, .5; 1, 0"/>
                                        <p:tgtEl>
                                          <p:spTgt spid="5"/>
                                        </p:tgtEl>
                                      </p:cBhvr>
                                    </p:animEffect>
                                    <p:animScale>
                                      <p:cBhvr>
                                        <p:cTn id="9" dur="1000" autoRev="1" fill="hold"/>
                                        <p:tgtEl>
                                          <p:spTgt spid="5"/>
                                        </p:tgtEl>
                                      </p:cBhvr>
                                      <p:by x="105000" y="105000"/>
                                    </p:animScale>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26" presetClass="emph" presetSubtype="0" repeatCount="indefinite" fill="hold" nodeType="withEffect">
                                  <p:stCondLst>
                                    <p:cond delay="0"/>
                                  </p:stCondLst>
                                  <p:childTnLst>
                                    <p:animEffect transition="out" filter="fade">
                                      <p:cBhvr>
                                        <p:cTn id="13" dur="2000" tmFilter="0, 0; .2, .5; .8, .5; 1, 0"/>
                                        <p:tgtEl>
                                          <p:spTgt spid="6"/>
                                        </p:tgtEl>
                                      </p:cBhvr>
                                    </p:animEffect>
                                    <p:animScale>
                                      <p:cBhvr>
                                        <p:cTn id="14" dur="1000" autoRev="1" fill="hold"/>
                                        <p:tgtEl>
                                          <p:spTgt spid="6"/>
                                        </p:tgtEl>
                                      </p:cBhvr>
                                      <p:by x="105000" y="105000"/>
                                    </p:animScale>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6" presetClass="emph" presetSubtype="0" repeatCount="indefinite" fill="hold" nodeType="withEffect">
                                  <p:stCondLst>
                                    <p:cond delay="0"/>
                                  </p:stCondLst>
                                  <p:childTnLst>
                                    <p:animEffect transition="out" filter="fade">
                                      <p:cBhvr>
                                        <p:cTn id="18" dur="2000" tmFilter="0, 0; .2, .5; .8, .5; 1, 0"/>
                                        <p:tgtEl>
                                          <p:spTgt spid="7"/>
                                        </p:tgtEl>
                                      </p:cBhvr>
                                    </p:animEffect>
                                    <p:animScale>
                                      <p:cBhvr>
                                        <p:cTn id="19" dur="1000" autoRev="1" fill="hold"/>
                                        <p:tgtEl>
                                          <p:spTgt spid="7"/>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6" presetID="50" presetClass="exit" presetSubtype="0" accel="100000" fill="hold" nodeType="withEffect">
                                  <p:stCondLst>
                                    <p:cond delay="0"/>
                                  </p:stCondLst>
                                  <p:childTnLst>
                                    <p:anim calcmode="lin" valueType="num">
                                      <p:cBhvr>
                                        <p:cTn id="27" dur="1000"/>
                                        <p:tgtEl>
                                          <p:spTgt spid="5"/>
                                        </p:tgtEl>
                                        <p:attrNameLst>
                                          <p:attrName>ppt_w</p:attrName>
                                        </p:attrNameLst>
                                      </p:cBhvr>
                                      <p:tavLst>
                                        <p:tav tm="0">
                                          <p:val>
                                            <p:strVal val="ppt_w"/>
                                          </p:val>
                                        </p:tav>
                                        <p:tav tm="100000">
                                          <p:val>
                                            <p:strVal val="ppt_w+.3"/>
                                          </p:val>
                                        </p:tav>
                                      </p:tavLst>
                                    </p:anim>
                                    <p:anim calcmode="lin" valueType="num">
                                      <p:cBhvr>
                                        <p:cTn id="28" dur="1000"/>
                                        <p:tgtEl>
                                          <p:spTgt spid="5"/>
                                        </p:tgtEl>
                                        <p:attrNameLst>
                                          <p:attrName>ppt_h</p:attrName>
                                        </p:attrNameLst>
                                      </p:cBhvr>
                                      <p:tavLst>
                                        <p:tav tm="0">
                                          <p:val>
                                            <p:strVal val="ppt_h"/>
                                          </p:val>
                                        </p:tav>
                                        <p:tav tm="100000">
                                          <p:val>
                                            <p:strVal val="ppt_h"/>
                                          </p:val>
                                        </p:tav>
                                      </p:tavLst>
                                    </p:anim>
                                    <p:animEffect transition="out" filter="fade">
                                      <p:cBhvr>
                                        <p:cTn id="29" dur="1000"/>
                                        <p:tgtEl>
                                          <p:spTgt spid="5"/>
                                        </p:tgtEl>
                                      </p:cBhvr>
                                    </p:animEffect>
                                    <p:set>
                                      <p:cBhvr>
                                        <p:cTn id="30" dur="1" fill="hold">
                                          <p:stCondLst>
                                            <p:cond delay="999"/>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7" presetID="31" presetClass="exit" presetSubtype="0" fill="hold" nodeType="withEffect">
                                  <p:stCondLst>
                                    <p:cond delay="0"/>
                                  </p:stCondLst>
                                  <p:childTnLst>
                                    <p:anim calcmode="lin" valueType="num">
                                      <p:cBhvr>
                                        <p:cTn id="38" dur="1000"/>
                                        <p:tgtEl>
                                          <p:spTgt spid="6"/>
                                        </p:tgtEl>
                                        <p:attrNameLst>
                                          <p:attrName>ppt_w</p:attrName>
                                        </p:attrNameLst>
                                      </p:cBhvr>
                                      <p:tavLst>
                                        <p:tav tm="0">
                                          <p:val>
                                            <p:strVal val="ppt_w"/>
                                          </p:val>
                                        </p:tav>
                                        <p:tav tm="100000">
                                          <p:val>
                                            <p:fltVal val="0"/>
                                          </p:val>
                                        </p:tav>
                                      </p:tavLst>
                                    </p:anim>
                                    <p:anim calcmode="lin" valueType="num">
                                      <p:cBhvr>
                                        <p:cTn id="39" dur="1000"/>
                                        <p:tgtEl>
                                          <p:spTgt spid="6"/>
                                        </p:tgtEl>
                                        <p:attrNameLst>
                                          <p:attrName>ppt_h</p:attrName>
                                        </p:attrNameLst>
                                      </p:cBhvr>
                                      <p:tavLst>
                                        <p:tav tm="0">
                                          <p:val>
                                            <p:strVal val="ppt_h"/>
                                          </p:val>
                                        </p:tav>
                                        <p:tav tm="100000">
                                          <p:val>
                                            <p:fltVal val="0"/>
                                          </p:val>
                                        </p:tav>
                                      </p:tavLst>
                                    </p:anim>
                                    <p:anim calcmode="lin" valueType="num">
                                      <p:cBhvr>
                                        <p:cTn id="40" dur="1000"/>
                                        <p:tgtEl>
                                          <p:spTgt spid="6"/>
                                        </p:tgtEl>
                                        <p:attrNameLst>
                                          <p:attrName>style.rotation</p:attrName>
                                        </p:attrNameLst>
                                      </p:cBhvr>
                                      <p:tavLst>
                                        <p:tav tm="0">
                                          <p:val>
                                            <p:fltVal val="0"/>
                                          </p:val>
                                        </p:tav>
                                        <p:tav tm="100000">
                                          <p:val>
                                            <p:fltVal val="90"/>
                                          </p:val>
                                        </p:tav>
                                      </p:tavLst>
                                    </p:anim>
                                    <p:animEffect transition="out" filter="fade">
                                      <p:cBhvr>
                                        <p:cTn id="41" dur="1000"/>
                                        <p:tgtEl>
                                          <p:spTgt spid="6"/>
                                        </p:tgtEl>
                                      </p:cBhvr>
                                    </p:animEffect>
                                    <p:set>
                                      <p:cBhvr>
                                        <p:cTn id="42" dur="1" fill="hold">
                                          <p:stCondLst>
                                            <p:cond delay="9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6"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9" presetID="45" presetClass="exit" presetSubtype="0" fill="hold" nodeType="withEffect">
                                  <p:stCondLst>
                                    <p:cond delay="0"/>
                                  </p:stCondLst>
                                  <p:childTnLst>
                                    <p:animEffect transition="out" filter="fade">
                                      <p:cBhvr>
                                        <p:cTn id="50" dur="2000"/>
                                        <p:tgtEl>
                                          <p:spTgt spid="7"/>
                                        </p:tgtEl>
                                      </p:cBhvr>
                                    </p:animEffect>
                                    <p:anim calcmode="lin" valueType="num">
                                      <p:cBhvr>
                                        <p:cTn id="51"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2" dur="2000"/>
                                        <p:tgtEl>
                                          <p:spTgt spid="7"/>
                                        </p:tgtEl>
                                        <p:attrNameLst>
                                          <p:attrName>ppt_h</p:attrName>
                                        </p:attrNameLst>
                                      </p:cBhvr>
                                      <p:tavLst>
                                        <p:tav tm="0">
                                          <p:val>
                                            <p:strVal val="ppt_h"/>
                                          </p:val>
                                        </p:tav>
                                        <p:tav tm="100000">
                                          <p:val>
                                            <p:strVal val="ppt_h"/>
                                          </p:val>
                                        </p:tav>
                                      </p:tavLst>
                                    </p:anim>
                                    <p:set>
                                      <p:cBhvr>
                                        <p:cTn id="53"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5E1F-6B1E-5546-9DD9-70785F64C27B}"/>
              </a:ext>
            </a:extLst>
          </p:cNvPr>
          <p:cNvSpPr>
            <a:spLocks noGrp="1"/>
          </p:cNvSpPr>
          <p:nvPr>
            <p:ph type="title"/>
          </p:nvPr>
        </p:nvSpPr>
        <p:spPr/>
        <p:txBody>
          <a:bodyPr/>
          <a:lstStyle/>
          <a:p>
            <a:pPr algn="ctr"/>
            <a:r>
              <a:rPr lang="en-US" b="1" dirty="0"/>
              <a:t>So let’s fix this!</a:t>
            </a:r>
          </a:p>
        </p:txBody>
      </p:sp>
      <p:pic>
        <p:nvPicPr>
          <p:cNvPr id="5" name="Content Placeholder 4">
            <a:extLst>
              <a:ext uri="{FF2B5EF4-FFF2-40B4-BE49-F238E27FC236}">
                <a16:creationId xmlns:a16="http://schemas.microsoft.com/office/drawing/2014/main" id="{B02C0897-44DC-0A4E-85A4-75B50ED7C194}"/>
              </a:ext>
            </a:extLst>
          </p:cNvPr>
          <p:cNvPicPr>
            <a:picLocks noGrp="1" noChangeAspect="1"/>
          </p:cNvPicPr>
          <p:nvPr>
            <p:ph idx="1"/>
          </p:nvPr>
        </p:nvPicPr>
        <p:blipFill>
          <a:blip r:embed="rId2"/>
          <a:stretch>
            <a:fillRect/>
          </a:stretch>
        </p:blipFill>
        <p:spPr>
          <a:xfrm>
            <a:off x="1141413" y="2682875"/>
            <a:ext cx="4113960" cy="2750344"/>
          </a:xfrm>
        </p:spPr>
      </p:pic>
      <p:sp>
        <p:nvSpPr>
          <p:cNvPr id="6" name="TextBox 5">
            <a:extLst>
              <a:ext uri="{FF2B5EF4-FFF2-40B4-BE49-F238E27FC236}">
                <a16:creationId xmlns:a16="http://schemas.microsoft.com/office/drawing/2014/main" id="{FCA48228-4F19-D341-AE94-49B9FE42517B}"/>
              </a:ext>
            </a:extLst>
          </p:cNvPr>
          <p:cNvSpPr txBox="1"/>
          <p:nvPr/>
        </p:nvSpPr>
        <p:spPr>
          <a:xfrm>
            <a:off x="5255373" y="2682875"/>
            <a:ext cx="646498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Now we are actually INCREMENTING </a:t>
            </a:r>
            <a:r>
              <a:rPr lang="en-US" sz="2400" dirty="0">
                <a:latin typeface="Consolas" panose="020B0609020204030204" pitchFamily="49" charset="0"/>
                <a:cs typeface="Consolas" panose="020B0609020204030204" pitchFamily="49" charset="0"/>
              </a:rPr>
              <a:t>i</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way our loop will print the correct thing and </a:t>
            </a:r>
            <a:r>
              <a:rPr lang="en-US" sz="2400" b="1" dirty="0"/>
              <a:t>won’t</a:t>
            </a:r>
            <a:r>
              <a:rPr lang="en-US" sz="2400" dirty="0"/>
              <a:t> make us </a:t>
            </a:r>
            <a:r>
              <a:rPr lang="en-US" sz="2400" b="1" dirty="0"/>
              <a:t>wait for all eternity</a:t>
            </a:r>
            <a:endParaRPr lang="en-US" sz="2400" dirty="0"/>
          </a:p>
        </p:txBody>
      </p:sp>
      <p:sp>
        <p:nvSpPr>
          <p:cNvPr id="7" name="TextBox 6">
            <a:extLst>
              <a:ext uri="{FF2B5EF4-FFF2-40B4-BE49-F238E27FC236}">
                <a16:creationId xmlns:a16="http://schemas.microsoft.com/office/drawing/2014/main" id="{49E7BFF1-B2A3-1145-B3A9-2CA0B867BCC8}"/>
              </a:ext>
            </a:extLst>
          </p:cNvPr>
          <p:cNvSpPr txBox="1"/>
          <p:nvPr/>
        </p:nvSpPr>
        <p:spPr>
          <a:xfrm>
            <a:off x="1141413" y="5834340"/>
            <a:ext cx="2508957" cy="369332"/>
          </a:xfrm>
          <a:prstGeom prst="rect">
            <a:avLst/>
          </a:prstGeom>
          <a:noFill/>
        </p:spPr>
        <p:txBody>
          <a:bodyPr wrap="none" rtlCol="0">
            <a:spAutoFit/>
          </a:bodyPr>
          <a:lstStyle/>
          <a:p>
            <a:r>
              <a:rPr lang="en-US" dirty="0"/>
              <a:t>Show debug step through</a:t>
            </a:r>
          </a:p>
        </p:txBody>
      </p:sp>
      <p:pic>
        <p:nvPicPr>
          <p:cNvPr id="4" name="Graphic 3" descr="Mining tools">
            <a:extLst>
              <a:ext uri="{FF2B5EF4-FFF2-40B4-BE49-F238E27FC236}">
                <a16:creationId xmlns:a16="http://schemas.microsoft.com/office/drawing/2014/main" id="{CA66A051-DABE-4C40-B670-CE8E5A0733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5736" y="900603"/>
            <a:ext cx="914400" cy="914400"/>
          </a:xfrm>
          <a:prstGeom prst="rect">
            <a:avLst/>
          </a:prstGeom>
        </p:spPr>
      </p:pic>
      <p:pic>
        <p:nvPicPr>
          <p:cNvPr id="9" name="Graphic 8" descr="Tools">
            <a:extLst>
              <a:ext uri="{FF2B5EF4-FFF2-40B4-BE49-F238E27FC236}">
                <a16:creationId xmlns:a16="http://schemas.microsoft.com/office/drawing/2014/main" id="{9D795E0B-6CBC-9849-8F22-A00EA42286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1865" y="900603"/>
            <a:ext cx="914400" cy="914400"/>
          </a:xfrm>
          <a:prstGeom prst="rect">
            <a:avLst/>
          </a:prstGeom>
        </p:spPr>
      </p:pic>
    </p:spTree>
    <p:extLst>
      <p:ext uri="{BB962C8B-B14F-4D97-AF65-F5344CB8AC3E}">
        <p14:creationId xmlns:p14="http://schemas.microsoft.com/office/powerpoint/2010/main" val="329187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50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repeatCount="indefinite" fill="hold" nodeType="withEffect">
                                  <p:stCondLst>
                                    <p:cond delay="0"/>
                                  </p:stCondLst>
                                  <p:childTnLst>
                                    <p:animEffect transition="out" filter="fade">
                                      <p:cBhvr>
                                        <p:cTn id="9" dur="1000" tmFilter="0, 0; .2, .5; .8, .5; 1, 0"/>
                                        <p:tgtEl>
                                          <p:spTgt spid="9"/>
                                        </p:tgtEl>
                                      </p:cBhvr>
                                    </p:animEffect>
                                    <p:animScale>
                                      <p:cBhvr>
                                        <p:cTn id="10" dur="500" autoRev="1" fill="hold"/>
                                        <p:tgtEl>
                                          <p:spTgt spid="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2097-E6A0-4C4C-A1FE-AA8AF5270ED4}"/>
              </a:ext>
            </a:extLst>
          </p:cNvPr>
          <p:cNvSpPr>
            <a:spLocks noGrp="1"/>
          </p:cNvSpPr>
          <p:nvPr>
            <p:ph type="title"/>
          </p:nvPr>
        </p:nvSpPr>
        <p:spPr/>
        <p:txBody>
          <a:bodyPr/>
          <a:lstStyle/>
          <a:p>
            <a:pPr algn="ctr"/>
            <a:r>
              <a:rPr lang="en-US" b="1" dirty="0"/>
              <a:t>The “do while” loop</a:t>
            </a:r>
          </a:p>
        </p:txBody>
      </p:sp>
      <p:sp>
        <p:nvSpPr>
          <p:cNvPr id="3" name="Content Placeholder 2">
            <a:extLst>
              <a:ext uri="{FF2B5EF4-FFF2-40B4-BE49-F238E27FC236}">
                <a16:creationId xmlns:a16="http://schemas.microsoft.com/office/drawing/2014/main" id="{7BBA223E-FE59-A44C-A38C-20B540620D1E}"/>
              </a:ext>
            </a:extLst>
          </p:cNvPr>
          <p:cNvSpPr>
            <a:spLocks noGrp="1"/>
          </p:cNvSpPr>
          <p:nvPr>
            <p:ph idx="1"/>
          </p:nvPr>
        </p:nvSpPr>
        <p:spPr>
          <a:xfrm>
            <a:off x="1141413" y="2792412"/>
            <a:ext cx="10402888" cy="2365376"/>
          </a:xfrm>
        </p:spPr>
        <p:txBody>
          <a:bodyPr/>
          <a:lstStyle/>
          <a:p>
            <a:r>
              <a:rPr lang="en-US" dirty="0">
                <a:solidFill>
                  <a:srgbClr val="FF79B2"/>
                </a:solidFill>
                <a:latin typeface="Consolas" panose="020B0609020204030204" pitchFamily="49" charset="0"/>
                <a:cs typeface="Consolas" panose="020B0609020204030204" pitchFamily="49" charset="0"/>
              </a:rPr>
              <a:t>do while</a:t>
            </a:r>
            <a:r>
              <a:rPr lang="en-US" dirty="0"/>
              <a:t> is basically the same a the </a:t>
            </a:r>
            <a:r>
              <a:rPr lang="en-US" dirty="0">
                <a:solidFill>
                  <a:srgbClr val="FF79B2"/>
                </a:solidFill>
                <a:latin typeface="Consolas" panose="020B0609020204030204" pitchFamily="49" charset="0"/>
                <a:cs typeface="Consolas" panose="020B0609020204030204" pitchFamily="49" charset="0"/>
              </a:rPr>
              <a:t>while</a:t>
            </a:r>
            <a:r>
              <a:rPr lang="en-US" dirty="0"/>
              <a:t> loop with </a:t>
            </a:r>
            <a:r>
              <a:rPr lang="en-US" b="1" dirty="0"/>
              <a:t>1 major difference</a:t>
            </a:r>
          </a:p>
          <a:p>
            <a:pPr lvl="1"/>
            <a:r>
              <a:rPr lang="en-US" dirty="0"/>
              <a:t>What do you think the difference could be?</a:t>
            </a:r>
          </a:p>
          <a:p>
            <a:endParaRPr lang="en-US" dirty="0"/>
          </a:p>
          <a:p>
            <a:r>
              <a:rPr lang="en-US" dirty="0"/>
              <a:t>The difference is that </a:t>
            </a:r>
            <a:r>
              <a:rPr lang="en-US" dirty="0">
                <a:solidFill>
                  <a:srgbClr val="FF79B2"/>
                </a:solidFill>
                <a:latin typeface="Consolas" panose="020B0609020204030204" pitchFamily="49" charset="0"/>
                <a:cs typeface="Consolas" panose="020B0609020204030204" pitchFamily="49" charset="0"/>
              </a:rPr>
              <a:t>do while</a:t>
            </a:r>
            <a:r>
              <a:rPr lang="en-US" dirty="0"/>
              <a:t> will ALWAYS EXECUTE ATLEAST ONCE</a:t>
            </a:r>
          </a:p>
        </p:txBody>
      </p:sp>
    </p:spTree>
    <p:extLst>
      <p:ext uri="{BB962C8B-B14F-4D97-AF65-F5344CB8AC3E}">
        <p14:creationId xmlns:p14="http://schemas.microsoft.com/office/powerpoint/2010/main" val="201220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ADB0-B9E9-3442-8E0A-11998B02BEAE}"/>
              </a:ext>
            </a:extLst>
          </p:cNvPr>
          <p:cNvSpPr>
            <a:spLocks noGrp="1"/>
          </p:cNvSpPr>
          <p:nvPr>
            <p:ph type="title"/>
          </p:nvPr>
        </p:nvSpPr>
        <p:spPr/>
        <p:txBody>
          <a:bodyPr/>
          <a:lstStyle/>
          <a:p>
            <a:pPr algn="ctr"/>
            <a:r>
              <a:rPr lang="en-US" b="1" dirty="0"/>
              <a:t>Structure of “do while”</a:t>
            </a:r>
          </a:p>
        </p:txBody>
      </p:sp>
      <p:pic>
        <p:nvPicPr>
          <p:cNvPr id="5" name="Content Placeholder 4">
            <a:extLst>
              <a:ext uri="{FF2B5EF4-FFF2-40B4-BE49-F238E27FC236}">
                <a16:creationId xmlns:a16="http://schemas.microsoft.com/office/drawing/2014/main" id="{C3AEC7F3-6999-9D41-AD37-C55F2D6B44B0}"/>
              </a:ext>
            </a:extLst>
          </p:cNvPr>
          <p:cNvPicPr>
            <a:picLocks noGrp="1" noChangeAspect="1"/>
          </p:cNvPicPr>
          <p:nvPr>
            <p:ph idx="1"/>
          </p:nvPr>
        </p:nvPicPr>
        <p:blipFill>
          <a:blip r:embed="rId2"/>
          <a:stretch>
            <a:fillRect/>
          </a:stretch>
        </p:blipFill>
        <p:spPr>
          <a:xfrm>
            <a:off x="714016" y="2097088"/>
            <a:ext cx="5830844" cy="2767806"/>
          </a:xfrm>
        </p:spPr>
      </p:pic>
      <p:sp>
        <p:nvSpPr>
          <p:cNvPr id="6" name="TextBox 5">
            <a:extLst>
              <a:ext uri="{FF2B5EF4-FFF2-40B4-BE49-F238E27FC236}">
                <a16:creationId xmlns:a16="http://schemas.microsoft.com/office/drawing/2014/main" id="{9C0C0667-089D-F345-A5AE-C9A005409A3D}"/>
              </a:ext>
            </a:extLst>
          </p:cNvPr>
          <p:cNvSpPr txBox="1"/>
          <p:nvPr/>
        </p:nvSpPr>
        <p:spPr>
          <a:xfrm>
            <a:off x="6544860" y="2328863"/>
            <a:ext cx="5342340" cy="646331"/>
          </a:xfrm>
          <a:prstGeom prst="rect">
            <a:avLst/>
          </a:prstGeom>
          <a:noFill/>
        </p:spPr>
        <p:txBody>
          <a:bodyPr wrap="square" rtlCol="0">
            <a:spAutoFit/>
          </a:bodyPr>
          <a:lstStyle/>
          <a:p>
            <a:r>
              <a:rPr lang="en-US" dirty="0"/>
              <a:t>The </a:t>
            </a:r>
            <a:r>
              <a:rPr lang="en-US" u="sng" dirty="0"/>
              <a:t>statements</a:t>
            </a:r>
            <a:r>
              <a:rPr lang="en-US" dirty="0"/>
              <a:t> &amp; </a:t>
            </a:r>
            <a:r>
              <a:rPr lang="en-US" u="sng" dirty="0"/>
              <a:t>condition</a:t>
            </a:r>
            <a:r>
              <a:rPr lang="en-US" dirty="0"/>
              <a:t> are the EXACT SAME as the what we just saw before for the </a:t>
            </a:r>
            <a:r>
              <a:rPr lang="en-US" dirty="0">
                <a:solidFill>
                  <a:srgbClr val="FF79B2"/>
                </a:solidFill>
                <a:latin typeface="Consolas" panose="020B0609020204030204" pitchFamily="49" charset="0"/>
                <a:cs typeface="Consolas" panose="020B0609020204030204" pitchFamily="49" charset="0"/>
              </a:rPr>
              <a:t>while</a:t>
            </a:r>
            <a:r>
              <a:rPr lang="en-US" dirty="0"/>
              <a:t> loop</a:t>
            </a:r>
          </a:p>
        </p:txBody>
      </p:sp>
      <p:sp>
        <p:nvSpPr>
          <p:cNvPr id="7" name="TextBox 6">
            <a:extLst>
              <a:ext uri="{FF2B5EF4-FFF2-40B4-BE49-F238E27FC236}">
                <a16:creationId xmlns:a16="http://schemas.microsoft.com/office/drawing/2014/main" id="{F99E0F45-B418-0C4B-9F2C-F885BD910F24}"/>
              </a:ext>
            </a:extLst>
          </p:cNvPr>
          <p:cNvSpPr txBox="1"/>
          <p:nvPr/>
        </p:nvSpPr>
        <p:spPr>
          <a:xfrm>
            <a:off x="6544860" y="4130598"/>
            <a:ext cx="4429125" cy="646331"/>
          </a:xfrm>
          <a:prstGeom prst="rect">
            <a:avLst/>
          </a:prstGeom>
          <a:noFill/>
        </p:spPr>
        <p:txBody>
          <a:bodyPr wrap="square" rtlCol="0">
            <a:spAutoFit/>
          </a:bodyPr>
          <a:lstStyle/>
          <a:p>
            <a:r>
              <a:rPr lang="en-US" dirty="0"/>
              <a:t>The only difference is that now there is a </a:t>
            </a:r>
            <a:r>
              <a:rPr lang="en-US" dirty="0">
                <a:solidFill>
                  <a:srgbClr val="FF79B2"/>
                </a:solidFill>
                <a:latin typeface="Consolas" panose="020B0609020204030204" pitchFamily="49" charset="0"/>
                <a:cs typeface="Consolas" panose="020B0609020204030204" pitchFamily="49" charset="0"/>
              </a:rPr>
              <a:t>do</a:t>
            </a:r>
            <a:r>
              <a:rPr lang="en-US" dirty="0"/>
              <a:t> in front of the </a:t>
            </a:r>
            <a:r>
              <a:rPr lang="en-US" dirty="0">
                <a:solidFill>
                  <a:srgbClr val="FF79B2"/>
                </a:solidFill>
                <a:latin typeface="Consolas" panose="020B0609020204030204" pitchFamily="49" charset="0"/>
                <a:cs typeface="Consolas" panose="020B0609020204030204" pitchFamily="49" charset="0"/>
              </a:rPr>
              <a:t>while</a:t>
            </a:r>
          </a:p>
        </p:txBody>
      </p:sp>
    </p:spTree>
    <p:extLst>
      <p:ext uri="{BB962C8B-B14F-4D97-AF65-F5344CB8AC3E}">
        <p14:creationId xmlns:p14="http://schemas.microsoft.com/office/powerpoint/2010/main" val="20027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6F5A-C978-D247-8D7F-DF8C5E124451}"/>
              </a:ext>
            </a:extLst>
          </p:cNvPr>
          <p:cNvSpPr>
            <a:spLocks noGrp="1"/>
          </p:cNvSpPr>
          <p:nvPr>
            <p:ph type="title"/>
          </p:nvPr>
        </p:nvSpPr>
        <p:spPr/>
        <p:txBody>
          <a:bodyPr/>
          <a:lstStyle/>
          <a:p>
            <a:pPr algn="ctr"/>
            <a:r>
              <a:rPr lang="en-US" dirty="0"/>
              <a:t>What will the following code output?</a:t>
            </a:r>
          </a:p>
        </p:txBody>
      </p:sp>
      <p:pic>
        <p:nvPicPr>
          <p:cNvPr id="5" name="Content Placeholder 4">
            <a:extLst>
              <a:ext uri="{FF2B5EF4-FFF2-40B4-BE49-F238E27FC236}">
                <a16:creationId xmlns:a16="http://schemas.microsoft.com/office/drawing/2014/main" id="{C6247ABE-A631-6D4A-BB6B-F54CF4CD44AC}"/>
              </a:ext>
            </a:extLst>
          </p:cNvPr>
          <p:cNvPicPr>
            <a:picLocks noGrp="1" noChangeAspect="1"/>
          </p:cNvPicPr>
          <p:nvPr>
            <p:ph idx="1"/>
          </p:nvPr>
        </p:nvPicPr>
        <p:blipFill>
          <a:blip r:embed="rId2"/>
          <a:stretch>
            <a:fillRect/>
          </a:stretch>
        </p:blipFill>
        <p:spPr>
          <a:xfrm>
            <a:off x="758919" y="1929607"/>
            <a:ext cx="11251492" cy="2831306"/>
          </a:xfrm>
        </p:spPr>
      </p:pic>
      <p:pic>
        <p:nvPicPr>
          <p:cNvPr id="7" name="Picture 6">
            <a:extLst>
              <a:ext uri="{FF2B5EF4-FFF2-40B4-BE49-F238E27FC236}">
                <a16:creationId xmlns:a16="http://schemas.microsoft.com/office/drawing/2014/main" id="{8EA48190-E7AD-2D43-B66F-FF22176063EB}"/>
              </a:ext>
            </a:extLst>
          </p:cNvPr>
          <p:cNvPicPr>
            <a:picLocks noChangeAspect="1"/>
          </p:cNvPicPr>
          <p:nvPr/>
        </p:nvPicPr>
        <p:blipFill>
          <a:blip r:embed="rId3"/>
          <a:stretch>
            <a:fillRect/>
          </a:stretch>
        </p:blipFill>
        <p:spPr>
          <a:xfrm>
            <a:off x="2480289" y="4926872"/>
            <a:ext cx="7485365" cy="471519"/>
          </a:xfrm>
          <a:prstGeom prst="rect">
            <a:avLst/>
          </a:prstGeom>
        </p:spPr>
      </p:pic>
      <p:sp>
        <p:nvSpPr>
          <p:cNvPr id="8" name="TextBox 7">
            <a:extLst>
              <a:ext uri="{FF2B5EF4-FFF2-40B4-BE49-F238E27FC236}">
                <a16:creationId xmlns:a16="http://schemas.microsoft.com/office/drawing/2014/main" id="{C13D2658-658B-C14E-A097-8D981A1061AB}"/>
              </a:ext>
            </a:extLst>
          </p:cNvPr>
          <p:cNvSpPr txBox="1"/>
          <p:nvPr/>
        </p:nvSpPr>
        <p:spPr>
          <a:xfrm>
            <a:off x="1509663" y="6204240"/>
            <a:ext cx="9169498" cy="369332"/>
          </a:xfrm>
          <a:prstGeom prst="rect">
            <a:avLst/>
          </a:prstGeom>
          <a:noFill/>
        </p:spPr>
        <p:txBody>
          <a:bodyPr wrap="none" rtlCol="0">
            <a:spAutoFit/>
          </a:bodyPr>
          <a:lstStyle/>
          <a:p>
            <a:r>
              <a:rPr lang="en-US" dirty="0"/>
              <a:t>Typically we use this if we need something to happen AT LEAST ONCE regardless of the condition.</a:t>
            </a:r>
          </a:p>
        </p:txBody>
      </p:sp>
      <p:sp>
        <p:nvSpPr>
          <p:cNvPr id="9" name="TextBox 8">
            <a:extLst>
              <a:ext uri="{FF2B5EF4-FFF2-40B4-BE49-F238E27FC236}">
                <a16:creationId xmlns:a16="http://schemas.microsoft.com/office/drawing/2014/main" id="{74465E53-041A-4745-ADD6-45C77698DC9C}"/>
              </a:ext>
            </a:extLst>
          </p:cNvPr>
          <p:cNvSpPr txBox="1"/>
          <p:nvPr/>
        </p:nvSpPr>
        <p:spPr>
          <a:xfrm>
            <a:off x="2480289" y="5478150"/>
            <a:ext cx="6981078" cy="646331"/>
          </a:xfrm>
          <a:prstGeom prst="rect">
            <a:avLst/>
          </a:prstGeom>
          <a:noFill/>
        </p:spPr>
        <p:txBody>
          <a:bodyPr wrap="none" rtlCol="0">
            <a:spAutoFit/>
          </a:bodyPr>
          <a:lstStyle/>
          <a:p>
            <a:pPr marL="285750" indent="-285750">
              <a:buFont typeface="Arial" panose="020B0604020202020204" pitchFamily="34" charset="0"/>
              <a:buChar char="•"/>
            </a:pPr>
            <a:r>
              <a:rPr lang="en-US" b="1" dirty="0"/>
              <a:t>This is an absolute lie!</a:t>
            </a:r>
            <a:r>
              <a:rPr lang="en-US" dirty="0"/>
              <a:t> </a:t>
            </a:r>
          </a:p>
          <a:p>
            <a:pPr marL="742950" lvl="1" indent="-285750">
              <a:buFont typeface="Arial" panose="020B0604020202020204" pitchFamily="34" charset="0"/>
              <a:buChar char="•"/>
            </a:pPr>
            <a:r>
              <a:rPr lang="en-US" dirty="0"/>
              <a:t>Be careful when using this loop, you may get unanticipated results.</a:t>
            </a:r>
          </a:p>
        </p:txBody>
      </p:sp>
      <p:sp>
        <p:nvSpPr>
          <p:cNvPr id="3" name="TextBox 2">
            <a:extLst>
              <a:ext uri="{FF2B5EF4-FFF2-40B4-BE49-F238E27FC236}">
                <a16:creationId xmlns:a16="http://schemas.microsoft.com/office/drawing/2014/main" id="{8165AAE6-F556-9447-84BA-22BF60A40C12}"/>
              </a:ext>
            </a:extLst>
          </p:cNvPr>
          <p:cNvSpPr txBox="1"/>
          <p:nvPr/>
        </p:nvSpPr>
        <p:spPr>
          <a:xfrm>
            <a:off x="1141413" y="4926035"/>
            <a:ext cx="1551141" cy="461665"/>
          </a:xfrm>
          <a:prstGeom prst="rect">
            <a:avLst/>
          </a:prstGeom>
          <a:noFill/>
        </p:spPr>
        <p:txBody>
          <a:bodyPr wrap="square" rtlCol="0">
            <a:spAutoFit/>
          </a:bodyPr>
          <a:lstStyle/>
          <a:p>
            <a:r>
              <a:rPr lang="en-US" sz="2400" b="1" dirty="0"/>
              <a:t>OUTPUT</a:t>
            </a:r>
            <a:r>
              <a:rPr lang="en-US" sz="2400" dirty="0"/>
              <a:t>:</a:t>
            </a:r>
          </a:p>
        </p:txBody>
      </p:sp>
    </p:spTree>
    <p:extLst>
      <p:ext uri="{BB962C8B-B14F-4D97-AF65-F5344CB8AC3E}">
        <p14:creationId xmlns:p14="http://schemas.microsoft.com/office/powerpoint/2010/main" val="301271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anim calcmode="lin" valueType="num">
                                      <p:cBhvr>
                                        <p:cTn id="8" dur="800" fill="hold"/>
                                        <p:tgtEl>
                                          <p:spTgt spid="5"/>
                                        </p:tgtEl>
                                        <p:attrNameLst>
                                          <p:attrName>ppt_x</p:attrName>
                                        </p:attrNameLst>
                                      </p:cBhvr>
                                      <p:tavLst>
                                        <p:tav tm="0">
                                          <p:val>
                                            <p:strVal val="#ppt_x"/>
                                          </p:val>
                                        </p:tav>
                                        <p:tav tm="100000">
                                          <p:val>
                                            <p:strVal val="#ppt_x"/>
                                          </p:val>
                                        </p:tav>
                                      </p:tavLst>
                                    </p:anim>
                                    <p:anim calcmode="lin" valueType="num">
                                      <p:cBhvr>
                                        <p:cTn id="9" dur="800" fill="hold"/>
                                        <p:tgtEl>
                                          <p:spTgt spid="5"/>
                                        </p:tgtEl>
                                        <p:attrNameLst>
                                          <p:attrName>ppt_y</p:attrName>
                                        </p:attrNameLst>
                                      </p:cBhvr>
                                      <p:tavLst>
                                        <p:tav tm="0">
                                          <p:val>
                                            <p:strVal val="#ppt_y+0.31"/>
                                          </p:val>
                                        </p:tav>
                                        <p:tav tm="100000">
                                          <p:val>
                                            <p:strVal val="#ppt_y+0.31"/>
                                          </p:val>
                                        </p:tav>
                                      </p:tavLst>
                                    </p:anim>
                                    <p:anim calcmode="lin" valueType="num">
                                      <p:cBhvr>
                                        <p:cTn id="10" dur="1200" decel="50000" fill="hold">
                                          <p:stCondLst>
                                            <p:cond delay="8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1200" decel="50000" fill="hold">
                                          <p:stCondLst>
                                            <p:cond delay="8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2" presetClass="entr" presetSubtype="12" fill="hold" grpId="0" nodeType="withEffect">
                                  <p:stCondLst>
                                    <p:cond delay="15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0-#ppt_w/2"/>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AA9C-3E36-6644-92D1-17A905241F65}"/>
              </a:ext>
            </a:extLst>
          </p:cNvPr>
          <p:cNvSpPr>
            <a:spLocks noGrp="1"/>
          </p:cNvSpPr>
          <p:nvPr>
            <p:ph type="title"/>
          </p:nvPr>
        </p:nvSpPr>
        <p:spPr/>
        <p:txBody>
          <a:bodyPr/>
          <a:lstStyle/>
          <a:p>
            <a:pPr algn="ctr"/>
            <a:r>
              <a:rPr lang="en-US" dirty="0"/>
              <a:t>Goals for today</a:t>
            </a:r>
          </a:p>
        </p:txBody>
      </p:sp>
      <p:sp>
        <p:nvSpPr>
          <p:cNvPr id="3" name="Content Placeholder 2">
            <a:extLst>
              <a:ext uri="{FF2B5EF4-FFF2-40B4-BE49-F238E27FC236}">
                <a16:creationId xmlns:a16="http://schemas.microsoft.com/office/drawing/2014/main" id="{131126AD-4CA1-AA4A-A7A7-29B4C34E4F4C}"/>
              </a:ext>
            </a:extLst>
          </p:cNvPr>
          <p:cNvSpPr>
            <a:spLocks noGrp="1"/>
          </p:cNvSpPr>
          <p:nvPr>
            <p:ph idx="1"/>
          </p:nvPr>
        </p:nvSpPr>
        <p:spPr>
          <a:xfrm>
            <a:off x="1141412" y="2249487"/>
            <a:ext cx="9905999" cy="4359860"/>
          </a:xfrm>
        </p:spPr>
        <p:txBody>
          <a:bodyPr>
            <a:normAutofit fontScale="92500" lnSpcReduction="20000"/>
          </a:bodyPr>
          <a:lstStyle/>
          <a:p>
            <a:r>
              <a:rPr lang="en-US" dirty="0"/>
              <a:t>Loop definitions (what are they, how do we use them)</a:t>
            </a:r>
          </a:p>
          <a:p>
            <a:endParaRPr lang="en-US" dirty="0"/>
          </a:p>
          <a:p>
            <a:r>
              <a:rPr lang="en-US" dirty="0"/>
              <a:t>Loop equivalence</a:t>
            </a:r>
          </a:p>
          <a:p>
            <a:endParaRPr lang="en-US" dirty="0"/>
          </a:p>
          <a:p>
            <a:r>
              <a:rPr lang="en-US" dirty="0"/>
              <a:t>Loop nesting</a:t>
            </a:r>
          </a:p>
          <a:p>
            <a:endParaRPr lang="en-US" dirty="0"/>
          </a:p>
          <a:p>
            <a:r>
              <a:rPr lang="en-US" dirty="0"/>
              <a:t>Operator review (some neat tricks)</a:t>
            </a:r>
          </a:p>
          <a:p>
            <a:endParaRPr lang="en-US" dirty="0"/>
          </a:p>
          <a:p>
            <a:r>
              <a:rPr lang="en-US" dirty="0"/>
              <a:t>Increments</a:t>
            </a:r>
          </a:p>
        </p:txBody>
      </p:sp>
      <p:pic>
        <p:nvPicPr>
          <p:cNvPr id="8" name="Graphic 7" descr="Playbook">
            <a:extLst>
              <a:ext uri="{FF2B5EF4-FFF2-40B4-BE49-F238E27FC236}">
                <a16:creationId xmlns:a16="http://schemas.microsoft.com/office/drawing/2014/main" id="{01818B4E-3833-A748-9065-AF877AC7D7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1343" y="2097088"/>
            <a:ext cx="717754" cy="717754"/>
          </a:xfrm>
          <a:prstGeom prst="rect">
            <a:avLst/>
          </a:prstGeom>
        </p:spPr>
      </p:pic>
      <p:pic>
        <p:nvPicPr>
          <p:cNvPr id="10" name="Graphic 9" descr="Tools">
            <a:extLst>
              <a:ext uri="{FF2B5EF4-FFF2-40B4-BE49-F238E27FC236}">
                <a16:creationId xmlns:a16="http://schemas.microsoft.com/office/drawing/2014/main" id="{BD152E81-51C6-8043-B1CE-19B15F3A83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4128" y="4888896"/>
            <a:ext cx="717754" cy="717754"/>
          </a:xfrm>
          <a:prstGeom prst="rect">
            <a:avLst/>
          </a:prstGeom>
        </p:spPr>
      </p:pic>
      <p:pic>
        <p:nvPicPr>
          <p:cNvPr id="12" name="Graphic 11" descr="Crane">
            <a:extLst>
              <a:ext uri="{FF2B5EF4-FFF2-40B4-BE49-F238E27FC236}">
                <a16:creationId xmlns:a16="http://schemas.microsoft.com/office/drawing/2014/main" id="{3D696F02-61FB-5340-B7A8-4EF38FA372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53721" y="4809009"/>
            <a:ext cx="877529" cy="877529"/>
          </a:xfrm>
          <a:prstGeom prst="rect">
            <a:avLst/>
          </a:prstGeom>
        </p:spPr>
      </p:pic>
      <p:pic>
        <p:nvPicPr>
          <p:cNvPr id="14" name="Graphic 13" descr="Transfer">
            <a:extLst>
              <a:ext uri="{FF2B5EF4-FFF2-40B4-BE49-F238E27FC236}">
                <a16:creationId xmlns:a16="http://schemas.microsoft.com/office/drawing/2014/main" id="{E846E675-375C-2043-8357-5F9DDC3AA8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2631163" y="5887711"/>
            <a:ext cx="721636" cy="721636"/>
          </a:xfrm>
          <a:prstGeom prst="rect">
            <a:avLst/>
          </a:prstGeom>
        </p:spPr>
      </p:pic>
    </p:spTree>
    <p:extLst>
      <p:ext uri="{BB962C8B-B14F-4D97-AF65-F5344CB8AC3E}">
        <p14:creationId xmlns:p14="http://schemas.microsoft.com/office/powerpoint/2010/main" val="6799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6"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32" presetClass="emph" presetSubtype="0" repeatCount="10000" fill="hold" nodeType="withEffect">
                                  <p:stCondLst>
                                    <p:cond delay="0"/>
                                  </p:stCondLst>
                                  <p:childTnLst>
                                    <p:animRot by="120000">
                                      <p:cBhvr>
                                        <p:cTn id="40" dur="100" fill="hold">
                                          <p:stCondLst>
                                            <p:cond delay="0"/>
                                          </p:stCondLst>
                                        </p:cTn>
                                        <p:tgtEl>
                                          <p:spTgt spid="10"/>
                                        </p:tgtEl>
                                        <p:attrNameLst>
                                          <p:attrName>r</p:attrName>
                                        </p:attrNameLst>
                                      </p:cBhvr>
                                    </p:animRot>
                                    <p:animRot by="-240000">
                                      <p:cBhvr>
                                        <p:cTn id="41" dur="200" fill="hold">
                                          <p:stCondLst>
                                            <p:cond delay="200"/>
                                          </p:stCondLst>
                                        </p:cTn>
                                        <p:tgtEl>
                                          <p:spTgt spid="10"/>
                                        </p:tgtEl>
                                        <p:attrNameLst>
                                          <p:attrName>r</p:attrName>
                                        </p:attrNameLst>
                                      </p:cBhvr>
                                    </p:animRot>
                                    <p:animRot by="240000">
                                      <p:cBhvr>
                                        <p:cTn id="42" dur="200" fill="hold">
                                          <p:stCondLst>
                                            <p:cond delay="400"/>
                                          </p:stCondLst>
                                        </p:cTn>
                                        <p:tgtEl>
                                          <p:spTgt spid="10"/>
                                        </p:tgtEl>
                                        <p:attrNameLst>
                                          <p:attrName>r</p:attrName>
                                        </p:attrNameLst>
                                      </p:cBhvr>
                                    </p:animRot>
                                    <p:animRot by="-240000">
                                      <p:cBhvr>
                                        <p:cTn id="43" dur="200" fill="hold">
                                          <p:stCondLst>
                                            <p:cond delay="600"/>
                                          </p:stCondLst>
                                        </p:cTn>
                                        <p:tgtEl>
                                          <p:spTgt spid="10"/>
                                        </p:tgtEl>
                                        <p:attrNameLst>
                                          <p:attrName>r</p:attrName>
                                        </p:attrNameLst>
                                      </p:cBhvr>
                                    </p:animRot>
                                    <p:animRot by="120000">
                                      <p:cBhvr>
                                        <p:cTn id="44" dur="200" fill="hold">
                                          <p:stCondLst>
                                            <p:cond delay="800"/>
                                          </p:stCondLst>
                                        </p:cTn>
                                        <p:tgtEl>
                                          <p:spTgt spid="10"/>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6" presetClass="emph" presetSubtype="0" repeatCount="indefinite" fill="hold" nodeType="withEffect">
                                  <p:stCondLst>
                                    <p:cond delay="0"/>
                                  </p:stCondLst>
                                  <p:childTnLst>
                                    <p:animEffect transition="out" filter="fade">
                                      <p:cBhvr>
                                        <p:cTn id="56" dur="1000" tmFilter="0, 0; .2, .5; .8, .5; 1, 0"/>
                                        <p:tgtEl>
                                          <p:spTgt spid="14"/>
                                        </p:tgtEl>
                                      </p:cBhvr>
                                    </p:animEffect>
                                    <p:animScale>
                                      <p:cBhvr>
                                        <p:cTn id="57"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776F-738B-354E-9D3B-6AA2AFF15D51}"/>
              </a:ext>
            </a:extLst>
          </p:cNvPr>
          <p:cNvSpPr>
            <a:spLocks noGrp="1"/>
          </p:cNvSpPr>
          <p:nvPr>
            <p:ph type="title"/>
          </p:nvPr>
        </p:nvSpPr>
        <p:spPr/>
        <p:txBody>
          <a:bodyPr/>
          <a:lstStyle/>
          <a:p>
            <a:pPr algn="ctr"/>
            <a:r>
              <a:rPr lang="en-US" b="1" dirty="0"/>
              <a:t>The for loop</a:t>
            </a:r>
          </a:p>
        </p:txBody>
      </p:sp>
      <p:sp>
        <p:nvSpPr>
          <p:cNvPr id="3" name="Content Placeholder 2">
            <a:extLst>
              <a:ext uri="{FF2B5EF4-FFF2-40B4-BE49-F238E27FC236}">
                <a16:creationId xmlns:a16="http://schemas.microsoft.com/office/drawing/2014/main" id="{FD33BA1E-33DC-F94E-AA8B-EA35AF4640AE}"/>
              </a:ext>
            </a:extLst>
          </p:cNvPr>
          <p:cNvSpPr>
            <a:spLocks noGrp="1"/>
          </p:cNvSpPr>
          <p:nvPr>
            <p:ph idx="1"/>
          </p:nvPr>
        </p:nvSpPr>
        <p:spPr/>
        <p:txBody>
          <a:bodyPr/>
          <a:lstStyle/>
          <a:p>
            <a:r>
              <a:rPr lang="en-US" dirty="0"/>
              <a:t>The </a:t>
            </a:r>
            <a:r>
              <a:rPr lang="en-US" dirty="0">
                <a:solidFill>
                  <a:srgbClr val="FF79B2"/>
                </a:solidFill>
                <a:latin typeface="Consolas" panose="020B0609020204030204" pitchFamily="49" charset="0"/>
                <a:cs typeface="Consolas" panose="020B0609020204030204" pitchFamily="49" charset="0"/>
              </a:rPr>
              <a:t>for</a:t>
            </a:r>
            <a:r>
              <a:rPr lang="en-US" dirty="0"/>
              <a:t> loop is basically a more elaborate </a:t>
            </a:r>
            <a:r>
              <a:rPr lang="en-US" dirty="0">
                <a:solidFill>
                  <a:srgbClr val="FF79B2"/>
                </a:solidFill>
                <a:latin typeface="Consolas" panose="020B0609020204030204" pitchFamily="49" charset="0"/>
                <a:cs typeface="Consolas" panose="020B0609020204030204" pitchFamily="49" charset="0"/>
              </a:rPr>
              <a:t>while</a:t>
            </a:r>
            <a:r>
              <a:rPr lang="en-US" dirty="0"/>
              <a:t> loop</a:t>
            </a:r>
          </a:p>
          <a:p>
            <a:pPr lvl="1"/>
            <a:r>
              <a:rPr lang="en-US" dirty="0"/>
              <a:t>This isn’t necessarily a bad thing</a:t>
            </a:r>
          </a:p>
          <a:p>
            <a:endParaRPr lang="en-US" dirty="0"/>
          </a:p>
          <a:p>
            <a:r>
              <a:rPr lang="en-US" dirty="0"/>
              <a:t>Instead of declaring and initializing variables outside the loop (like with the </a:t>
            </a:r>
            <a:r>
              <a:rPr lang="en-US" dirty="0">
                <a:solidFill>
                  <a:srgbClr val="FF79B2"/>
                </a:solidFill>
                <a:latin typeface="Consolas" panose="020B0609020204030204" pitchFamily="49" charset="0"/>
                <a:cs typeface="Consolas" panose="020B0609020204030204" pitchFamily="49" charset="0"/>
              </a:rPr>
              <a:t>while</a:t>
            </a:r>
            <a:r>
              <a:rPr lang="en-US" dirty="0"/>
              <a:t>), we can do this in the loop structure!</a:t>
            </a:r>
          </a:p>
        </p:txBody>
      </p:sp>
    </p:spTree>
    <p:extLst>
      <p:ext uri="{BB962C8B-B14F-4D97-AF65-F5344CB8AC3E}">
        <p14:creationId xmlns:p14="http://schemas.microsoft.com/office/powerpoint/2010/main" val="237155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3A49-A424-C846-AB8E-215811A42F4D}"/>
              </a:ext>
            </a:extLst>
          </p:cNvPr>
          <p:cNvSpPr>
            <a:spLocks noGrp="1"/>
          </p:cNvSpPr>
          <p:nvPr>
            <p:ph type="title"/>
          </p:nvPr>
        </p:nvSpPr>
        <p:spPr/>
        <p:txBody>
          <a:bodyPr/>
          <a:lstStyle/>
          <a:p>
            <a:pPr algn="ctr"/>
            <a:r>
              <a:rPr lang="en-US" b="1" dirty="0"/>
              <a:t>For Loop </a:t>
            </a:r>
            <a:r>
              <a:rPr lang="en-US" sz="2400" b="1" dirty="0"/>
              <a:t>(C++ syntax)</a:t>
            </a:r>
          </a:p>
        </p:txBody>
      </p:sp>
      <p:pic>
        <p:nvPicPr>
          <p:cNvPr id="5" name="Content Placeholder 4">
            <a:extLst>
              <a:ext uri="{FF2B5EF4-FFF2-40B4-BE49-F238E27FC236}">
                <a16:creationId xmlns:a16="http://schemas.microsoft.com/office/drawing/2014/main" id="{F8A3E0F9-5196-8746-BD40-64E7A27ED050}"/>
              </a:ext>
            </a:extLst>
          </p:cNvPr>
          <p:cNvPicPr>
            <a:picLocks noGrp="1" noChangeAspect="1"/>
          </p:cNvPicPr>
          <p:nvPr>
            <p:ph idx="1"/>
          </p:nvPr>
        </p:nvPicPr>
        <p:blipFill>
          <a:blip r:embed="rId2"/>
          <a:stretch>
            <a:fillRect/>
          </a:stretch>
        </p:blipFill>
        <p:spPr>
          <a:xfrm>
            <a:off x="2149818" y="2407630"/>
            <a:ext cx="7892364" cy="1705769"/>
          </a:xfrm>
        </p:spPr>
      </p:pic>
      <p:sp>
        <p:nvSpPr>
          <p:cNvPr id="6" name="TextBox 5">
            <a:extLst>
              <a:ext uri="{FF2B5EF4-FFF2-40B4-BE49-F238E27FC236}">
                <a16:creationId xmlns:a16="http://schemas.microsoft.com/office/drawing/2014/main" id="{7759A331-5CC2-B547-9E63-E8914DE9BF95}"/>
              </a:ext>
            </a:extLst>
          </p:cNvPr>
          <p:cNvSpPr txBox="1"/>
          <p:nvPr/>
        </p:nvSpPr>
        <p:spPr>
          <a:xfrm>
            <a:off x="2149818" y="4272677"/>
            <a:ext cx="876141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is what the </a:t>
            </a:r>
            <a:r>
              <a:rPr lang="en-US" b="1" dirty="0"/>
              <a:t>structure</a:t>
            </a:r>
            <a:r>
              <a:rPr lang="en-US" dirty="0"/>
              <a:t> of the for loop looks like.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a:t>
            </a:r>
            <a:r>
              <a:rPr lang="en-US" b="1" dirty="0"/>
              <a:t>4 main parts</a:t>
            </a:r>
            <a:r>
              <a:rPr lang="en-US" dirty="0"/>
              <a:t>:</a:t>
            </a:r>
          </a:p>
          <a:p>
            <a:pPr marL="800100" lvl="1" indent="-342900">
              <a:buFont typeface="+mj-lt"/>
              <a:buAutoNum type="arabicPeriod"/>
            </a:pPr>
            <a:r>
              <a:rPr lang="en-US" u="sng" dirty="0"/>
              <a:t>Initialization</a:t>
            </a:r>
            <a:r>
              <a:rPr lang="en-US" dirty="0"/>
              <a:t> – some variable we use for counting</a:t>
            </a:r>
          </a:p>
          <a:p>
            <a:pPr marL="800100" lvl="1" indent="-342900">
              <a:buFont typeface="+mj-lt"/>
              <a:buAutoNum type="arabicPeriod"/>
            </a:pPr>
            <a:r>
              <a:rPr lang="en-US" u="sng" dirty="0"/>
              <a:t>Condition</a:t>
            </a:r>
            <a:r>
              <a:rPr lang="en-US" dirty="0"/>
              <a:t> – something that must be true about the variable at every iteration</a:t>
            </a:r>
          </a:p>
          <a:p>
            <a:pPr marL="800100" lvl="1" indent="-342900">
              <a:buFont typeface="+mj-lt"/>
              <a:buAutoNum type="arabicPeriod"/>
            </a:pPr>
            <a:r>
              <a:rPr lang="en-US" u="sng" dirty="0"/>
              <a:t>Increment</a:t>
            </a:r>
            <a:r>
              <a:rPr lang="en-US" dirty="0"/>
              <a:t> – what we do to the variable we created in the </a:t>
            </a:r>
            <a:r>
              <a:rPr lang="en-US" u="sng" dirty="0"/>
              <a:t>initialization</a:t>
            </a:r>
          </a:p>
          <a:p>
            <a:pPr marL="800100" lvl="1" indent="-342900">
              <a:buFont typeface="+mj-lt"/>
              <a:buAutoNum type="arabicPeriod"/>
            </a:pPr>
            <a:r>
              <a:rPr lang="en-US" u="sng" dirty="0"/>
              <a:t>Statements</a:t>
            </a:r>
            <a:r>
              <a:rPr lang="en-US" dirty="0"/>
              <a:t> – the operation our loop will be doing repeatedly </a:t>
            </a:r>
          </a:p>
        </p:txBody>
      </p:sp>
    </p:spTree>
    <p:extLst>
      <p:ext uri="{BB962C8B-B14F-4D97-AF65-F5344CB8AC3E}">
        <p14:creationId xmlns:p14="http://schemas.microsoft.com/office/powerpoint/2010/main" val="177088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Scale>
                                      <p:cBhvr>
                                        <p:cTn id="29" dur="1000" decel="50000" fill="hold">
                                          <p:stCondLst>
                                            <p:cond delay="0"/>
                                          </p:stCondLst>
                                        </p:cTn>
                                        <p:tgtEl>
                                          <p:spTgt spid="6">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6">
                                            <p:txEl>
                                              <p:pRg st="3" end="3"/>
                                            </p:txEl>
                                          </p:spTgt>
                                        </p:tgtEl>
                                        <p:attrNameLst>
                                          <p:attrName>ppt_x</p:attrName>
                                          <p:attrName>ppt_y</p:attrName>
                                        </p:attrNameLst>
                                      </p:cBhvr>
                                    </p:animMotion>
                                    <p:animEffect transition="in" filter="fade">
                                      <p:cBhvr>
                                        <p:cTn id="31" dur="10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Scale>
                                      <p:cBhvr>
                                        <p:cTn id="36" dur="1000" decel="50000" fill="hold">
                                          <p:stCondLst>
                                            <p:cond delay="0"/>
                                          </p:stCondLst>
                                        </p:cTn>
                                        <p:tgtEl>
                                          <p:spTgt spid="6">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6">
                                            <p:txEl>
                                              <p:pRg st="4" end="4"/>
                                            </p:txEl>
                                          </p:spTgt>
                                        </p:tgtEl>
                                        <p:attrNameLst>
                                          <p:attrName>ppt_x</p:attrName>
                                          <p:attrName>ppt_y</p:attrName>
                                        </p:attrNameLst>
                                      </p:cBhvr>
                                    </p:animMotion>
                                    <p:animEffect transition="in" filter="fade">
                                      <p:cBhvr>
                                        <p:cTn id="38" dur="1000"/>
                                        <p:tgtEl>
                                          <p:spTgt spid="6">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2"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Scale>
                                      <p:cBhvr>
                                        <p:cTn id="43" dur="1000" decel="50000" fill="hold">
                                          <p:stCondLst>
                                            <p:cond delay="0"/>
                                          </p:stCondLst>
                                        </p:cTn>
                                        <p:tgtEl>
                                          <p:spTgt spid="6">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6">
                                            <p:txEl>
                                              <p:pRg st="5" end="5"/>
                                            </p:txEl>
                                          </p:spTgt>
                                        </p:tgtEl>
                                        <p:attrNameLst>
                                          <p:attrName>ppt_x</p:attrName>
                                          <p:attrName>ppt_y</p:attrName>
                                        </p:attrNameLst>
                                      </p:cBhvr>
                                    </p:animMotion>
                                    <p:animEffect transition="in" filter="fade">
                                      <p:cBhvr>
                                        <p:cTn id="45" dur="1000"/>
                                        <p:tgtEl>
                                          <p:spTgt spid="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2" presetClass="entr" presetSubtype="0"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Scale>
                                      <p:cBhvr>
                                        <p:cTn id="50" dur="1000" decel="50000" fill="hold">
                                          <p:stCondLst>
                                            <p:cond delay="0"/>
                                          </p:stCondLst>
                                        </p:cTn>
                                        <p:tgtEl>
                                          <p:spTgt spid="6">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6">
                                            <p:txEl>
                                              <p:pRg st="6" end="6"/>
                                            </p:txEl>
                                          </p:spTgt>
                                        </p:tgtEl>
                                        <p:attrNameLst>
                                          <p:attrName>ppt_x</p:attrName>
                                          <p:attrName>ppt_y</p:attrName>
                                        </p:attrNameLst>
                                      </p:cBhvr>
                                    </p:animMotion>
                                    <p:animEffect transition="in" filter="fade">
                                      <p:cBhvr>
                                        <p:cTn id="52"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F5E2-9116-3147-8240-E2F5378BB178}"/>
              </a:ext>
            </a:extLst>
          </p:cNvPr>
          <p:cNvSpPr>
            <a:spLocks noGrp="1"/>
          </p:cNvSpPr>
          <p:nvPr>
            <p:ph type="title"/>
          </p:nvPr>
        </p:nvSpPr>
        <p:spPr>
          <a:xfrm>
            <a:off x="1141413" y="618518"/>
            <a:ext cx="9905998" cy="1296007"/>
          </a:xfrm>
        </p:spPr>
        <p:txBody>
          <a:bodyPr/>
          <a:lstStyle/>
          <a:p>
            <a:pPr algn="ctr"/>
            <a:r>
              <a:rPr lang="en-US" b="1" dirty="0"/>
              <a:t>Initialization</a:t>
            </a:r>
            <a:r>
              <a:rPr lang="en-US" dirty="0"/>
              <a:t> </a:t>
            </a:r>
          </a:p>
        </p:txBody>
      </p:sp>
      <p:sp>
        <p:nvSpPr>
          <p:cNvPr id="3" name="Content Placeholder 2">
            <a:extLst>
              <a:ext uri="{FF2B5EF4-FFF2-40B4-BE49-F238E27FC236}">
                <a16:creationId xmlns:a16="http://schemas.microsoft.com/office/drawing/2014/main" id="{FE3BA390-A271-EB4F-AD6B-B1281B0BEDBD}"/>
              </a:ext>
            </a:extLst>
          </p:cNvPr>
          <p:cNvSpPr>
            <a:spLocks noGrp="1"/>
          </p:cNvSpPr>
          <p:nvPr>
            <p:ph idx="1"/>
          </p:nvPr>
        </p:nvSpPr>
        <p:spPr>
          <a:xfrm>
            <a:off x="1141412" y="1914525"/>
            <a:ext cx="9905999" cy="3386138"/>
          </a:xfrm>
        </p:spPr>
        <p:txBody>
          <a:bodyPr>
            <a:normAutofit fontScale="92500" lnSpcReduction="20000"/>
          </a:bodyPr>
          <a:lstStyle/>
          <a:p>
            <a:r>
              <a:rPr lang="en-US" dirty="0"/>
              <a:t>Here we create a variable that we want to work with.</a:t>
            </a:r>
          </a:p>
          <a:p>
            <a:pPr lvl="1"/>
            <a:r>
              <a:rPr lang="en-US" dirty="0"/>
              <a:t>This will usually be an </a:t>
            </a:r>
            <a:r>
              <a:rPr lang="en-US" sz="1800" dirty="0">
                <a:solidFill>
                  <a:srgbClr val="FF79B2"/>
                </a:solidFill>
                <a:latin typeface="Consolas" panose="020B0609020204030204" pitchFamily="49" charset="0"/>
                <a:cs typeface="Consolas" panose="020B0609020204030204" pitchFamily="49" charset="0"/>
              </a:rPr>
              <a:t>int</a:t>
            </a:r>
            <a:r>
              <a:rPr lang="en-US" dirty="0"/>
              <a:t> since we want a </a:t>
            </a:r>
            <a:r>
              <a:rPr lang="en-US" u="sng" dirty="0"/>
              <a:t>counting number</a:t>
            </a:r>
          </a:p>
          <a:p>
            <a:pPr lvl="1"/>
            <a:r>
              <a:rPr lang="en-US" dirty="0"/>
              <a:t>This will also be the variable that we use in the </a:t>
            </a:r>
            <a:r>
              <a:rPr lang="en-US" u="sng" dirty="0"/>
              <a:t>increment</a:t>
            </a:r>
            <a:r>
              <a:rPr lang="en-US" dirty="0"/>
              <a:t> part</a:t>
            </a:r>
          </a:p>
          <a:p>
            <a:endParaRPr lang="en-US" dirty="0"/>
          </a:p>
          <a:p>
            <a:r>
              <a:rPr lang="en-US" dirty="0"/>
              <a:t>We can initialize as many variables as we want</a:t>
            </a:r>
          </a:p>
          <a:p>
            <a:r>
              <a:rPr lang="en-US" u="sng" dirty="0"/>
              <a:t>Initialization</a:t>
            </a:r>
            <a:r>
              <a:rPr lang="en-US" dirty="0"/>
              <a:t> ONLY HAPPENS ONCE</a:t>
            </a:r>
          </a:p>
          <a:p>
            <a:pPr lvl="1"/>
            <a:r>
              <a:rPr lang="en-US" dirty="0"/>
              <a:t>When the </a:t>
            </a:r>
            <a:r>
              <a:rPr lang="en-US" u="sng" dirty="0"/>
              <a:t>loop is called for the first time</a:t>
            </a:r>
            <a:r>
              <a:rPr lang="en-US" dirty="0"/>
              <a:t> the initialization happens. </a:t>
            </a:r>
          </a:p>
          <a:p>
            <a:pPr lvl="1"/>
            <a:r>
              <a:rPr lang="en-US" dirty="0"/>
              <a:t>After that it gets skipped, </a:t>
            </a:r>
            <a:r>
              <a:rPr lang="en-US" b="1" dirty="0"/>
              <a:t>otherwise</a:t>
            </a:r>
            <a:r>
              <a:rPr lang="en-US" dirty="0"/>
              <a:t> we would </a:t>
            </a:r>
            <a:r>
              <a:rPr lang="en-US" b="1" dirty="0"/>
              <a:t>keep resetting</a:t>
            </a:r>
            <a:r>
              <a:rPr lang="en-US" dirty="0"/>
              <a:t> our </a:t>
            </a:r>
            <a:r>
              <a:rPr lang="en-US" b="1" dirty="0"/>
              <a:t>variables</a:t>
            </a:r>
          </a:p>
        </p:txBody>
      </p:sp>
      <p:sp>
        <p:nvSpPr>
          <p:cNvPr id="8" name="TextBox 7">
            <a:extLst>
              <a:ext uri="{FF2B5EF4-FFF2-40B4-BE49-F238E27FC236}">
                <a16:creationId xmlns:a16="http://schemas.microsoft.com/office/drawing/2014/main" id="{C292D971-A239-D74C-A7A0-D3549B728660}"/>
              </a:ext>
            </a:extLst>
          </p:cNvPr>
          <p:cNvSpPr txBox="1"/>
          <p:nvPr/>
        </p:nvSpPr>
        <p:spPr>
          <a:xfrm>
            <a:off x="7011145" y="5300663"/>
            <a:ext cx="314324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i</a:t>
            </a:r>
            <a:r>
              <a:rPr lang="en-US" dirty="0"/>
              <a:t> is set to </a:t>
            </a:r>
            <a:r>
              <a:rPr lang="en-US" dirty="0">
                <a:solidFill>
                  <a:schemeClr val="accent4"/>
                </a:solidFill>
                <a:latin typeface="Consolas" panose="020B0609020204030204" pitchFamily="49" charset="0"/>
                <a:cs typeface="Consolas" panose="020B0609020204030204" pitchFamily="49" charset="0"/>
              </a:rPr>
              <a:t>0</a:t>
            </a:r>
          </a:p>
        </p:txBody>
      </p:sp>
      <p:pic>
        <p:nvPicPr>
          <p:cNvPr id="10" name="Picture 9">
            <a:extLst>
              <a:ext uri="{FF2B5EF4-FFF2-40B4-BE49-F238E27FC236}">
                <a16:creationId xmlns:a16="http://schemas.microsoft.com/office/drawing/2014/main" id="{658C491F-C288-3646-B3D7-0ABF67351F9B}"/>
              </a:ext>
            </a:extLst>
          </p:cNvPr>
          <p:cNvPicPr>
            <a:picLocks noChangeAspect="1"/>
          </p:cNvPicPr>
          <p:nvPr/>
        </p:nvPicPr>
        <p:blipFill>
          <a:blip r:embed="rId2"/>
          <a:stretch>
            <a:fillRect/>
          </a:stretch>
        </p:blipFill>
        <p:spPr>
          <a:xfrm>
            <a:off x="1141411" y="5300663"/>
            <a:ext cx="5869734" cy="1451425"/>
          </a:xfrm>
          <a:prstGeom prst="rect">
            <a:avLst/>
          </a:prstGeom>
        </p:spPr>
      </p:pic>
    </p:spTree>
    <p:extLst>
      <p:ext uri="{BB962C8B-B14F-4D97-AF65-F5344CB8AC3E}">
        <p14:creationId xmlns:p14="http://schemas.microsoft.com/office/powerpoint/2010/main" val="26738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3"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
                                        <p:tgtEl>
                                          <p:spTgt spid="10"/>
                                        </p:tgtEl>
                                      </p:cBhvr>
                                    </p:animEffect>
                                    <p:anim calcmode="lin" valueType="num">
                                      <p:cBhvr>
                                        <p:cTn id="42" dur="400" fill="hold"/>
                                        <p:tgtEl>
                                          <p:spTgt spid="10"/>
                                        </p:tgtEl>
                                        <p:attrNameLst>
                                          <p:attrName>ppt_x</p:attrName>
                                        </p:attrNameLst>
                                      </p:cBhvr>
                                      <p:tavLst>
                                        <p:tav tm="0">
                                          <p:val>
                                            <p:strVal val="#ppt_x"/>
                                          </p:val>
                                        </p:tav>
                                        <p:tav tm="100000">
                                          <p:val>
                                            <p:strVal val="#ppt_x"/>
                                          </p:val>
                                        </p:tav>
                                      </p:tavLst>
                                    </p:anim>
                                    <p:anim calcmode="lin" valueType="num">
                                      <p:cBhvr>
                                        <p:cTn id="43" dur="400" fill="hold"/>
                                        <p:tgtEl>
                                          <p:spTgt spid="10"/>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B022-7D57-A943-8A86-E2E022881A75}"/>
              </a:ext>
            </a:extLst>
          </p:cNvPr>
          <p:cNvSpPr>
            <a:spLocks noGrp="1"/>
          </p:cNvSpPr>
          <p:nvPr>
            <p:ph type="title"/>
          </p:nvPr>
        </p:nvSpPr>
        <p:spPr/>
        <p:txBody>
          <a:bodyPr/>
          <a:lstStyle/>
          <a:p>
            <a:pPr algn="ctr"/>
            <a:r>
              <a:rPr lang="en-US" b="1" dirty="0"/>
              <a:t>Condition</a:t>
            </a:r>
          </a:p>
        </p:txBody>
      </p:sp>
      <p:sp>
        <p:nvSpPr>
          <p:cNvPr id="3" name="Content Placeholder 2">
            <a:extLst>
              <a:ext uri="{FF2B5EF4-FFF2-40B4-BE49-F238E27FC236}">
                <a16:creationId xmlns:a16="http://schemas.microsoft.com/office/drawing/2014/main" id="{8F2C46A9-30A6-2E47-A6BF-D8748200B57F}"/>
              </a:ext>
            </a:extLst>
          </p:cNvPr>
          <p:cNvSpPr>
            <a:spLocks noGrp="1"/>
          </p:cNvSpPr>
          <p:nvPr>
            <p:ph idx="1"/>
          </p:nvPr>
        </p:nvSpPr>
        <p:spPr>
          <a:xfrm>
            <a:off x="1141412" y="2249487"/>
            <a:ext cx="9905999" cy="2765426"/>
          </a:xfrm>
        </p:spPr>
        <p:txBody>
          <a:bodyPr/>
          <a:lstStyle/>
          <a:p>
            <a:r>
              <a:rPr lang="en-US" dirty="0"/>
              <a:t>The condition tells the loop “as long as this is true you can execute, otherwise you’re done”</a:t>
            </a:r>
          </a:p>
          <a:p>
            <a:endParaRPr lang="en-US" dirty="0"/>
          </a:p>
          <a:p>
            <a:r>
              <a:rPr lang="en-US" dirty="0"/>
              <a:t>The condition can be anything we want, but usually it related to the variables that we initialized. </a:t>
            </a:r>
          </a:p>
          <a:p>
            <a:endParaRPr lang="en-US" dirty="0"/>
          </a:p>
          <a:p>
            <a:endParaRPr lang="en-US" dirty="0"/>
          </a:p>
        </p:txBody>
      </p:sp>
      <p:sp>
        <p:nvSpPr>
          <p:cNvPr id="6" name="TextBox 5">
            <a:extLst>
              <a:ext uri="{FF2B5EF4-FFF2-40B4-BE49-F238E27FC236}">
                <a16:creationId xmlns:a16="http://schemas.microsoft.com/office/drawing/2014/main" id="{2C920DE2-27D3-814B-A100-721ACD7EBF13}"/>
              </a:ext>
            </a:extLst>
          </p:cNvPr>
          <p:cNvSpPr txBox="1"/>
          <p:nvPr/>
        </p:nvSpPr>
        <p:spPr>
          <a:xfrm>
            <a:off x="6989514" y="5014913"/>
            <a:ext cx="2714625"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i</a:t>
            </a:r>
            <a:r>
              <a:rPr lang="en-US" dirty="0"/>
              <a:t> must be less than </a:t>
            </a:r>
            <a:r>
              <a:rPr lang="en-US" dirty="0">
                <a:solidFill>
                  <a:schemeClr val="accent4"/>
                </a:solidFill>
                <a:latin typeface="Consolas" panose="020B0609020204030204" pitchFamily="49" charset="0"/>
                <a:cs typeface="Consolas" panose="020B0609020204030204" pitchFamily="49" charset="0"/>
              </a:rPr>
              <a:t>10</a:t>
            </a:r>
          </a:p>
        </p:txBody>
      </p:sp>
      <p:pic>
        <p:nvPicPr>
          <p:cNvPr id="8" name="Picture 7">
            <a:extLst>
              <a:ext uri="{FF2B5EF4-FFF2-40B4-BE49-F238E27FC236}">
                <a16:creationId xmlns:a16="http://schemas.microsoft.com/office/drawing/2014/main" id="{79AC29B4-0290-834B-A860-3DDE9CE73CBE}"/>
              </a:ext>
            </a:extLst>
          </p:cNvPr>
          <p:cNvPicPr>
            <a:picLocks noChangeAspect="1"/>
          </p:cNvPicPr>
          <p:nvPr/>
        </p:nvPicPr>
        <p:blipFill>
          <a:blip r:embed="rId2"/>
          <a:stretch>
            <a:fillRect/>
          </a:stretch>
        </p:blipFill>
        <p:spPr>
          <a:xfrm>
            <a:off x="1141412" y="5014913"/>
            <a:ext cx="5630450" cy="1547813"/>
          </a:xfrm>
          <a:prstGeom prst="rect">
            <a:avLst/>
          </a:prstGeom>
        </p:spPr>
      </p:pic>
    </p:spTree>
    <p:extLst>
      <p:ext uri="{BB962C8B-B14F-4D97-AF65-F5344CB8AC3E}">
        <p14:creationId xmlns:p14="http://schemas.microsoft.com/office/powerpoint/2010/main" val="30261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800" decel="100000"/>
                                        <p:tgtEl>
                                          <p:spTgt spid="8"/>
                                        </p:tgtEl>
                                      </p:cBhvr>
                                    </p:animEffect>
                                    <p:anim calcmode="lin" valueType="num">
                                      <p:cBhvr>
                                        <p:cTn id="20" dur="800" decel="100000" fill="hold"/>
                                        <p:tgtEl>
                                          <p:spTgt spid="8"/>
                                        </p:tgtEl>
                                        <p:attrNameLst>
                                          <p:attrName>style.rotation</p:attrName>
                                        </p:attrNameLst>
                                      </p:cBhvr>
                                      <p:tavLst>
                                        <p:tav tm="0">
                                          <p:val>
                                            <p:fltVal val="-90"/>
                                          </p:val>
                                        </p:tav>
                                        <p:tav tm="100000">
                                          <p:val>
                                            <p:fltVal val="0"/>
                                          </p:val>
                                        </p:tav>
                                      </p:tavLst>
                                    </p:anim>
                                    <p:anim calcmode="lin" valueType="num">
                                      <p:cBhvr>
                                        <p:cTn id="21" dur="800" decel="100000" fill="hold"/>
                                        <p:tgtEl>
                                          <p:spTgt spid="8"/>
                                        </p:tgtEl>
                                        <p:attrNameLst>
                                          <p:attrName>ppt_x</p:attrName>
                                        </p:attrNameLst>
                                      </p:cBhvr>
                                      <p:tavLst>
                                        <p:tav tm="0">
                                          <p:val>
                                            <p:strVal val="#ppt_x+0.4"/>
                                          </p:val>
                                        </p:tav>
                                        <p:tav tm="100000">
                                          <p:val>
                                            <p:strVal val="#ppt_x-0.05"/>
                                          </p:val>
                                        </p:tav>
                                      </p:tavLst>
                                    </p:anim>
                                    <p:anim calcmode="lin" valueType="num">
                                      <p:cBhvr>
                                        <p:cTn id="22" dur="800" decel="100000" fill="hold"/>
                                        <p:tgtEl>
                                          <p:spTgt spid="8"/>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8" presetClass="entr" presetSubtype="0" accel="50000" fill="hold" grpId="0" nodeType="clickEffect">
                                  <p:stCondLst>
                                    <p:cond delay="0"/>
                                  </p:stCondLst>
                                  <p:iterate type="lt">
                                    <p:tmPct val="50000"/>
                                  </p:iterate>
                                  <p:childTnLst>
                                    <p:set>
                                      <p:cBhvr>
                                        <p:cTn id="28" dur="1" fill="hold">
                                          <p:stCondLst>
                                            <p:cond delay="0"/>
                                          </p:stCondLst>
                                        </p:cTn>
                                        <p:tgtEl>
                                          <p:spTgt spid="6"/>
                                        </p:tgtEl>
                                        <p:attrNameLst>
                                          <p:attrName>style.visibility</p:attrName>
                                        </p:attrNameLst>
                                      </p:cBhvr>
                                      <p:to>
                                        <p:strVal val="visible"/>
                                      </p:to>
                                    </p:set>
                                    <p:set>
                                      <p:cBhvr>
                                        <p:cTn id="29" dur="455" fill="hold">
                                          <p:stCondLst>
                                            <p:cond delay="0"/>
                                          </p:stCondLst>
                                        </p:cTn>
                                        <p:tgtEl>
                                          <p:spTgt spid="6"/>
                                        </p:tgtEl>
                                        <p:attrNameLst>
                                          <p:attrName>style.rotation</p:attrName>
                                        </p:attrNameLst>
                                      </p:cBhvr>
                                      <p:to>
                                        <p:strVal val="-45.0"/>
                                      </p:to>
                                    </p:set>
                                    <p:anim calcmode="lin" valueType="num">
                                      <p:cBhvr>
                                        <p:cTn id="30"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31"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32"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33"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0C2B-0E38-4146-810C-90AC9CA93385}"/>
              </a:ext>
            </a:extLst>
          </p:cNvPr>
          <p:cNvSpPr>
            <a:spLocks noGrp="1"/>
          </p:cNvSpPr>
          <p:nvPr>
            <p:ph type="title"/>
          </p:nvPr>
        </p:nvSpPr>
        <p:spPr/>
        <p:txBody>
          <a:bodyPr/>
          <a:lstStyle/>
          <a:p>
            <a:pPr algn="ctr"/>
            <a:r>
              <a:rPr lang="en-US" b="1" dirty="0"/>
              <a:t>increment</a:t>
            </a:r>
          </a:p>
        </p:txBody>
      </p:sp>
      <p:sp>
        <p:nvSpPr>
          <p:cNvPr id="3" name="Content Placeholder 2">
            <a:extLst>
              <a:ext uri="{FF2B5EF4-FFF2-40B4-BE49-F238E27FC236}">
                <a16:creationId xmlns:a16="http://schemas.microsoft.com/office/drawing/2014/main" id="{6E31E969-0ACB-D945-97FF-B0A0ECBF9978}"/>
              </a:ext>
            </a:extLst>
          </p:cNvPr>
          <p:cNvSpPr>
            <a:spLocks noGrp="1"/>
          </p:cNvSpPr>
          <p:nvPr>
            <p:ph idx="1"/>
          </p:nvPr>
        </p:nvSpPr>
        <p:spPr>
          <a:xfrm>
            <a:off x="1141412" y="2249487"/>
            <a:ext cx="9905999" cy="2511426"/>
          </a:xfrm>
        </p:spPr>
        <p:txBody>
          <a:bodyPr/>
          <a:lstStyle/>
          <a:p>
            <a:r>
              <a:rPr lang="en-US" dirty="0"/>
              <a:t>This is the part where we say “Ok you did the thing we wanted, now move on to the next iteration”</a:t>
            </a:r>
          </a:p>
          <a:p>
            <a:endParaRPr lang="en-US" dirty="0"/>
          </a:p>
          <a:p>
            <a:r>
              <a:rPr lang="en-US" dirty="0"/>
              <a:t>This usually involves incrementing (or decrementing) the variable we created </a:t>
            </a:r>
          </a:p>
        </p:txBody>
      </p:sp>
      <p:pic>
        <p:nvPicPr>
          <p:cNvPr id="5" name="Picture 4">
            <a:extLst>
              <a:ext uri="{FF2B5EF4-FFF2-40B4-BE49-F238E27FC236}">
                <a16:creationId xmlns:a16="http://schemas.microsoft.com/office/drawing/2014/main" id="{88087D5F-E2DC-184D-A50E-A5AFE9C3AF3B}"/>
              </a:ext>
            </a:extLst>
          </p:cNvPr>
          <p:cNvPicPr>
            <a:picLocks noChangeAspect="1"/>
          </p:cNvPicPr>
          <p:nvPr/>
        </p:nvPicPr>
        <p:blipFill>
          <a:blip r:embed="rId2"/>
          <a:stretch>
            <a:fillRect/>
          </a:stretch>
        </p:blipFill>
        <p:spPr>
          <a:xfrm>
            <a:off x="1141412" y="4760913"/>
            <a:ext cx="5226139" cy="1725612"/>
          </a:xfrm>
          <a:prstGeom prst="rect">
            <a:avLst/>
          </a:prstGeom>
        </p:spPr>
      </p:pic>
      <p:sp>
        <p:nvSpPr>
          <p:cNvPr id="6" name="TextBox 5">
            <a:extLst>
              <a:ext uri="{FF2B5EF4-FFF2-40B4-BE49-F238E27FC236}">
                <a16:creationId xmlns:a16="http://schemas.microsoft.com/office/drawing/2014/main" id="{4154CC6D-1B77-9E4B-B894-9750577AE0DD}"/>
              </a:ext>
            </a:extLst>
          </p:cNvPr>
          <p:cNvSpPr txBox="1"/>
          <p:nvPr/>
        </p:nvSpPr>
        <p:spPr>
          <a:xfrm>
            <a:off x="6367552" y="4913312"/>
            <a:ext cx="3505654" cy="646331"/>
          </a:xfrm>
          <a:prstGeom prst="rect">
            <a:avLst/>
          </a:prstGeom>
          <a:noFill/>
        </p:spPr>
        <p:txBody>
          <a:bodyPr wrap="square" rtlCol="0">
            <a:spAutoFit/>
          </a:bodyPr>
          <a:lstStyle/>
          <a:p>
            <a:r>
              <a:rPr lang="en-US" dirty="0"/>
              <a:t>Increment </a:t>
            </a:r>
            <a:r>
              <a:rPr lang="en-US" dirty="0" err="1">
                <a:latin typeface="Consolas" panose="020B0609020204030204" pitchFamily="49" charset="0"/>
                <a:cs typeface="Consolas" panose="020B0609020204030204" pitchFamily="49" charset="0"/>
              </a:rPr>
              <a:t>i</a:t>
            </a:r>
            <a:r>
              <a:rPr lang="en-US" dirty="0"/>
              <a:t> by 1 every time, until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r>
              <a:rPr lang="en-US" dirty="0"/>
              <a:t>is no longer smaller than </a:t>
            </a:r>
            <a:r>
              <a:rPr lang="en-US" dirty="0">
                <a:solidFill>
                  <a:srgbClr val="A99DF7"/>
                </a:solidFill>
              </a:rPr>
              <a:t>10</a:t>
            </a:r>
            <a:r>
              <a:rPr lang="en-US" dirty="0"/>
              <a:t> </a:t>
            </a:r>
          </a:p>
        </p:txBody>
      </p:sp>
    </p:spTree>
    <p:extLst>
      <p:ext uri="{BB962C8B-B14F-4D97-AF65-F5344CB8AC3E}">
        <p14:creationId xmlns:p14="http://schemas.microsoft.com/office/powerpoint/2010/main" val="28159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E041-47C9-4C42-8909-EAA6F33CE3F1}"/>
              </a:ext>
            </a:extLst>
          </p:cNvPr>
          <p:cNvSpPr>
            <a:spLocks noGrp="1"/>
          </p:cNvSpPr>
          <p:nvPr>
            <p:ph type="title"/>
          </p:nvPr>
        </p:nvSpPr>
        <p:spPr/>
        <p:txBody>
          <a:bodyPr/>
          <a:lstStyle/>
          <a:p>
            <a:pPr algn="ctr"/>
            <a:r>
              <a:rPr lang="en-US" b="1" dirty="0"/>
              <a:t>statement</a:t>
            </a:r>
          </a:p>
        </p:txBody>
      </p:sp>
      <p:sp>
        <p:nvSpPr>
          <p:cNvPr id="3" name="Content Placeholder 2">
            <a:extLst>
              <a:ext uri="{FF2B5EF4-FFF2-40B4-BE49-F238E27FC236}">
                <a16:creationId xmlns:a16="http://schemas.microsoft.com/office/drawing/2014/main" id="{74E27731-2C95-4041-ADD1-AF25F2F209C2}"/>
              </a:ext>
            </a:extLst>
          </p:cNvPr>
          <p:cNvSpPr>
            <a:spLocks noGrp="1"/>
          </p:cNvSpPr>
          <p:nvPr>
            <p:ph idx="1"/>
          </p:nvPr>
        </p:nvSpPr>
        <p:spPr>
          <a:xfrm>
            <a:off x="1141412" y="2249487"/>
            <a:ext cx="9905999" cy="2379663"/>
          </a:xfrm>
        </p:spPr>
        <p:txBody>
          <a:bodyPr/>
          <a:lstStyle/>
          <a:p>
            <a:r>
              <a:rPr lang="en-US" dirty="0"/>
              <a:t>The </a:t>
            </a:r>
            <a:r>
              <a:rPr lang="en-US" u="sng" dirty="0"/>
              <a:t>statement</a:t>
            </a:r>
            <a:r>
              <a:rPr lang="en-US" dirty="0"/>
              <a:t> is what the loop executes</a:t>
            </a:r>
          </a:p>
          <a:p>
            <a:endParaRPr lang="en-US" dirty="0"/>
          </a:p>
          <a:p>
            <a:r>
              <a:rPr lang="en-US" dirty="0"/>
              <a:t>This is completely up to us. We can tell the loop to do whatever we want</a:t>
            </a:r>
          </a:p>
        </p:txBody>
      </p:sp>
      <p:pic>
        <p:nvPicPr>
          <p:cNvPr id="5" name="Picture 4">
            <a:extLst>
              <a:ext uri="{FF2B5EF4-FFF2-40B4-BE49-F238E27FC236}">
                <a16:creationId xmlns:a16="http://schemas.microsoft.com/office/drawing/2014/main" id="{51F42C9C-6C1E-AF43-B14A-F312F677B733}"/>
              </a:ext>
            </a:extLst>
          </p:cNvPr>
          <p:cNvPicPr>
            <a:picLocks noChangeAspect="1"/>
          </p:cNvPicPr>
          <p:nvPr/>
        </p:nvPicPr>
        <p:blipFill>
          <a:blip r:embed="rId2"/>
          <a:stretch>
            <a:fillRect/>
          </a:stretch>
        </p:blipFill>
        <p:spPr>
          <a:xfrm>
            <a:off x="1141412" y="4348161"/>
            <a:ext cx="4726940" cy="1478569"/>
          </a:xfrm>
          <a:prstGeom prst="rect">
            <a:avLst/>
          </a:prstGeom>
        </p:spPr>
      </p:pic>
      <p:sp>
        <p:nvSpPr>
          <p:cNvPr id="6" name="TextBox 5">
            <a:extLst>
              <a:ext uri="{FF2B5EF4-FFF2-40B4-BE49-F238E27FC236}">
                <a16:creationId xmlns:a16="http://schemas.microsoft.com/office/drawing/2014/main" id="{2189D6F8-1B08-1644-B1F9-63201F46F541}"/>
              </a:ext>
            </a:extLst>
          </p:cNvPr>
          <p:cNvSpPr txBox="1"/>
          <p:nvPr/>
        </p:nvSpPr>
        <p:spPr>
          <a:xfrm>
            <a:off x="6094411" y="4305298"/>
            <a:ext cx="4149727" cy="369332"/>
          </a:xfrm>
          <a:prstGeom prst="rect">
            <a:avLst/>
          </a:prstGeom>
          <a:noFill/>
        </p:spPr>
        <p:txBody>
          <a:bodyPr wrap="square" rtlCol="0">
            <a:spAutoFit/>
          </a:bodyPr>
          <a:lstStyle/>
          <a:p>
            <a:r>
              <a:rPr lang="en-US" dirty="0"/>
              <a:t>What will the output of this loop be?</a:t>
            </a:r>
          </a:p>
        </p:txBody>
      </p:sp>
      <p:pic>
        <p:nvPicPr>
          <p:cNvPr id="8" name="Picture 7">
            <a:extLst>
              <a:ext uri="{FF2B5EF4-FFF2-40B4-BE49-F238E27FC236}">
                <a16:creationId xmlns:a16="http://schemas.microsoft.com/office/drawing/2014/main" id="{8244A331-9B4F-F348-A71A-9A9CC5D04B24}"/>
              </a:ext>
            </a:extLst>
          </p:cNvPr>
          <p:cNvPicPr>
            <a:picLocks noChangeAspect="1"/>
          </p:cNvPicPr>
          <p:nvPr/>
        </p:nvPicPr>
        <p:blipFill>
          <a:blip r:embed="rId3"/>
          <a:stretch>
            <a:fillRect/>
          </a:stretch>
        </p:blipFill>
        <p:spPr>
          <a:xfrm>
            <a:off x="6094411" y="4674630"/>
            <a:ext cx="1240789" cy="2040409"/>
          </a:xfrm>
          <a:prstGeom prst="rect">
            <a:avLst/>
          </a:prstGeom>
        </p:spPr>
      </p:pic>
    </p:spTree>
    <p:extLst>
      <p:ext uri="{BB962C8B-B14F-4D97-AF65-F5344CB8AC3E}">
        <p14:creationId xmlns:p14="http://schemas.microsoft.com/office/powerpoint/2010/main" val="34026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B579-7774-8941-8DF0-633BEC67D910}"/>
              </a:ext>
            </a:extLst>
          </p:cNvPr>
          <p:cNvSpPr>
            <a:spLocks noGrp="1"/>
          </p:cNvSpPr>
          <p:nvPr>
            <p:ph type="title"/>
          </p:nvPr>
        </p:nvSpPr>
        <p:spPr/>
        <p:txBody>
          <a:bodyPr/>
          <a:lstStyle/>
          <a:p>
            <a:pPr algn="ctr"/>
            <a:r>
              <a:rPr lang="en-US" b="1" dirty="0"/>
              <a:t>Logic of the for loop</a:t>
            </a:r>
          </a:p>
        </p:txBody>
      </p:sp>
      <p:sp>
        <p:nvSpPr>
          <p:cNvPr id="3" name="Content Placeholder 2">
            <a:extLst>
              <a:ext uri="{FF2B5EF4-FFF2-40B4-BE49-F238E27FC236}">
                <a16:creationId xmlns:a16="http://schemas.microsoft.com/office/drawing/2014/main" id="{F3D7D5BC-E16B-924F-905D-1593B2BA1959}"/>
              </a:ext>
            </a:extLst>
          </p:cNvPr>
          <p:cNvSpPr>
            <a:spLocks noGrp="1"/>
          </p:cNvSpPr>
          <p:nvPr>
            <p:ph idx="1"/>
          </p:nvPr>
        </p:nvSpPr>
        <p:spPr>
          <a:xfrm>
            <a:off x="1141412" y="2249487"/>
            <a:ext cx="9905999" cy="4122738"/>
          </a:xfrm>
        </p:spPr>
        <p:txBody>
          <a:bodyPr>
            <a:normAutofit fontScale="92500" lnSpcReduction="10000"/>
          </a:bodyPr>
          <a:lstStyle/>
          <a:p>
            <a:r>
              <a:rPr lang="en-US" dirty="0"/>
              <a:t>The </a:t>
            </a:r>
            <a:r>
              <a:rPr lang="en-US" dirty="0">
                <a:solidFill>
                  <a:srgbClr val="FF79B2"/>
                </a:solidFill>
                <a:latin typeface="Consolas" panose="020B0609020204030204" pitchFamily="49" charset="0"/>
                <a:cs typeface="Consolas" panose="020B0609020204030204" pitchFamily="49" charset="0"/>
              </a:rPr>
              <a:t>for</a:t>
            </a:r>
            <a:r>
              <a:rPr lang="en-US" dirty="0"/>
              <a:t> loop will execute in the following way:</a:t>
            </a:r>
          </a:p>
          <a:p>
            <a:endParaRPr lang="en-US" dirty="0"/>
          </a:p>
          <a:p>
            <a:pPr marL="457200" indent="-457200">
              <a:buFont typeface="+mj-lt"/>
              <a:buAutoNum type="arabicPeriod"/>
            </a:pPr>
            <a:r>
              <a:rPr lang="en-US" u="sng" dirty="0"/>
              <a:t>Initialize</a:t>
            </a:r>
            <a:r>
              <a:rPr lang="en-US" dirty="0"/>
              <a:t> all the variables (I will only do this once)</a:t>
            </a:r>
          </a:p>
          <a:p>
            <a:pPr marL="457200" indent="-457200">
              <a:buFont typeface="+mj-lt"/>
              <a:buAutoNum type="arabicPeriod"/>
            </a:pPr>
            <a:endParaRPr lang="en-US" dirty="0"/>
          </a:p>
          <a:p>
            <a:pPr marL="457200" indent="-457200">
              <a:buFont typeface="+mj-lt"/>
              <a:buAutoNum type="arabicPeriod"/>
            </a:pPr>
            <a:r>
              <a:rPr lang="en-US" dirty="0"/>
              <a:t>Check if the </a:t>
            </a:r>
            <a:r>
              <a:rPr lang="en-US" u="sng" dirty="0"/>
              <a:t>condition</a:t>
            </a:r>
            <a:r>
              <a:rPr lang="en-US" dirty="0"/>
              <a:t> is true</a:t>
            </a:r>
          </a:p>
          <a:p>
            <a:pPr marL="914400" lvl="1" indent="-457200">
              <a:buFont typeface="+mj-lt"/>
              <a:buAutoNum type="arabicPeriod"/>
            </a:pPr>
            <a:r>
              <a:rPr lang="en-US" dirty="0"/>
              <a:t>If the condition is true execute the statement</a:t>
            </a:r>
          </a:p>
          <a:p>
            <a:pPr marL="914400" lvl="1" indent="-457200">
              <a:buFont typeface="+mj-lt"/>
              <a:buAutoNum type="arabicPeriod"/>
            </a:pPr>
            <a:r>
              <a:rPr lang="en-US" dirty="0"/>
              <a:t>If the condition is NOT true, then don’t execute the statement terminate </a:t>
            </a:r>
          </a:p>
          <a:p>
            <a:pPr marL="457200" lvl="1" indent="0">
              <a:buNone/>
            </a:pPr>
            <a:endParaRPr lang="en-US" dirty="0"/>
          </a:p>
          <a:p>
            <a:pPr marL="457200" indent="-457200">
              <a:buFont typeface="+mj-lt"/>
              <a:buAutoNum type="arabicPeriod"/>
            </a:pPr>
            <a:r>
              <a:rPr lang="en-US" dirty="0"/>
              <a:t>Go do the </a:t>
            </a:r>
            <a:r>
              <a:rPr lang="en-US" u="sng" dirty="0"/>
              <a:t>increment</a:t>
            </a:r>
            <a:r>
              <a:rPr lang="en-US" dirty="0"/>
              <a:t> and go back to step 2</a:t>
            </a:r>
          </a:p>
        </p:txBody>
      </p:sp>
    </p:spTree>
    <p:extLst>
      <p:ext uri="{BB962C8B-B14F-4D97-AF65-F5344CB8AC3E}">
        <p14:creationId xmlns:p14="http://schemas.microsoft.com/office/powerpoint/2010/main" val="184377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BD95-E6EB-474E-AC11-1062912E2B44}"/>
              </a:ext>
            </a:extLst>
          </p:cNvPr>
          <p:cNvSpPr>
            <a:spLocks noGrp="1"/>
          </p:cNvSpPr>
          <p:nvPr>
            <p:ph type="title"/>
          </p:nvPr>
        </p:nvSpPr>
        <p:spPr/>
        <p:txBody>
          <a:bodyPr/>
          <a:lstStyle/>
          <a:p>
            <a:pPr algn="ctr"/>
            <a:r>
              <a:rPr lang="en-US" dirty="0"/>
              <a:t>Let’s step through an easy loop</a:t>
            </a:r>
          </a:p>
        </p:txBody>
      </p:sp>
      <p:pic>
        <p:nvPicPr>
          <p:cNvPr id="5" name="Content Placeholder 4">
            <a:extLst>
              <a:ext uri="{FF2B5EF4-FFF2-40B4-BE49-F238E27FC236}">
                <a16:creationId xmlns:a16="http://schemas.microsoft.com/office/drawing/2014/main" id="{E7749FEE-D4DC-C645-868A-BF19A0ED1572}"/>
              </a:ext>
            </a:extLst>
          </p:cNvPr>
          <p:cNvPicPr>
            <a:picLocks noGrp="1" noChangeAspect="1"/>
          </p:cNvPicPr>
          <p:nvPr>
            <p:ph idx="1"/>
          </p:nvPr>
        </p:nvPicPr>
        <p:blipFill>
          <a:blip r:embed="rId2"/>
          <a:stretch>
            <a:fillRect/>
          </a:stretch>
        </p:blipFill>
        <p:spPr>
          <a:xfrm>
            <a:off x="3494824" y="2686656"/>
            <a:ext cx="5202352" cy="1776413"/>
          </a:xfrm>
        </p:spPr>
      </p:pic>
    </p:spTree>
    <p:extLst>
      <p:ext uri="{BB962C8B-B14F-4D97-AF65-F5344CB8AC3E}">
        <p14:creationId xmlns:p14="http://schemas.microsoft.com/office/powerpoint/2010/main" val="3258316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8212-6AA4-6044-8B61-B2B5482E0413}"/>
              </a:ext>
            </a:extLst>
          </p:cNvPr>
          <p:cNvSpPr>
            <a:spLocks noGrp="1"/>
          </p:cNvSpPr>
          <p:nvPr>
            <p:ph type="title"/>
          </p:nvPr>
        </p:nvSpPr>
        <p:spPr/>
        <p:txBody>
          <a:bodyPr/>
          <a:lstStyle/>
          <a:p>
            <a:pPr algn="ctr"/>
            <a:r>
              <a:rPr lang="en-US" dirty="0"/>
              <a:t>Step 1(Initialize)</a:t>
            </a:r>
          </a:p>
        </p:txBody>
      </p:sp>
      <p:sp>
        <p:nvSpPr>
          <p:cNvPr id="3" name="Content Placeholder 2">
            <a:extLst>
              <a:ext uri="{FF2B5EF4-FFF2-40B4-BE49-F238E27FC236}">
                <a16:creationId xmlns:a16="http://schemas.microsoft.com/office/drawing/2014/main" id="{A22E05FF-D522-BE49-B729-69A5F0192F5C}"/>
              </a:ext>
            </a:extLst>
          </p:cNvPr>
          <p:cNvSpPr>
            <a:spLocks noGrp="1"/>
          </p:cNvSpPr>
          <p:nvPr>
            <p:ph idx="1"/>
          </p:nvPr>
        </p:nvSpPr>
        <p:spPr>
          <a:xfrm>
            <a:off x="1141413" y="2563812"/>
            <a:ext cx="9905999" cy="3236913"/>
          </a:xfrm>
        </p:spPr>
        <p:txBody>
          <a:bodyPr>
            <a:normAutofit/>
          </a:bodyPr>
          <a:lstStyle/>
          <a:p>
            <a:r>
              <a:rPr lang="en-US" dirty="0"/>
              <a:t>Ok it looks like there is a variable called </a:t>
            </a:r>
            <a:r>
              <a:rPr lang="en-US" dirty="0" err="1">
                <a:latin typeface="Consolas" panose="020B0609020204030204" pitchFamily="49" charset="0"/>
                <a:cs typeface="Consolas" panose="020B0609020204030204" pitchFamily="49" charset="0"/>
              </a:rPr>
              <a:t>i</a:t>
            </a:r>
            <a:r>
              <a:rPr lang="en-US" dirty="0"/>
              <a:t> that is set to </a:t>
            </a:r>
            <a:r>
              <a:rPr lang="en-US" dirty="0">
                <a:solidFill>
                  <a:schemeClr val="accent4"/>
                </a:solidFill>
                <a:latin typeface="Consolas" panose="020B0609020204030204" pitchFamily="49" charset="0"/>
                <a:cs typeface="Consolas" panose="020B0609020204030204" pitchFamily="49" charset="0"/>
              </a:rPr>
              <a:t>0</a:t>
            </a:r>
          </a:p>
          <a:p>
            <a:endParaRPr lang="en-US" dirty="0">
              <a:solidFill>
                <a:schemeClr val="accent4"/>
              </a:solidFill>
              <a:latin typeface="Consolas" panose="020B0609020204030204" pitchFamily="49" charset="0"/>
              <a:cs typeface="Consolas" panose="020B0609020204030204" pitchFamily="49" charset="0"/>
            </a:endParaRPr>
          </a:p>
          <a:p>
            <a:r>
              <a:rPr lang="en-US" dirty="0"/>
              <a:t>Let’s </a:t>
            </a:r>
            <a:r>
              <a:rPr lang="en-US" u="sng" dirty="0"/>
              <a:t>create this variable in memory</a:t>
            </a:r>
            <a:r>
              <a:rPr lang="en-US" dirty="0"/>
              <a:t> and give it a value of </a:t>
            </a:r>
            <a:r>
              <a:rPr lang="en-US" dirty="0">
                <a:solidFill>
                  <a:schemeClr val="accent4"/>
                </a:solidFill>
                <a:latin typeface="Consolas" panose="020B0609020204030204" pitchFamily="49" charset="0"/>
                <a:cs typeface="Consolas" panose="020B0609020204030204" pitchFamily="49" charset="0"/>
              </a:rPr>
              <a:t>0</a:t>
            </a:r>
          </a:p>
          <a:p>
            <a:endParaRPr lang="en-US" dirty="0">
              <a:solidFill>
                <a:schemeClr val="accent4"/>
              </a:solidFill>
              <a:latin typeface="Consolas" panose="020B0609020204030204" pitchFamily="49" charset="0"/>
              <a:cs typeface="Consolas" panose="020B0609020204030204" pitchFamily="49" charset="0"/>
            </a:endParaRPr>
          </a:p>
          <a:p>
            <a:r>
              <a:rPr lang="en-US" dirty="0"/>
              <a:t>This is the ONLY time that we create </a:t>
            </a:r>
            <a:r>
              <a:rPr lang="en-US" dirty="0" err="1">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97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B62F-603E-3B48-9042-EE4683524FEC}"/>
              </a:ext>
            </a:extLst>
          </p:cNvPr>
          <p:cNvSpPr>
            <a:spLocks noGrp="1"/>
          </p:cNvSpPr>
          <p:nvPr>
            <p:ph type="title"/>
          </p:nvPr>
        </p:nvSpPr>
        <p:spPr/>
        <p:txBody>
          <a:bodyPr/>
          <a:lstStyle/>
          <a:p>
            <a:pPr algn="ctr"/>
            <a:r>
              <a:rPr lang="en-US" b="1" dirty="0"/>
              <a:t>Step 2 (condition)</a:t>
            </a:r>
          </a:p>
        </p:txBody>
      </p:sp>
      <p:sp>
        <p:nvSpPr>
          <p:cNvPr id="3" name="Content Placeholder 2">
            <a:extLst>
              <a:ext uri="{FF2B5EF4-FFF2-40B4-BE49-F238E27FC236}">
                <a16:creationId xmlns:a16="http://schemas.microsoft.com/office/drawing/2014/main" id="{157041BD-4337-2E47-BA4C-633AF84DD193}"/>
              </a:ext>
            </a:extLst>
          </p:cNvPr>
          <p:cNvSpPr>
            <a:spLocks noGrp="1"/>
          </p:cNvSpPr>
          <p:nvPr>
            <p:ph idx="1"/>
          </p:nvPr>
        </p:nvSpPr>
        <p:spPr/>
        <p:txBody>
          <a:bodyPr/>
          <a:lstStyle/>
          <a:p>
            <a:r>
              <a:rPr lang="en-US" dirty="0"/>
              <a:t>Now let’s check if the condition holds</a:t>
            </a:r>
          </a:p>
          <a:p>
            <a:endParaRPr lang="en-US" dirty="0"/>
          </a:p>
          <a:p>
            <a:r>
              <a:rPr lang="en-US" dirty="0"/>
              <a:t>Is </a:t>
            </a:r>
            <a:r>
              <a:rPr lang="en-US" dirty="0" err="1">
                <a:latin typeface="Consolas" panose="020B0609020204030204" pitchFamily="49" charset="0"/>
                <a:cs typeface="Consolas" panose="020B0609020204030204" pitchFamily="49" charset="0"/>
              </a:rPr>
              <a:t>i</a:t>
            </a:r>
            <a:r>
              <a:rPr lang="en-US" dirty="0"/>
              <a:t> greater than 10?</a:t>
            </a:r>
          </a:p>
          <a:p>
            <a:pPr lvl="1"/>
            <a:r>
              <a:rPr lang="en-US" dirty="0"/>
              <a:t>Well we know that </a:t>
            </a:r>
            <a:r>
              <a:rPr lang="en-US" dirty="0" err="1">
                <a:latin typeface="Consolas" panose="020B0609020204030204" pitchFamily="49" charset="0"/>
                <a:cs typeface="Consolas" panose="020B0609020204030204" pitchFamily="49" charset="0"/>
              </a:rPr>
              <a:t>i</a:t>
            </a:r>
            <a:r>
              <a:rPr lang="en-US" dirty="0"/>
              <a:t> was just set to 0</a:t>
            </a:r>
          </a:p>
          <a:p>
            <a:pPr lvl="1"/>
            <a:r>
              <a:rPr lang="en-US" dirty="0"/>
              <a:t>Clearly 0 is less than 10 (if someone tells you otherwise they’re probably lying)</a:t>
            </a:r>
          </a:p>
          <a:p>
            <a:pPr lvl="1"/>
            <a:r>
              <a:rPr lang="en-US" dirty="0"/>
              <a:t>Since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a:t>
            </a:r>
            <a:r>
              <a:rPr lang="en-US" dirty="0">
                <a:solidFill>
                  <a:schemeClr val="accent4"/>
                </a:solidFill>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a:t>
            </a:r>
            <a:r>
              <a:rPr lang="en-US" dirty="0">
                <a:solidFill>
                  <a:srgbClr val="FF79B2"/>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we can execute the statement</a:t>
            </a:r>
          </a:p>
        </p:txBody>
      </p:sp>
    </p:spTree>
    <p:extLst>
      <p:ext uri="{BB962C8B-B14F-4D97-AF65-F5344CB8AC3E}">
        <p14:creationId xmlns:p14="http://schemas.microsoft.com/office/powerpoint/2010/main" val="4532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6079-9ECC-BE4B-81AB-EA7F3AB2C138}"/>
              </a:ext>
            </a:extLst>
          </p:cNvPr>
          <p:cNvSpPr>
            <a:spLocks noGrp="1"/>
          </p:cNvSpPr>
          <p:nvPr>
            <p:ph type="title"/>
          </p:nvPr>
        </p:nvSpPr>
        <p:spPr/>
        <p:txBody>
          <a:bodyPr/>
          <a:lstStyle/>
          <a:p>
            <a:pPr algn="ctr"/>
            <a:r>
              <a:rPr lang="en-US" b="1" dirty="0"/>
              <a:t>What is a loop?</a:t>
            </a:r>
          </a:p>
        </p:txBody>
      </p:sp>
      <p:sp>
        <p:nvSpPr>
          <p:cNvPr id="3" name="Content Placeholder 2">
            <a:extLst>
              <a:ext uri="{FF2B5EF4-FFF2-40B4-BE49-F238E27FC236}">
                <a16:creationId xmlns:a16="http://schemas.microsoft.com/office/drawing/2014/main" id="{E9E2DAC3-23F6-904E-BBBB-C63580847500}"/>
              </a:ext>
            </a:extLst>
          </p:cNvPr>
          <p:cNvSpPr>
            <a:spLocks noGrp="1"/>
          </p:cNvSpPr>
          <p:nvPr>
            <p:ph idx="1"/>
          </p:nvPr>
        </p:nvSpPr>
        <p:spPr>
          <a:xfrm>
            <a:off x="1141412" y="2249487"/>
            <a:ext cx="10486996" cy="2511426"/>
          </a:xfrm>
        </p:spPr>
        <p:txBody>
          <a:bodyPr/>
          <a:lstStyle/>
          <a:p>
            <a:r>
              <a:rPr lang="en-US" dirty="0"/>
              <a:t>A </a:t>
            </a:r>
            <a:r>
              <a:rPr lang="en-US" b="1" dirty="0"/>
              <a:t>loop</a:t>
            </a:r>
            <a:r>
              <a:rPr lang="en-US" dirty="0"/>
              <a:t> is something that can </a:t>
            </a:r>
            <a:r>
              <a:rPr lang="en-US" b="1" dirty="0"/>
              <a:t>repeat itself</a:t>
            </a:r>
            <a:r>
              <a:rPr lang="en-US" dirty="0"/>
              <a:t> over and over again until some </a:t>
            </a:r>
            <a:r>
              <a:rPr lang="en-US" b="1" dirty="0"/>
              <a:t>termination criteria</a:t>
            </a:r>
            <a:r>
              <a:rPr lang="en-US" dirty="0"/>
              <a:t> is reached</a:t>
            </a:r>
          </a:p>
          <a:p>
            <a:endParaRPr lang="en-US" dirty="0"/>
          </a:p>
          <a:p>
            <a:r>
              <a:rPr lang="en-US" dirty="0"/>
              <a:t>A </a:t>
            </a:r>
            <a:r>
              <a:rPr lang="en-US" b="1" dirty="0"/>
              <a:t>loop</a:t>
            </a:r>
            <a:r>
              <a:rPr lang="en-US" dirty="0"/>
              <a:t> will </a:t>
            </a:r>
            <a:r>
              <a:rPr lang="en-US" b="1" dirty="0"/>
              <a:t>do</a:t>
            </a:r>
            <a:r>
              <a:rPr lang="en-US" dirty="0"/>
              <a:t> the </a:t>
            </a:r>
            <a:r>
              <a:rPr lang="en-US" b="1" dirty="0"/>
              <a:t>same thing</a:t>
            </a:r>
            <a:r>
              <a:rPr lang="en-US" dirty="0"/>
              <a:t> until it is told to stop by satisfying some condition</a:t>
            </a:r>
          </a:p>
        </p:txBody>
      </p:sp>
      <p:pic>
        <p:nvPicPr>
          <p:cNvPr id="6" name="Picture 5">
            <a:extLst>
              <a:ext uri="{FF2B5EF4-FFF2-40B4-BE49-F238E27FC236}">
                <a16:creationId xmlns:a16="http://schemas.microsoft.com/office/drawing/2014/main" id="{3B72F064-BA1E-B64A-B36D-ADDBE27BA753}"/>
              </a:ext>
            </a:extLst>
          </p:cNvPr>
          <p:cNvPicPr>
            <a:picLocks noChangeAspect="1"/>
          </p:cNvPicPr>
          <p:nvPr/>
        </p:nvPicPr>
        <p:blipFill>
          <a:blip r:embed="rId2"/>
          <a:stretch>
            <a:fillRect/>
          </a:stretch>
        </p:blipFill>
        <p:spPr>
          <a:xfrm>
            <a:off x="2321923" y="5034623"/>
            <a:ext cx="1817953" cy="1817953"/>
          </a:xfrm>
          <a:prstGeom prst="rect">
            <a:avLst/>
          </a:prstGeom>
        </p:spPr>
      </p:pic>
      <p:sp>
        <p:nvSpPr>
          <p:cNvPr id="7" name="TextBox 6">
            <a:extLst>
              <a:ext uri="{FF2B5EF4-FFF2-40B4-BE49-F238E27FC236}">
                <a16:creationId xmlns:a16="http://schemas.microsoft.com/office/drawing/2014/main" id="{61A79B12-BA55-8B4D-87F2-74794D182AFB}"/>
              </a:ext>
            </a:extLst>
          </p:cNvPr>
          <p:cNvSpPr txBox="1"/>
          <p:nvPr/>
        </p:nvSpPr>
        <p:spPr>
          <a:xfrm>
            <a:off x="909919" y="6488668"/>
            <a:ext cx="758541"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67501515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48A-005B-304D-965D-DE66AC7BA69F}"/>
              </a:ext>
            </a:extLst>
          </p:cNvPr>
          <p:cNvSpPr>
            <a:spLocks noGrp="1"/>
          </p:cNvSpPr>
          <p:nvPr>
            <p:ph type="title"/>
          </p:nvPr>
        </p:nvSpPr>
        <p:spPr/>
        <p:txBody>
          <a:bodyPr/>
          <a:lstStyle/>
          <a:p>
            <a:pPr algn="ctr"/>
            <a:r>
              <a:rPr lang="en-US" dirty="0"/>
              <a:t>Step 2.1</a:t>
            </a:r>
          </a:p>
        </p:txBody>
      </p:sp>
      <p:sp>
        <p:nvSpPr>
          <p:cNvPr id="3" name="Content Placeholder 2">
            <a:extLst>
              <a:ext uri="{FF2B5EF4-FFF2-40B4-BE49-F238E27FC236}">
                <a16:creationId xmlns:a16="http://schemas.microsoft.com/office/drawing/2014/main" id="{968D81E9-D95F-954B-AEA0-E0E8EFEED36A}"/>
              </a:ext>
            </a:extLst>
          </p:cNvPr>
          <p:cNvSpPr>
            <a:spLocks noGrp="1"/>
          </p:cNvSpPr>
          <p:nvPr>
            <p:ph idx="1"/>
          </p:nvPr>
        </p:nvSpPr>
        <p:spPr>
          <a:xfrm>
            <a:off x="1141412" y="2249486"/>
            <a:ext cx="10279962" cy="2951163"/>
          </a:xfrm>
        </p:spPr>
        <p:txBody>
          <a:bodyPr>
            <a:normAutofit/>
          </a:bodyPr>
          <a:lstStyle/>
          <a:p>
            <a:r>
              <a:rPr lang="en-US" dirty="0"/>
              <a:t>Since the condition evaluated to </a:t>
            </a:r>
            <a:r>
              <a:rPr lang="en-US" b="1" dirty="0"/>
              <a:t>true</a:t>
            </a:r>
            <a:r>
              <a:rPr lang="en-US" dirty="0"/>
              <a:t>, we can execute the statement in our loop</a:t>
            </a:r>
          </a:p>
          <a:p>
            <a:endParaRPr lang="en-US" dirty="0"/>
          </a:p>
          <a:p>
            <a:endParaRPr lang="en-US" dirty="0"/>
          </a:p>
          <a:p>
            <a:r>
              <a:rPr lang="en-US" dirty="0"/>
              <a:t>So we just print the value of </a:t>
            </a:r>
            <a:r>
              <a:rPr lang="en-US" dirty="0" err="1">
                <a:latin typeface="Consolas" panose="020B0609020204030204" pitchFamily="49" charset="0"/>
                <a:cs typeface="Consolas" panose="020B0609020204030204" pitchFamily="49" charset="0"/>
              </a:rPr>
              <a:t>i</a:t>
            </a:r>
            <a:r>
              <a:rPr lang="en-US" dirty="0"/>
              <a:t> to the screen</a:t>
            </a:r>
          </a:p>
          <a:p>
            <a:endParaRPr lang="en-US" dirty="0"/>
          </a:p>
          <a:p>
            <a:endParaRPr lang="en-US" dirty="0"/>
          </a:p>
        </p:txBody>
      </p:sp>
      <p:pic>
        <p:nvPicPr>
          <p:cNvPr id="5" name="Picture 4">
            <a:extLst>
              <a:ext uri="{FF2B5EF4-FFF2-40B4-BE49-F238E27FC236}">
                <a16:creationId xmlns:a16="http://schemas.microsoft.com/office/drawing/2014/main" id="{3D3D5F7F-5329-9940-8F6F-D7C97EE78EB1}"/>
              </a:ext>
            </a:extLst>
          </p:cNvPr>
          <p:cNvPicPr>
            <a:picLocks noChangeAspect="1"/>
          </p:cNvPicPr>
          <p:nvPr/>
        </p:nvPicPr>
        <p:blipFill rotWithShape="1">
          <a:blip r:embed="rId2"/>
          <a:srcRect b="27979"/>
          <a:stretch/>
        </p:blipFill>
        <p:spPr>
          <a:xfrm>
            <a:off x="7007968" y="4007915"/>
            <a:ext cx="3278352" cy="441326"/>
          </a:xfrm>
          <a:prstGeom prst="rect">
            <a:avLst/>
          </a:prstGeom>
        </p:spPr>
      </p:pic>
      <p:pic>
        <p:nvPicPr>
          <p:cNvPr id="6" name="Graphic 5" descr="Sleep">
            <a:extLst>
              <a:ext uri="{FF2B5EF4-FFF2-40B4-BE49-F238E27FC236}">
                <a16:creationId xmlns:a16="http://schemas.microsoft.com/office/drawing/2014/main" id="{8F624A45-94AA-CE46-9C5A-3CA6627888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4411" y="5873206"/>
            <a:ext cx="1149042" cy="1149042"/>
          </a:xfrm>
          <a:prstGeom prst="rect">
            <a:avLst/>
          </a:prstGeom>
        </p:spPr>
      </p:pic>
      <p:sp>
        <p:nvSpPr>
          <p:cNvPr id="7" name="TextBox 6">
            <a:extLst>
              <a:ext uri="{FF2B5EF4-FFF2-40B4-BE49-F238E27FC236}">
                <a16:creationId xmlns:a16="http://schemas.microsoft.com/office/drawing/2014/main" id="{8DA54896-ADD2-B745-8E09-33BF45669E4E}"/>
              </a:ext>
            </a:extLst>
          </p:cNvPr>
          <p:cNvSpPr txBox="1"/>
          <p:nvPr/>
        </p:nvSpPr>
        <p:spPr>
          <a:xfrm>
            <a:off x="1759789" y="5873206"/>
            <a:ext cx="4336211" cy="923330"/>
          </a:xfrm>
          <a:prstGeom prst="rect">
            <a:avLst/>
          </a:prstGeom>
          <a:noFill/>
        </p:spPr>
        <p:txBody>
          <a:bodyPr wrap="square" rtlCol="0">
            <a:spAutoFit/>
          </a:bodyPr>
          <a:lstStyle/>
          <a:p>
            <a:r>
              <a:rPr lang="en-US" dirty="0"/>
              <a:t>Wow do we need to do this for all iterations?</a:t>
            </a:r>
          </a:p>
          <a:p>
            <a:endParaRPr lang="en-US" dirty="0"/>
          </a:p>
          <a:p>
            <a:r>
              <a:rPr lang="en-US" dirty="0"/>
              <a:t>Because I’m getting a bit tired.</a:t>
            </a:r>
          </a:p>
        </p:txBody>
      </p:sp>
    </p:spTree>
    <p:extLst>
      <p:ext uri="{BB962C8B-B14F-4D97-AF65-F5344CB8AC3E}">
        <p14:creationId xmlns:p14="http://schemas.microsoft.com/office/powerpoint/2010/main" val="367360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Scale>
                                      <p:cBhvr>
                                        <p:cTn id="19"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
                                        </p:tgtEl>
                                        <p:attrNameLst>
                                          <p:attrName>ppt_x</p:attrName>
                                          <p:attrName>ppt_y</p:attrName>
                                        </p:attrNameLst>
                                      </p:cBhvr>
                                    </p:animMotion>
                                    <p:animEffect transition="in" filter="fade">
                                      <p:cBhvr>
                                        <p:cTn id="21" dur="1000"/>
                                        <p:tgtEl>
                                          <p:spTgt spid="5"/>
                                        </p:tgtEl>
                                      </p:cBhvr>
                                    </p:animEffect>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904D-92DA-7A41-881D-45B9669110ED}"/>
              </a:ext>
            </a:extLst>
          </p:cNvPr>
          <p:cNvSpPr>
            <a:spLocks noGrp="1"/>
          </p:cNvSpPr>
          <p:nvPr>
            <p:ph type="title"/>
          </p:nvPr>
        </p:nvSpPr>
        <p:spPr/>
        <p:txBody>
          <a:bodyPr/>
          <a:lstStyle/>
          <a:p>
            <a:pPr algn="ctr"/>
            <a:r>
              <a:rPr lang="en-US" dirty="0"/>
              <a:t>Step 3</a:t>
            </a:r>
          </a:p>
        </p:txBody>
      </p:sp>
      <p:sp>
        <p:nvSpPr>
          <p:cNvPr id="3" name="Content Placeholder 2">
            <a:extLst>
              <a:ext uri="{FF2B5EF4-FFF2-40B4-BE49-F238E27FC236}">
                <a16:creationId xmlns:a16="http://schemas.microsoft.com/office/drawing/2014/main" id="{1CBF8DEC-D43E-E840-92FB-482CC1833DA4}"/>
              </a:ext>
            </a:extLst>
          </p:cNvPr>
          <p:cNvSpPr>
            <a:spLocks noGrp="1"/>
          </p:cNvSpPr>
          <p:nvPr>
            <p:ph idx="1"/>
          </p:nvPr>
        </p:nvSpPr>
        <p:spPr>
          <a:xfrm>
            <a:off x="1141412" y="2249487"/>
            <a:ext cx="9905999" cy="2222501"/>
          </a:xfrm>
        </p:spPr>
        <p:txBody>
          <a:bodyPr/>
          <a:lstStyle/>
          <a:p>
            <a:r>
              <a:rPr lang="en-US" dirty="0"/>
              <a:t>We can now increment the variable (</a:t>
            </a:r>
            <a:r>
              <a:rPr lang="en-US" dirty="0" err="1">
                <a:latin typeface="Consolas" panose="020B0609020204030204" pitchFamily="49" charset="0"/>
                <a:cs typeface="Consolas" panose="020B0609020204030204" pitchFamily="49" charset="0"/>
              </a:rPr>
              <a:t>i</a:t>
            </a:r>
            <a:r>
              <a:rPr lang="en-US" dirty="0"/>
              <a:t>) that we created</a:t>
            </a:r>
          </a:p>
          <a:p>
            <a:endParaRPr lang="en-US" dirty="0"/>
          </a:p>
          <a:p>
            <a:r>
              <a:rPr lang="en-US" dirty="0"/>
              <a:t>So </a:t>
            </a:r>
            <a:r>
              <a:rPr lang="en-US" dirty="0" err="1">
                <a:latin typeface="Consolas" panose="020B0609020204030204" pitchFamily="49" charset="0"/>
                <a:cs typeface="Consolas" panose="020B0609020204030204" pitchFamily="49" charset="0"/>
              </a:rPr>
              <a:t>i</a:t>
            </a:r>
            <a:r>
              <a:rPr lang="en-US" dirty="0"/>
              <a:t> will now be </a:t>
            </a:r>
            <a:r>
              <a:rPr lang="en-US" dirty="0">
                <a:solidFill>
                  <a:schemeClr val="accent4"/>
                </a:solidFill>
                <a:latin typeface="Consolas" panose="020B0609020204030204" pitchFamily="49" charset="0"/>
                <a:cs typeface="Consolas" panose="020B0609020204030204" pitchFamily="49" charset="0"/>
              </a:rPr>
              <a:t>1</a:t>
            </a:r>
          </a:p>
        </p:txBody>
      </p:sp>
      <p:sp>
        <p:nvSpPr>
          <p:cNvPr id="4" name="TextBox 3">
            <a:extLst>
              <a:ext uri="{FF2B5EF4-FFF2-40B4-BE49-F238E27FC236}">
                <a16:creationId xmlns:a16="http://schemas.microsoft.com/office/drawing/2014/main" id="{81A9167C-4432-344F-98ED-8256D4E2DD3F}"/>
              </a:ext>
            </a:extLst>
          </p:cNvPr>
          <p:cNvSpPr txBox="1"/>
          <p:nvPr/>
        </p:nvSpPr>
        <p:spPr>
          <a:xfrm>
            <a:off x="1400205" y="4553181"/>
            <a:ext cx="10383478" cy="2308324"/>
          </a:xfrm>
          <a:prstGeom prst="rect">
            <a:avLst/>
          </a:prstGeom>
          <a:noFill/>
        </p:spPr>
        <p:txBody>
          <a:bodyPr wrap="square" rtlCol="0">
            <a:spAutoFit/>
          </a:bodyPr>
          <a:lstStyle/>
          <a:p>
            <a:r>
              <a:rPr lang="en-US" sz="2400" dirty="0"/>
              <a:t>This seems like something that can become a bit </a:t>
            </a:r>
            <a:r>
              <a:rPr lang="en-US" sz="2400" b="1" dirty="0"/>
              <a:t>annoying</a:t>
            </a:r>
            <a:r>
              <a:rPr lang="en-US" sz="2400" dirty="0"/>
              <a:t> when writing/debugging an actual program.</a:t>
            </a:r>
          </a:p>
          <a:p>
            <a:endParaRPr lang="en-US" sz="2400" dirty="0"/>
          </a:p>
          <a:p>
            <a:r>
              <a:rPr lang="en-US" sz="2400" b="1" dirty="0"/>
              <a:t>Stepping through</a:t>
            </a:r>
            <a:r>
              <a:rPr lang="en-US" sz="2400" dirty="0"/>
              <a:t> this stuff </a:t>
            </a:r>
            <a:r>
              <a:rPr lang="en-US" sz="2400" b="1" dirty="0"/>
              <a:t>manually</a:t>
            </a:r>
            <a:r>
              <a:rPr lang="en-US" sz="2400" dirty="0"/>
              <a:t> is rather </a:t>
            </a:r>
            <a:r>
              <a:rPr lang="en-US" sz="2400" b="1" dirty="0"/>
              <a:t>time consuming</a:t>
            </a:r>
            <a:r>
              <a:rPr lang="en-US" sz="2400" dirty="0"/>
              <a:t>. </a:t>
            </a:r>
          </a:p>
          <a:p>
            <a:endParaRPr lang="en-US" sz="2400" dirty="0"/>
          </a:p>
          <a:p>
            <a:r>
              <a:rPr lang="en-US" sz="2400" b="1" dirty="0"/>
              <a:t>There must be a better way!</a:t>
            </a:r>
          </a:p>
        </p:txBody>
      </p:sp>
    </p:spTree>
    <p:extLst>
      <p:ext uri="{BB962C8B-B14F-4D97-AF65-F5344CB8AC3E}">
        <p14:creationId xmlns:p14="http://schemas.microsoft.com/office/powerpoint/2010/main" val="27332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FDAD-26DA-544C-BF86-E3368AD1C594}"/>
              </a:ext>
            </a:extLst>
          </p:cNvPr>
          <p:cNvSpPr>
            <a:spLocks noGrp="1"/>
          </p:cNvSpPr>
          <p:nvPr>
            <p:ph type="title"/>
          </p:nvPr>
        </p:nvSpPr>
        <p:spPr/>
        <p:txBody>
          <a:bodyPr/>
          <a:lstStyle/>
          <a:p>
            <a:r>
              <a:rPr lang="en-US" dirty="0"/>
              <a:t>Let’s continue to step through this loop</a:t>
            </a:r>
          </a:p>
        </p:txBody>
      </p:sp>
      <p:sp>
        <p:nvSpPr>
          <p:cNvPr id="3" name="Content Placeholder 2">
            <a:extLst>
              <a:ext uri="{FF2B5EF4-FFF2-40B4-BE49-F238E27FC236}">
                <a16:creationId xmlns:a16="http://schemas.microsoft.com/office/drawing/2014/main" id="{6E076D4C-8B27-214A-A86A-B118312AEE16}"/>
              </a:ext>
            </a:extLst>
          </p:cNvPr>
          <p:cNvSpPr>
            <a:spLocks noGrp="1"/>
          </p:cNvSpPr>
          <p:nvPr>
            <p:ph idx="1"/>
          </p:nvPr>
        </p:nvSpPr>
        <p:spPr>
          <a:xfrm>
            <a:off x="1141413" y="2579201"/>
            <a:ext cx="10210949" cy="4278799"/>
          </a:xfrm>
        </p:spPr>
        <p:txBody>
          <a:bodyPr>
            <a:normAutofit lnSpcReduction="10000"/>
          </a:bodyPr>
          <a:lstStyle/>
          <a:p>
            <a:r>
              <a:rPr lang="en-US" dirty="0"/>
              <a:t>Recall that we are using an IDE. They can’t JUST be fancy text editors, they need to have something else going for them right?</a:t>
            </a:r>
          </a:p>
          <a:p>
            <a:endParaRPr lang="en-US" dirty="0"/>
          </a:p>
          <a:p>
            <a:r>
              <a:rPr lang="en-US" dirty="0"/>
              <a:t>Instead of using slides (manually stepping through), let’s actually look what our program is doing</a:t>
            </a:r>
          </a:p>
          <a:p>
            <a:endParaRPr lang="en-US" dirty="0"/>
          </a:p>
          <a:p>
            <a:r>
              <a:rPr lang="en-US" dirty="0"/>
              <a:t>We can do this using a </a:t>
            </a:r>
            <a:r>
              <a:rPr lang="en-US" b="1" dirty="0"/>
              <a:t>debugging</a:t>
            </a:r>
            <a:r>
              <a:rPr lang="en-US" dirty="0"/>
              <a:t> tool (debugger)</a:t>
            </a:r>
          </a:p>
          <a:p>
            <a:pPr lvl="1"/>
            <a:r>
              <a:rPr lang="en-US" dirty="0"/>
              <a:t>Most IDEs have this built in to make our lives a lot easier</a:t>
            </a:r>
          </a:p>
          <a:p>
            <a:pPr lvl="1"/>
            <a:r>
              <a:rPr lang="en-US" dirty="0" err="1">
                <a:solidFill>
                  <a:srgbClr val="92D050"/>
                </a:solidFill>
              </a:rPr>
              <a:t>codeboard.io</a:t>
            </a:r>
            <a:r>
              <a:rPr lang="en-US" dirty="0"/>
              <a:t> is not one of those</a:t>
            </a:r>
          </a:p>
        </p:txBody>
      </p:sp>
    </p:spTree>
    <p:extLst>
      <p:ext uri="{BB962C8B-B14F-4D97-AF65-F5344CB8AC3E}">
        <p14:creationId xmlns:p14="http://schemas.microsoft.com/office/powerpoint/2010/main" val="4544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7335-46FD-BD44-BB2B-495D3C7F0146}"/>
              </a:ext>
            </a:extLst>
          </p:cNvPr>
          <p:cNvSpPr>
            <a:spLocks noGrp="1"/>
          </p:cNvSpPr>
          <p:nvPr>
            <p:ph type="title"/>
          </p:nvPr>
        </p:nvSpPr>
        <p:spPr/>
        <p:txBody>
          <a:bodyPr/>
          <a:lstStyle/>
          <a:p>
            <a:pPr algn="ctr"/>
            <a:r>
              <a:rPr lang="en-US" dirty="0"/>
              <a:t>For loop variable scope</a:t>
            </a:r>
          </a:p>
        </p:txBody>
      </p:sp>
      <p:sp>
        <p:nvSpPr>
          <p:cNvPr id="3" name="Content Placeholder 2">
            <a:extLst>
              <a:ext uri="{FF2B5EF4-FFF2-40B4-BE49-F238E27FC236}">
                <a16:creationId xmlns:a16="http://schemas.microsoft.com/office/drawing/2014/main" id="{AC1FCA29-8F31-A044-B9E3-13991E5C965D}"/>
              </a:ext>
            </a:extLst>
          </p:cNvPr>
          <p:cNvSpPr>
            <a:spLocks noGrp="1"/>
          </p:cNvSpPr>
          <p:nvPr>
            <p:ph idx="1"/>
          </p:nvPr>
        </p:nvSpPr>
        <p:spPr>
          <a:xfrm>
            <a:off x="1489987" y="2663555"/>
            <a:ext cx="9208849" cy="2822845"/>
          </a:xfrm>
        </p:spPr>
        <p:txBody>
          <a:bodyPr/>
          <a:lstStyle/>
          <a:p>
            <a:r>
              <a:rPr lang="en-US" dirty="0"/>
              <a:t>Let’s say our for loop finished and we want to reuse a variable created in the initialization</a:t>
            </a:r>
          </a:p>
          <a:p>
            <a:endParaRPr lang="en-US" dirty="0"/>
          </a:p>
          <a:p>
            <a:r>
              <a:rPr lang="en-US" dirty="0"/>
              <a:t>Can we do that?</a:t>
            </a:r>
          </a:p>
          <a:p>
            <a:pPr lvl="1"/>
            <a:r>
              <a:rPr lang="en-US" dirty="0"/>
              <a:t>NO! This is </a:t>
            </a:r>
            <a:r>
              <a:rPr lang="en-US" b="1" dirty="0"/>
              <a:t>not</a:t>
            </a:r>
            <a:r>
              <a:rPr lang="en-US" dirty="0"/>
              <a:t> possible!</a:t>
            </a:r>
          </a:p>
        </p:txBody>
      </p:sp>
    </p:spTree>
    <p:extLst>
      <p:ext uri="{BB962C8B-B14F-4D97-AF65-F5344CB8AC3E}">
        <p14:creationId xmlns:p14="http://schemas.microsoft.com/office/powerpoint/2010/main" val="22931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DF37-21F0-1B4E-A5FA-A855C46D7BFE}"/>
              </a:ext>
            </a:extLst>
          </p:cNvPr>
          <p:cNvSpPr>
            <a:spLocks noGrp="1"/>
          </p:cNvSpPr>
          <p:nvPr>
            <p:ph type="title"/>
          </p:nvPr>
        </p:nvSpPr>
        <p:spPr/>
        <p:txBody>
          <a:bodyPr/>
          <a:lstStyle/>
          <a:p>
            <a:pPr algn="ctr"/>
            <a:r>
              <a:rPr lang="en-US" b="1" dirty="0"/>
              <a:t>Why does this not work?</a:t>
            </a:r>
          </a:p>
        </p:txBody>
      </p:sp>
      <p:sp>
        <p:nvSpPr>
          <p:cNvPr id="3" name="Content Placeholder 2">
            <a:extLst>
              <a:ext uri="{FF2B5EF4-FFF2-40B4-BE49-F238E27FC236}">
                <a16:creationId xmlns:a16="http://schemas.microsoft.com/office/drawing/2014/main" id="{2116A7E0-0639-9B46-9563-1A9A5A050AB3}"/>
              </a:ext>
            </a:extLst>
          </p:cNvPr>
          <p:cNvSpPr>
            <a:spLocks noGrp="1"/>
          </p:cNvSpPr>
          <p:nvPr>
            <p:ph idx="1"/>
          </p:nvPr>
        </p:nvSpPr>
        <p:spPr>
          <a:xfrm>
            <a:off x="1141413" y="2697768"/>
            <a:ext cx="9905999" cy="3541714"/>
          </a:xfrm>
        </p:spPr>
        <p:txBody>
          <a:bodyPr/>
          <a:lstStyle/>
          <a:p>
            <a:r>
              <a:rPr lang="en-US" dirty="0"/>
              <a:t>This has to do with the </a:t>
            </a:r>
            <a:r>
              <a:rPr lang="en-US" u="sng" dirty="0"/>
              <a:t>variable  scope</a:t>
            </a:r>
            <a:r>
              <a:rPr lang="en-US" dirty="0"/>
              <a:t>  that exists within the </a:t>
            </a:r>
            <a:r>
              <a:rPr lang="en-US"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A variable that is </a:t>
            </a:r>
            <a:r>
              <a:rPr lang="en-US" u="sng" dirty="0"/>
              <a:t>created in the </a:t>
            </a:r>
            <a:r>
              <a:rPr lang="en-US" u="sng" dirty="0">
                <a:solidFill>
                  <a:srgbClr val="FF79B2"/>
                </a:solidFill>
                <a:latin typeface="Consolas" panose="020B0609020204030204" pitchFamily="49" charset="0"/>
                <a:cs typeface="Consolas" panose="020B0609020204030204" pitchFamily="49" charset="0"/>
              </a:rPr>
              <a:t>for</a:t>
            </a:r>
            <a:r>
              <a:rPr lang="en-US" dirty="0"/>
              <a:t> loop will </a:t>
            </a:r>
            <a:r>
              <a:rPr lang="en-US" u="sng" dirty="0"/>
              <a:t>”die” with the </a:t>
            </a:r>
            <a:r>
              <a:rPr lang="en-US" u="sng"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This means that a variable created in the initialization is a </a:t>
            </a:r>
            <a:r>
              <a:rPr lang="en-US" b="1" dirty="0"/>
              <a:t>local variable</a:t>
            </a:r>
            <a:r>
              <a:rPr lang="en-US" dirty="0"/>
              <a:t> of the </a:t>
            </a:r>
            <a:r>
              <a:rPr lang="en-US" dirty="0">
                <a:solidFill>
                  <a:srgbClr val="FF79B2"/>
                </a:solidFill>
                <a:latin typeface="Consolas" panose="020B0609020204030204" pitchFamily="49" charset="0"/>
                <a:cs typeface="Consolas" panose="020B0609020204030204" pitchFamily="49" charset="0"/>
              </a:rPr>
              <a:t>for</a:t>
            </a:r>
            <a:r>
              <a:rPr lang="en-US" dirty="0"/>
              <a:t> loop</a:t>
            </a:r>
          </a:p>
        </p:txBody>
      </p:sp>
      <p:pic>
        <p:nvPicPr>
          <p:cNvPr id="7" name="Graphic 6" descr="Magnifying glass">
            <a:extLst>
              <a:ext uri="{FF2B5EF4-FFF2-40B4-BE49-F238E27FC236}">
                <a16:creationId xmlns:a16="http://schemas.microsoft.com/office/drawing/2014/main" id="{657C1EBC-45E9-7646-B970-517B161B3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1830208">
            <a:off x="4900027" y="2096080"/>
            <a:ext cx="1507962" cy="1507962"/>
          </a:xfrm>
          <a:prstGeom prst="rect">
            <a:avLst/>
          </a:prstGeom>
        </p:spPr>
      </p:pic>
    </p:spTree>
    <p:extLst>
      <p:ext uri="{BB962C8B-B14F-4D97-AF65-F5344CB8AC3E}">
        <p14:creationId xmlns:p14="http://schemas.microsoft.com/office/powerpoint/2010/main" val="96903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43"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anim calcmode="lin" valueType="num">
                                      <p:cBhvr>
                                        <p:cTn id="12" dur="400" fill="hold"/>
                                        <p:tgtEl>
                                          <p:spTgt spid="7"/>
                                        </p:tgtEl>
                                        <p:attrNameLst>
                                          <p:attrName>ppt_x</p:attrName>
                                        </p:attrNameLst>
                                      </p:cBhvr>
                                      <p:tavLst>
                                        <p:tav tm="0">
                                          <p:val>
                                            <p:strVal val="#ppt_x"/>
                                          </p:val>
                                        </p:tav>
                                        <p:tav tm="100000">
                                          <p:val>
                                            <p:strVal val="#ppt_x"/>
                                          </p:val>
                                        </p:tav>
                                      </p:tavLst>
                                    </p:anim>
                                    <p:anim calcmode="lin" valueType="num">
                                      <p:cBhvr>
                                        <p:cTn id="13" dur="400" fill="hold"/>
                                        <p:tgtEl>
                                          <p:spTgt spid="7"/>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551E-C395-C940-B50D-745687A227DA}"/>
              </a:ext>
            </a:extLst>
          </p:cNvPr>
          <p:cNvSpPr>
            <a:spLocks noGrp="1"/>
          </p:cNvSpPr>
          <p:nvPr>
            <p:ph type="title"/>
          </p:nvPr>
        </p:nvSpPr>
        <p:spPr/>
        <p:txBody>
          <a:bodyPr/>
          <a:lstStyle/>
          <a:p>
            <a:pPr algn="ctr"/>
            <a:r>
              <a:rPr lang="en-US" b="1" dirty="0"/>
              <a:t>Equivalence between loops</a:t>
            </a:r>
          </a:p>
        </p:txBody>
      </p:sp>
      <p:sp>
        <p:nvSpPr>
          <p:cNvPr id="3" name="Content Placeholder 2">
            <a:extLst>
              <a:ext uri="{FF2B5EF4-FFF2-40B4-BE49-F238E27FC236}">
                <a16:creationId xmlns:a16="http://schemas.microsoft.com/office/drawing/2014/main" id="{4DA4F2FE-79B4-824F-A5CA-70C4EA7D4A39}"/>
              </a:ext>
            </a:extLst>
          </p:cNvPr>
          <p:cNvSpPr>
            <a:spLocks noGrp="1"/>
          </p:cNvSpPr>
          <p:nvPr>
            <p:ph idx="1"/>
          </p:nvPr>
        </p:nvSpPr>
        <p:spPr>
          <a:xfrm>
            <a:off x="1141413" y="2491026"/>
            <a:ext cx="10659524" cy="3989996"/>
          </a:xfrm>
        </p:spPr>
        <p:txBody>
          <a:bodyPr>
            <a:normAutofit/>
          </a:bodyPr>
          <a:lstStyle/>
          <a:p>
            <a:r>
              <a:rPr lang="en-US" dirty="0"/>
              <a:t>Is it possible to use a </a:t>
            </a:r>
            <a:r>
              <a:rPr lang="en-US" dirty="0">
                <a:solidFill>
                  <a:srgbClr val="FF79B2"/>
                </a:solidFill>
                <a:latin typeface="Consolas" panose="020B0609020204030204" pitchFamily="49" charset="0"/>
                <a:cs typeface="Consolas" panose="020B0609020204030204" pitchFamily="49" charset="0"/>
              </a:rPr>
              <a:t>while</a:t>
            </a:r>
            <a:r>
              <a:rPr lang="en-US" dirty="0"/>
              <a:t> loop instead of a </a:t>
            </a:r>
            <a:r>
              <a:rPr lang="en-US" dirty="0">
                <a:solidFill>
                  <a:srgbClr val="FF79B2"/>
                </a:solidFill>
                <a:latin typeface="Consolas" panose="020B0609020204030204" pitchFamily="49" charset="0"/>
                <a:cs typeface="Consolas" panose="020B0609020204030204" pitchFamily="49" charset="0"/>
              </a:rPr>
              <a:t>for</a:t>
            </a:r>
            <a:r>
              <a:rPr lang="en-US" dirty="0"/>
              <a:t> loop for something? What do you think?</a:t>
            </a:r>
          </a:p>
          <a:p>
            <a:pPr marL="0" indent="0">
              <a:buNone/>
            </a:pPr>
            <a:endParaRPr lang="en-US" dirty="0"/>
          </a:p>
          <a:p>
            <a:r>
              <a:rPr lang="en-US" b="1" dirty="0"/>
              <a:t>ANSWER: </a:t>
            </a:r>
            <a:r>
              <a:rPr lang="en-US" dirty="0"/>
              <a:t>YES, this is absolutely possible! We could even prove this mathematically.</a:t>
            </a:r>
          </a:p>
          <a:p>
            <a:pPr lvl="1"/>
            <a:r>
              <a:rPr lang="en-US" dirty="0"/>
              <a:t>I’ll spare you the mathematical proof since it’s not relevant here.</a:t>
            </a:r>
          </a:p>
          <a:p>
            <a:pPr marL="457200" lvl="1" indent="0">
              <a:buNone/>
            </a:pPr>
            <a:endParaRPr lang="en-US" dirty="0"/>
          </a:p>
          <a:p>
            <a:r>
              <a:rPr lang="en-US" dirty="0"/>
              <a:t>A </a:t>
            </a:r>
            <a:r>
              <a:rPr lang="en-US" dirty="0">
                <a:solidFill>
                  <a:srgbClr val="FF79B2"/>
                </a:solidFill>
                <a:latin typeface="Consolas" panose="020B0609020204030204" pitchFamily="49" charset="0"/>
                <a:cs typeface="Consolas" panose="020B0609020204030204" pitchFamily="49" charset="0"/>
              </a:rPr>
              <a:t>for</a:t>
            </a:r>
            <a:r>
              <a:rPr lang="en-US" dirty="0"/>
              <a:t> loop can be </a:t>
            </a:r>
            <a:r>
              <a:rPr lang="en-US" b="1" dirty="0"/>
              <a:t>expressed as</a:t>
            </a:r>
            <a:r>
              <a:rPr lang="en-US" dirty="0"/>
              <a:t> a </a:t>
            </a:r>
            <a:r>
              <a:rPr lang="en-US" dirty="0">
                <a:solidFill>
                  <a:srgbClr val="FF79B2"/>
                </a:solidFill>
                <a:latin typeface="Consolas" panose="020B0609020204030204" pitchFamily="49" charset="0"/>
                <a:cs typeface="Consolas" panose="020B0609020204030204" pitchFamily="49" charset="0"/>
              </a:rPr>
              <a:t>while</a:t>
            </a:r>
            <a:r>
              <a:rPr lang="en-US" dirty="0"/>
              <a:t> loop </a:t>
            </a:r>
            <a:r>
              <a:rPr lang="en-US" b="1" dirty="0"/>
              <a:t>and vice-versa </a:t>
            </a:r>
          </a:p>
        </p:txBody>
      </p:sp>
    </p:spTree>
    <p:extLst>
      <p:ext uri="{BB962C8B-B14F-4D97-AF65-F5344CB8AC3E}">
        <p14:creationId xmlns:p14="http://schemas.microsoft.com/office/powerpoint/2010/main" val="232160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5D8E-2E99-494E-9A14-024CF8201810}"/>
              </a:ext>
            </a:extLst>
          </p:cNvPr>
          <p:cNvSpPr>
            <a:spLocks noGrp="1"/>
          </p:cNvSpPr>
          <p:nvPr>
            <p:ph type="title"/>
          </p:nvPr>
        </p:nvSpPr>
        <p:spPr/>
        <p:txBody>
          <a:bodyPr/>
          <a:lstStyle/>
          <a:p>
            <a:pPr algn="ctr"/>
            <a:r>
              <a:rPr lang="en-US" b="1" dirty="0"/>
              <a:t>Equivalence between loops</a:t>
            </a:r>
          </a:p>
        </p:txBody>
      </p:sp>
      <p:pic>
        <p:nvPicPr>
          <p:cNvPr id="9" name="Content Placeholder 8">
            <a:extLst>
              <a:ext uri="{FF2B5EF4-FFF2-40B4-BE49-F238E27FC236}">
                <a16:creationId xmlns:a16="http://schemas.microsoft.com/office/drawing/2014/main" id="{13A4DDAE-3630-8941-80E8-825F4D1234D7}"/>
              </a:ext>
            </a:extLst>
          </p:cNvPr>
          <p:cNvPicPr>
            <a:picLocks noGrp="1" noChangeAspect="1"/>
          </p:cNvPicPr>
          <p:nvPr>
            <p:ph idx="1"/>
          </p:nvPr>
        </p:nvPicPr>
        <p:blipFill>
          <a:blip r:embed="rId2"/>
          <a:stretch>
            <a:fillRect/>
          </a:stretch>
        </p:blipFill>
        <p:spPr>
          <a:xfrm>
            <a:off x="384492" y="2964033"/>
            <a:ext cx="5067899" cy="1928005"/>
          </a:xfrm>
        </p:spPr>
      </p:pic>
      <p:pic>
        <p:nvPicPr>
          <p:cNvPr id="11" name="Picture 10">
            <a:extLst>
              <a:ext uri="{FF2B5EF4-FFF2-40B4-BE49-F238E27FC236}">
                <a16:creationId xmlns:a16="http://schemas.microsoft.com/office/drawing/2014/main" id="{C58FAC8B-2127-7C40-8F0E-8B230F3C3E78}"/>
              </a:ext>
            </a:extLst>
          </p:cNvPr>
          <p:cNvPicPr>
            <a:picLocks noChangeAspect="1"/>
          </p:cNvPicPr>
          <p:nvPr/>
        </p:nvPicPr>
        <p:blipFill>
          <a:blip r:embed="rId3"/>
          <a:stretch>
            <a:fillRect/>
          </a:stretch>
        </p:blipFill>
        <p:spPr>
          <a:xfrm>
            <a:off x="8675688" y="2669436"/>
            <a:ext cx="2964180" cy="25172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A5C941A-F9A4-144B-8F52-657C80CA7C55}"/>
                  </a:ext>
                </a:extLst>
              </p:cNvPr>
              <p:cNvSpPr txBox="1"/>
              <p:nvPr/>
            </p:nvSpPr>
            <p:spPr>
              <a:xfrm>
                <a:off x="6119159" y="3466370"/>
                <a:ext cx="188976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0A5C941A-F9A4-144B-8F52-657C80CA7C55}"/>
                  </a:ext>
                </a:extLst>
              </p:cNvPr>
              <p:cNvSpPr txBox="1">
                <a:spLocks noRot="1" noChangeAspect="1" noMove="1" noResize="1" noEditPoints="1" noAdjustHandles="1" noChangeArrowheads="1" noChangeShapeType="1" noTextEdit="1"/>
              </p:cNvSpPr>
              <p:nvPr/>
            </p:nvSpPr>
            <p:spPr>
              <a:xfrm>
                <a:off x="6119159" y="3466370"/>
                <a:ext cx="1889760" cy="923330"/>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1A2DBA-4C1F-CB48-90CE-C2BBE051D129}"/>
              </a:ext>
            </a:extLst>
          </p:cNvPr>
          <p:cNvSpPr txBox="1"/>
          <p:nvPr/>
        </p:nvSpPr>
        <p:spPr>
          <a:xfrm>
            <a:off x="3558858" y="5758982"/>
            <a:ext cx="6598920" cy="461665"/>
          </a:xfrm>
          <a:prstGeom prst="rect">
            <a:avLst/>
          </a:prstGeom>
          <a:noFill/>
        </p:spPr>
        <p:txBody>
          <a:bodyPr wrap="square" rtlCol="0">
            <a:spAutoFit/>
          </a:bodyPr>
          <a:lstStyle/>
          <a:p>
            <a:r>
              <a:rPr lang="en-US" sz="2400" dirty="0"/>
              <a:t>These two loops will do the EXACT SAME THING</a:t>
            </a:r>
          </a:p>
        </p:txBody>
      </p:sp>
    </p:spTree>
    <p:extLst>
      <p:ext uri="{BB962C8B-B14F-4D97-AF65-F5344CB8AC3E}">
        <p14:creationId xmlns:p14="http://schemas.microsoft.com/office/powerpoint/2010/main" val="7925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Scale>
                                      <p:cBhvr>
                                        <p:cTn id="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gtEl>
                                        <p:attrNameLst>
                                          <p:attrName>ppt_x</p:attrName>
                                          <p:attrName>ppt_y</p:attrName>
                                        </p:attrNameLst>
                                      </p:cBhvr>
                                    </p:animMotion>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3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800" decel="100000"/>
                                        <p:tgtEl>
                                          <p:spTgt spid="11"/>
                                        </p:tgtEl>
                                      </p:cBhvr>
                                    </p:animEffect>
                                    <p:anim calcmode="lin" valueType="num">
                                      <p:cBhvr>
                                        <p:cTn id="15" dur="800" decel="100000" fill="hold"/>
                                        <p:tgtEl>
                                          <p:spTgt spid="11"/>
                                        </p:tgtEl>
                                        <p:attrNameLst>
                                          <p:attrName>style.rotation</p:attrName>
                                        </p:attrNameLst>
                                      </p:cBhvr>
                                      <p:tavLst>
                                        <p:tav tm="0">
                                          <p:val>
                                            <p:fltVal val="-90"/>
                                          </p:val>
                                        </p:tav>
                                        <p:tav tm="100000">
                                          <p:val>
                                            <p:fltVal val="0"/>
                                          </p:val>
                                        </p:tav>
                                      </p:tavLst>
                                    </p:anim>
                                    <p:anim calcmode="lin" valueType="num">
                                      <p:cBhvr>
                                        <p:cTn id="16" dur="800" decel="100000" fill="hold"/>
                                        <p:tgtEl>
                                          <p:spTgt spid="11"/>
                                        </p:tgtEl>
                                        <p:attrNameLst>
                                          <p:attrName>ppt_x</p:attrName>
                                        </p:attrNameLst>
                                      </p:cBhvr>
                                      <p:tavLst>
                                        <p:tav tm="0">
                                          <p:val>
                                            <p:strVal val="#ppt_x+0.4"/>
                                          </p:val>
                                        </p:tav>
                                        <p:tav tm="100000">
                                          <p:val>
                                            <p:strVal val="#ppt_x-0.05"/>
                                          </p:val>
                                        </p:tav>
                                      </p:tavLst>
                                    </p:anim>
                                    <p:anim calcmode="lin" valueType="num">
                                      <p:cBhvr>
                                        <p:cTn id="17" dur="800" decel="100000" fill="hold"/>
                                        <p:tgtEl>
                                          <p:spTgt spid="11"/>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8" presetClass="entr" presetSubtype="0" accel="50000" fill="hold" grpId="0" nodeType="clickEffect">
                                  <p:stCondLst>
                                    <p:cond delay="0"/>
                                  </p:stCondLst>
                                  <p:iterate type="lt">
                                    <p:tmPct val="50000"/>
                                  </p:iterate>
                                  <p:childTnLst>
                                    <p:set>
                                      <p:cBhvr>
                                        <p:cTn id="23" dur="1" fill="hold">
                                          <p:stCondLst>
                                            <p:cond delay="0"/>
                                          </p:stCondLst>
                                        </p:cTn>
                                        <p:tgtEl>
                                          <p:spTgt spid="12"/>
                                        </p:tgtEl>
                                        <p:attrNameLst>
                                          <p:attrName>style.visibility</p:attrName>
                                        </p:attrNameLst>
                                      </p:cBhvr>
                                      <p:to>
                                        <p:strVal val="visible"/>
                                      </p:to>
                                    </p:set>
                                    <p:set>
                                      <p:cBhvr>
                                        <p:cTn id="24" dur="455" fill="hold">
                                          <p:stCondLst>
                                            <p:cond delay="0"/>
                                          </p:stCondLst>
                                        </p:cTn>
                                        <p:tgtEl>
                                          <p:spTgt spid="12"/>
                                        </p:tgtEl>
                                        <p:attrNameLst>
                                          <p:attrName>style.rotation</p:attrName>
                                        </p:attrNameLst>
                                      </p:cBhvr>
                                      <p:to>
                                        <p:strVal val="-45.0"/>
                                      </p:to>
                                    </p:set>
                                    <p:anim calcmode="lin" valueType="num">
                                      <p:cBhvr>
                                        <p:cTn id="25"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26"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27"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28"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3"/>
                                        </p:tgtEl>
                                        <p:attrNameLst>
                                          <p:attrName>ppt_y</p:attrName>
                                        </p:attrNameLst>
                                      </p:cBhvr>
                                      <p:tavLst>
                                        <p:tav tm="0">
                                          <p:val>
                                            <p:strVal val="#ppt_y"/>
                                          </p:val>
                                        </p:tav>
                                        <p:tav tm="100000">
                                          <p:val>
                                            <p:strVal val="#ppt_y"/>
                                          </p:val>
                                        </p:tav>
                                      </p:tavLst>
                                    </p:anim>
                                    <p:anim calcmode="lin" valueType="num">
                                      <p:cBhvr>
                                        <p:cTn id="3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5DA2-3F89-FC4A-88C0-DC84EDDC8BA3}"/>
              </a:ext>
            </a:extLst>
          </p:cNvPr>
          <p:cNvSpPr>
            <a:spLocks noGrp="1"/>
          </p:cNvSpPr>
          <p:nvPr>
            <p:ph type="title"/>
          </p:nvPr>
        </p:nvSpPr>
        <p:spPr/>
        <p:txBody>
          <a:bodyPr/>
          <a:lstStyle/>
          <a:p>
            <a:pPr algn="ctr"/>
            <a:r>
              <a:rPr lang="en-US" b="1" dirty="0"/>
              <a:t>The “for each” loop</a:t>
            </a:r>
          </a:p>
        </p:txBody>
      </p:sp>
      <p:sp>
        <p:nvSpPr>
          <p:cNvPr id="3" name="Content Placeholder 2">
            <a:extLst>
              <a:ext uri="{FF2B5EF4-FFF2-40B4-BE49-F238E27FC236}">
                <a16:creationId xmlns:a16="http://schemas.microsoft.com/office/drawing/2014/main" id="{7A9744F2-E9D1-8641-8BA3-807370505308}"/>
              </a:ext>
            </a:extLst>
          </p:cNvPr>
          <p:cNvSpPr>
            <a:spLocks noGrp="1"/>
          </p:cNvSpPr>
          <p:nvPr>
            <p:ph idx="1"/>
          </p:nvPr>
        </p:nvSpPr>
        <p:spPr/>
        <p:txBody>
          <a:bodyPr/>
          <a:lstStyle/>
          <a:p>
            <a:r>
              <a:rPr lang="en-US" dirty="0"/>
              <a:t>The </a:t>
            </a:r>
            <a:r>
              <a:rPr lang="en-US" b="1" dirty="0"/>
              <a:t>for each</a:t>
            </a:r>
            <a:r>
              <a:rPr lang="en-US" dirty="0"/>
              <a:t> loop is a special case of the </a:t>
            </a:r>
            <a:r>
              <a:rPr lang="en-US"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It basically says: “Ok for each sub-type of this super-type, I will do something”</a:t>
            </a:r>
          </a:p>
          <a:p>
            <a:endParaRPr lang="en-US" dirty="0"/>
          </a:p>
          <a:p>
            <a:r>
              <a:rPr lang="en-US" dirty="0"/>
              <a:t>This may sound strange but let’s look at a trivial example</a:t>
            </a:r>
          </a:p>
        </p:txBody>
      </p:sp>
    </p:spTree>
    <p:extLst>
      <p:ext uri="{BB962C8B-B14F-4D97-AF65-F5344CB8AC3E}">
        <p14:creationId xmlns:p14="http://schemas.microsoft.com/office/powerpoint/2010/main" val="331919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800" decel="100000"/>
                                        <p:tgtEl>
                                          <p:spTgt spid="3">
                                            <p:txEl>
                                              <p:pRg st="4" end="4"/>
                                            </p:txEl>
                                          </p:spTgt>
                                        </p:tgtEl>
                                      </p:cBhvr>
                                    </p:animEffect>
                                    <p:anim calcmode="lin" valueType="num">
                                      <p:cBhvr>
                                        <p:cTn id="2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F050-1AE2-7945-906F-8ABFBBA27F93}"/>
              </a:ext>
            </a:extLst>
          </p:cNvPr>
          <p:cNvSpPr>
            <a:spLocks noGrp="1"/>
          </p:cNvSpPr>
          <p:nvPr>
            <p:ph type="title"/>
          </p:nvPr>
        </p:nvSpPr>
        <p:spPr/>
        <p:txBody>
          <a:bodyPr/>
          <a:lstStyle/>
          <a:p>
            <a:pPr algn="ctr"/>
            <a:r>
              <a:rPr lang="en-US" b="1" dirty="0"/>
              <a:t>Syntax of the “for each” loop</a:t>
            </a:r>
          </a:p>
        </p:txBody>
      </p:sp>
      <p:sp>
        <p:nvSpPr>
          <p:cNvPr id="3" name="Content Placeholder 2">
            <a:extLst>
              <a:ext uri="{FF2B5EF4-FFF2-40B4-BE49-F238E27FC236}">
                <a16:creationId xmlns:a16="http://schemas.microsoft.com/office/drawing/2014/main" id="{1CE14D53-BBB6-F94D-9B42-AE46CC0DAA75}"/>
              </a:ext>
            </a:extLst>
          </p:cNvPr>
          <p:cNvSpPr>
            <a:spLocks noGrp="1"/>
          </p:cNvSpPr>
          <p:nvPr>
            <p:ph idx="1"/>
          </p:nvPr>
        </p:nvSpPr>
        <p:spPr>
          <a:xfrm>
            <a:off x="1414461" y="4264024"/>
            <a:ext cx="9905999" cy="2451101"/>
          </a:xfrm>
        </p:spPr>
        <p:txBody>
          <a:bodyPr>
            <a:normAutofit fontScale="85000" lnSpcReduction="20000"/>
          </a:bodyPr>
          <a:lstStyle/>
          <a:p>
            <a:r>
              <a:rPr lang="en-US" dirty="0">
                <a:highlight>
                  <a:srgbClr val="808080"/>
                </a:highlight>
                <a:latin typeface="Consolas" panose="020B0609020204030204" pitchFamily="49" charset="0"/>
                <a:cs typeface="Consolas" panose="020B0609020204030204" pitchFamily="49" charset="0"/>
              </a:rPr>
              <a:t>Initialize sub-type</a:t>
            </a:r>
            <a:r>
              <a:rPr lang="en-US" dirty="0"/>
              <a:t>: Here we initialize a temporary variable that is a subtype of the </a:t>
            </a:r>
            <a:r>
              <a:rPr lang="en-US" dirty="0">
                <a:highlight>
                  <a:srgbClr val="808080"/>
                </a:highlight>
                <a:latin typeface="Consolas" panose="020B0609020204030204" pitchFamily="49" charset="0"/>
                <a:cs typeface="Consolas" panose="020B0609020204030204" pitchFamily="49" charset="0"/>
              </a:rPr>
              <a:t>super-type variable</a:t>
            </a:r>
          </a:p>
          <a:p>
            <a:endParaRPr lang="en-US" dirty="0"/>
          </a:p>
          <a:p>
            <a:r>
              <a:rPr lang="en-US" dirty="0"/>
              <a:t> </a:t>
            </a:r>
            <a:r>
              <a:rPr lang="en-US" dirty="0">
                <a:highlight>
                  <a:srgbClr val="808080"/>
                </a:highlight>
                <a:latin typeface="Consolas" panose="020B0609020204030204" pitchFamily="49" charset="0"/>
                <a:cs typeface="Consolas" panose="020B0609020204030204" pitchFamily="49" charset="0"/>
              </a:rPr>
              <a:t>super-type variable</a:t>
            </a:r>
            <a:r>
              <a:rPr lang="en-US" dirty="0"/>
              <a:t>: A variable that is a super-type of our temporary variable</a:t>
            </a:r>
          </a:p>
          <a:p>
            <a:endParaRPr lang="en-US" dirty="0"/>
          </a:p>
          <a:p>
            <a:r>
              <a:rPr lang="en-US" dirty="0">
                <a:highlight>
                  <a:srgbClr val="808080"/>
                </a:highlight>
                <a:latin typeface="Consolas" panose="020B0609020204030204" pitchFamily="49" charset="0"/>
                <a:cs typeface="Consolas" panose="020B0609020204030204" pitchFamily="49" charset="0"/>
              </a:rPr>
              <a:t>Statements</a:t>
            </a:r>
            <a:r>
              <a:rPr lang="en-US" dirty="0"/>
              <a:t>: This is still the exact same as it was before (some code that we want executed) </a:t>
            </a:r>
          </a:p>
          <a:p>
            <a:endParaRPr lang="en-US" dirty="0"/>
          </a:p>
        </p:txBody>
      </p:sp>
      <p:pic>
        <p:nvPicPr>
          <p:cNvPr id="5" name="Picture 4">
            <a:extLst>
              <a:ext uri="{FF2B5EF4-FFF2-40B4-BE49-F238E27FC236}">
                <a16:creationId xmlns:a16="http://schemas.microsoft.com/office/drawing/2014/main" id="{09DA9682-BFB8-1A44-8120-3E38C3974756}"/>
              </a:ext>
            </a:extLst>
          </p:cNvPr>
          <p:cNvPicPr>
            <a:picLocks noChangeAspect="1"/>
          </p:cNvPicPr>
          <p:nvPr/>
        </p:nvPicPr>
        <p:blipFill>
          <a:blip r:embed="rId2"/>
          <a:stretch>
            <a:fillRect/>
          </a:stretch>
        </p:blipFill>
        <p:spPr>
          <a:xfrm>
            <a:off x="1571226" y="1936750"/>
            <a:ext cx="9046371" cy="1871663"/>
          </a:xfrm>
          <a:prstGeom prst="rect">
            <a:avLst/>
          </a:prstGeom>
        </p:spPr>
      </p:pic>
    </p:spTree>
    <p:extLst>
      <p:ext uri="{BB962C8B-B14F-4D97-AF65-F5344CB8AC3E}">
        <p14:creationId xmlns:p14="http://schemas.microsoft.com/office/powerpoint/2010/main" val="75555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49B5-CC8A-0543-8EFB-356E5DBD1AC5}"/>
              </a:ext>
            </a:extLst>
          </p:cNvPr>
          <p:cNvSpPr>
            <a:spLocks noGrp="1"/>
          </p:cNvSpPr>
          <p:nvPr>
            <p:ph type="title"/>
          </p:nvPr>
        </p:nvSpPr>
        <p:spPr/>
        <p:txBody>
          <a:bodyPr/>
          <a:lstStyle/>
          <a:p>
            <a:pPr algn="ctr"/>
            <a:r>
              <a:rPr lang="en-US" dirty="0"/>
              <a:t>Example of “for each”</a:t>
            </a:r>
          </a:p>
        </p:txBody>
      </p:sp>
      <p:sp>
        <p:nvSpPr>
          <p:cNvPr id="3" name="Content Placeholder 2">
            <a:extLst>
              <a:ext uri="{FF2B5EF4-FFF2-40B4-BE49-F238E27FC236}">
                <a16:creationId xmlns:a16="http://schemas.microsoft.com/office/drawing/2014/main" id="{4D6646BE-2C38-534F-8557-1FD4BDC0E07E}"/>
              </a:ext>
            </a:extLst>
          </p:cNvPr>
          <p:cNvSpPr>
            <a:spLocks noGrp="1"/>
          </p:cNvSpPr>
          <p:nvPr>
            <p:ph idx="1"/>
          </p:nvPr>
        </p:nvSpPr>
        <p:spPr>
          <a:xfrm>
            <a:off x="776312" y="5339368"/>
            <a:ext cx="10636200" cy="900114"/>
          </a:xfrm>
        </p:spPr>
        <p:txBody>
          <a:bodyPr>
            <a:normAutofit fontScale="92500" lnSpcReduction="20000"/>
          </a:bodyPr>
          <a:lstStyle/>
          <a:p>
            <a:r>
              <a:rPr lang="en-US" b="1" dirty="0"/>
              <a:t>Note</a:t>
            </a:r>
            <a:r>
              <a:rPr lang="en-US" dirty="0"/>
              <a:t>: </a:t>
            </a:r>
            <a:r>
              <a:rPr lang="en-US" dirty="0">
                <a:solidFill>
                  <a:srgbClr val="FF79B2"/>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c</a:t>
            </a:r>
            <a:r>
              <a:rPr lang="en-US" dirty="0"/>
              <a:t> can have ANY name, this is just a variable that we will use in the loop</a:t>
            </a:r>
          </a:p>
          <a:p>
            <a:r>
              <a:rPr lang="en-US" dirty="0"/>
              <a:t>Try to guess what this prints. If you don’t know, write the code and see</a:t>
            </a:r>
          </a:p>
        </p:txBody>
      </p:sp>
      <p:pic>
        <p:nvPicPr>
          <p:cNvPr id="7" name="Picture 6">
            <a:extLst>
              <a:ext uri="{FF2B5EF4-FFF2-40B4-BE49-F238E27FC236}">
                <a16:creationId xmlns:a16="http://schemas.microsoft.com/office/drawing/2014/main" id="{5752C0B0-6DD1-DC45-A405-72EB7E845EDA}"/>
              </a:ext>
            </a:extLst>
          </p:cNvPr>
          <p:cNvPicPr>
            <a:picLocks noChangeAspect="1"/>
          </p:cNvPicPr>
          <p:nvPr/>
        </p:nvPicPr>
        <p:blipFill>
          <a:blip r:embed="rId2"/>
          <a:stretch>
            <a:fillRect/>
          </a:stretch>
        </p:blipFill>
        <p:spPr>
          <a:xfrm>
            <a:off x="584250" y="1859851"/>
            <a:ext cx="11023500" cy="3070037"/>
          </a:xfrm>
          <a:prstGeom prst="rect">
            <a:avLst/>
          </a:prstGeom>
        </p:spPr>
      </p:pic>
    </p:spTree>
    <p:extLst>
      <p:ext uri="{BB962C8B-B14F-4D97-AF65-F5344CB8AC3E}">
        <p14:creationId xmlns:p14="http://schemas.microsoft.com/office/powerpoint/2010/main" val="304439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
                                        <p:tgtEl>
                                          <p:spTgt spid="3">
                                            <p:txEl>
                                              <p:pRg st="1" end="1"/>
                                            </p:txEl>
                                          </p:spTgt>
                                        </p:tgtEl>
                                      </p:cBhvr>
                                    </p:animEffect>
                                    <p:anim calcmode="lin" valueType="num">
                                      <p:cBhvr>
                                        <p:cTn id="17"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9FAD-D372-4545-848C-6E702241614D}"/>
              </a:ext>
            </a:extLst>
          </p:cNvPr>
          <p:cNvSpPr>
            <a:spLocks noGrp="1"/>
          </p:cNvSpPr>
          <p:nvPr>
            <p:ph type="title"/>
          </p:nvPr>
        </p:nvSpPr>
        <p:spPr/>
        <p:txBody>
          <a:bodyPr/>
          <a:lstStyle/>
          <a:p>
            <a:pPr algn="ctr"/>
            <a:r>
              <a:rPr lang="en-US" b="1" dirty="0"/>
              <a:t>2 fundamental types of loop</a:t>
            </a:r>
          </a:p>
        </p:txBody>
      </p:sp>
      <p:sp>
        <p:nvSpPr>
          <p:cNvPr id="3" name="Content Placeholder 2">
            <a:extLst>
              <a:ext uri="{FF2B5EF4-FFF2-40B4-BE49-F238E27FC236}">
                <a16:creationId xmlns:a16="http://schemas.microsoft.com/office/drawing/2014/main" id="{719EA731-D0D9-2048-AA6C-7C8B5524F597}"/>
              </a:ext>
            </a:extLst>
          </p:cNvPr>
          <p:cNvSpPr>
            <a:spLocks noGrp="1"/>
          </p:cNvSpPr>
          <p:nvPr>
            <p:ph idx="1"/>
          </p:nvPr>
        </p:nvSpPr>
        <p:spPr>
          <a:xfrm>
            <a:off x="1141412" y="2249486"/>
            <a:ext cx="9905999" cy="3989995"/>
          </a:xfrm>
        </p:spPr>
        <p:txBody>
          <a:bodyPr>
            <a:normAutofit/>
          </a:bodyPr>
          <a:lstStyle/>
          <a:p>
            <a:r>
              <a:rPr lang="en-US" b="1" u="sng" dirty="0"/>
              <a:t>Finite</a:t>
            </a:r>
            <a:r>
              <a:rPr lang="en-US" dirty="0"/>
              <a:t>: A </a:t>
            </a:r>
            <a:r>
              <a:rPr lang="en-US" u="sng" dirty="0"/>
              <a:t>finite</a:t>
            </a:r>
            <a:r>
              <a:rPr lang="en-US" dirty="0"/>
              <a:t> loop is a loop that is guaranteed to terminate</a:t>
            </a:r>
          </a:p>
          <a:p>
            <a:pPr lvl="1"/>
            <a:r>
              <a:rPr lang="en-US" dirty="0"/>
              <a:t>An example would be: “count down from 10 to 0”.</a:t>
            </a:r>
          </a:p>
          <a:p>
            <a:pPr lvl="2"/>
            <a:r>
              <a:rPr lang="en-US" dirty="0"/>
              <a:t>No matter how much you want to keep going, you WILL reach 0</a:t>
            </a:r>
          </a:p>
          <a:p>
            <a:endParaRPr lang="en-US" dirty="0"/>
          </a:p>
          <a:p>
            <a:endParaRPr lang="en-US" dirty="0"/>
          </a:p>
          <a:p>
            <a:r>
              <a:rPr lang="en-US" b="1" u="sng" dirty="0"/>
              <a:t>Infinite</a:t>
            </a:r>
            <a:r>
              <a:rPr lang="en-US" dirty="0"/>
              <a:t>: An infinite loop is a loop that is not guaranteed to terminate </a:t>
            </a:r>
          </a:p>
          <a:p>
            <a:pPr lvl="1"/>
            <a:r>
              <a:rPr lang="en-US" dirty="0"/>
              <a:t>An example would be: ”Until I say stop, walk forward.”</a:t>
            </a:r>
          </a:p>
          <a:p>
            <a:pPr lvl="2"/>
            <a:r>
              <a:rPr lang="en-US" dirty="0"/>
              <a:t>It doesn’t matter how much you trust me, I </a:t>
            </a:r>
            <a:r>
              <a:rPr lang="en-US" b="1" dirty="0"/>
              <a:t>may</a:t>
            </a:r>
            <a:r>
              <a:rPr lang="en-US" dirty="0"/>
              <a:t> (conditional) never say stop!</a:t>
            </a:r>
          </a:p>
        </p:txBody>
      </p:sp>
      <p:pic>
        <p:nvPicPr>
          <p:cNvPr id="5" name="Graphic 4" descr="Infinity">
            <a:extLst>
              <a:ext uri="{FF2B5EF4-FFF2-40B4-BE49-F238E27FC236}">
                <a16:creationId xmlns:a16="http://schemas.microsoft.com/office/drawing/2014/main" id="{7FB83E86-1A4B-AA4A-825F-623F73376D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8134" y="4244483"/>
            <a:ext cx="789039" cy="789039"/>
          </a:xfrm>
          <a:prstGeom prst="rect">
            <a:avLst/>
          </a:prstGeom>
        </p:spPr>
      </p:pic>
    </p:spTree>
    <p:extLst>
      <p:ext uri="{BB962C8B-B14F-4D97-AF65-F5344CB8AC3E}">
        <p14:creationId xmlns:p14="http://schemas.microsoft.com/office/powerpoint/2010/main" val="341843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26" presetClass="emph" presetSubtype="0" repeatCount="indefinite" fill="hold" nodeType="withEffect">
                                  <p:stCondLst>
                                    <p:cond delay="0"/>
                                  </p:stCondLst>
                                  <p:childTnLst>
                                    <p:animEffect transition="out" filter="fade">
                                      <p:cBhvr>
                                        <p:cTn id="32" dur="1000" tmFilter="0, 0; .2, .5; .8, .5; 1, 0"/>
                                        <p:tgtEl>
                                          <p:spTgt spid="5"/>
                                        </p:tgtEl>
                                      </p:cBhvr>
                                    </p:animEffect>
                                    <p:animScale>
                                      <p:cBhvr>
                                        <p:cTn id="33" dur="500" autoRev="1" fill="hold"/>
                                        <p:tgtEl>
                                          <p:spTgt spid="5"/>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4ADF-9995-7444-AFDC-99CF2BFCC71C}"/>
              </a:ext>
            </a:extLst>
          </p:cNvPr>
          <p:cNvSpPr>
            <a:spLocks noGrp="1"/>
          </p:cNvSpPr>
          <p:nvPr>
            <p:ph type="title"/>
          </p:nvPr>
        </p:nvSpPr>
        <p:spPr/>
        <p:txBody>
          <a:bodyPr/>
          <a:lstStyle/>
          <a:p>
            <a:pPr algn="ctr"/>
            <a:r>
              <a:rPr lang="en-US" b="1" dirty="0"/>
              <a:t>To summarize</a:t>
            </a:r>
          </a:p>
        </p:txBody>
      </p:sp>
      <p:sp>
        <p:nvSpPr>
          <p:cNvPr id="3" name="Content Placeholder 2">
            <a:extLst>
              <a:ext uri="{FF2B5EF4-FFF2-40B4-BE49-F238E27FC236}">
                <a16:creationId xmlns:a16="http://schemas.microsoft.com/office/drawing/2014/main" id="{3787D70C-13F0-E244-BDFD-074B26395854}"/>
              </a:ext>
            </a:extLst>
          </p:cNvPr>
          <p:cNvSpPr>
            <a:spLocks noGrp="1"/>
          </p:cNvSpPr>
          <p:nvPr>
            <p:ph idx="1"/>
          </p:nvPr>
        </p:nvSpPr>
        <p:spPr>
          <a:xfrm>
            <a:off x="1141413" y="2697768"/>
            <a:ext cx="9905999" cy="3541714"/>
          </a:xfrm>
        </p:spPr>
        <p:txBody>
          <a:bodyPr/>
          <a:lstStyle/>
          <a:p>
            <a:r>
              <a:rPr lang="en-US" dirty="0"/>
              <a:t>The </a:t>
            </a:r>
            <a:r>
              <a:rPr lang="en-US" dirty="0">
                <a:highlight>
                  <a:srgbClr val="808080"/>
                </a:highlight>
                <a:latin typeface="Consolas" panose="020B0609020204030204" pitchFamily="49" charset="0"/>
                <a:cs typeface="Consolas" panose="020B0609020204030204" pitchFamily="49" charset="0"/>
              </a:rPr>
              <a:t>super-type variable</a:t>
            </a:r>
            <a:r>
              <a:rPr lang="en-US" dirty="0"/>
              <a:t> in this case was the </a:t>
            </a:r>
            <a:r>
              <a:rPr lang="en-US" dirty="0">
                <a:solidFill>
                  <a:schemeClr val="tx2"/>
                </a:solidFill>
                <a:latin typeface="Consolas" panose="020B0609020204030204" pitchFamily="49" charset="0"/>
                <a:cs typeface="Consolas" panose="020B0609020204030204" pitchFamily="49" charset="0"/>
              </a:rPr>
              <a:t>string</a:t>
            </a:r>
            <a:r>
              <a:rPr lang="en-US" dirty="0"/>
              <a:t>, this is because our variable (</a:t>
            </a:r>
            <a:r>
              <a:rPr lang="en-US" dirty="0" err="1">
                <a:latin typeface="Consolas" panose="020B0609020204030204" pitchFamily="49" charset="0"/>
                <a:cs typeface="Consolas" panose="020B0609020204030204" pitchFamily="49" charset="0"/>
              </a:rPr>
              <a:t>myString</a:t>
            </a:r>
            <a:r>
              <a:rPr lang="en-US" dirty="0"/>
              <a:t>) was of type </a:t>
            </a:r>
            <a:r>
              <a:rPr lang="en-US" dirty="0">
                <a:solidFill>
                  <a:schemeClr val="tx2"/>
                </a:solidFill>
                <a:latin typeface="Consolas" panose="020B0609020204030204" pitchFamily="49" charset="0"/>
                <a:cs typeface="Consolas" panose="020B0609020204030204" pitchFamily="49" charset="0"/>
              </a:rPr>
              <a:t>string</a:t>
            </a:r>
          </a:p>
          <a:p>
            <a:endParaRPr lang="en-US" dirty="0"/>
          </a:p>
          <a:p>
            <a:r>
              <a:rPr lang="en-US" dirty="0"/>
              <a:t>The </a:t>
            </a:r>
            <a:r>
              <a:rPr lang="en-US" dirty="0">
                <a:highlight>
                  <a:srgbClr val="808080"/>
                </a:highlight>
                <a:latin typeface="Consolas" panose="020B0609020204030204" pitchFamily="49" charset="0"/>
                <a:cs typeface="Consolas" panose="020B0609020204030204" pitchFamily="49" charset="0"/>
              </a:rPr>
              <a:t>sub-type</a:t>
            </a:r>
            <a:r>
              <a:rPr lang="en-US" dirty="0"/>
              <a:t> of a </a:t>
            </a:r>
            <a:r>
              <a:rPr lang="en-US" dirty="0">
                <a:solidFill>
                  <a:schemeClr val="tx2"/>
                </a:solidFill>
                <a:latin typeface="Consolas" panose="020B0609020204030204" pitchFamily="49" charset="0"/>
                <a:cs typeface="Consolas" panose="020B0609020204030204" pitchFamily="49" charset="0"/>
              </a:rPr>
              <a:t>string</a:t>
            </a:r>
            <a:r>
              <a:rPr lang="en-US" dirty="0"/>
              <a:t> is </a:t>
            </a:r>
            <a:r>
              <a:rPr lang="en-US" dirty="0">
                <a:solidFill>
                  <a:srgbClr val="FF79B2"/>
                </a:solidFill>
                <a:latin typeface="Consolas" panose="020B0609020204030204" pitchFamily="49" charset="0"/>
                <a:cs typeface="Consolas" panose="020B0609020204030204" pitchFamily="49" charset="0"/>
              </a:rPr>
              <a:t>char</a:t>
            </a:r>
            <a:r>
              <a:rPr lang="en-US" dirty="0"/>
              <a:t>. This is because a </a:t>
            </a:r>
            <a:r>
              <a:rPr lang="en-US" dirty="0">
                <a:solidFill>
                  <a:schemeClr val="tx2"/>
                </a:solidFill>
                <a:latin typeface="Consolas" panose="020B0609020204030204" pitchFamily="49" charset="0"/>
                <a:cs typeface="Consolas" panose="020B0609020204030204" pitchFamily="49" charset="0"/>
              </a:rPr>
              <a:t>string</a:t>
            </a:r>
            <a:r>
              <a:rPr lang="en-US" dirty="0"/>
              <a:t> is composed of </a:t>
            </a:r>
            <a:r>
              <a:rPr lang="en-US" dirty="0">
                <a:solidFill>
                  <a:srgbClr val="FF79B2"/>
                </a:solidFill>
                <a:latin typeface="Consolas" panose="020B0609020204030204" pitchFamily="49" charset="0"/>
                <a:cs typeface="Consolas" panose="020B0609020204030204" pitchFamily="49" charset="0"/>
              </a:rPr>
              <a:t>char</a:t>
            </a:r>
            <a:r>
              <a:rPr lang="en-US" dirty="0">
                <a:solidFill>
                  <a:srgbClr val="FF79B2"/>
                </a:solidFill>
              </a:rPr>
              <a:t>s</a:t>
            </a:r>
            <a:r>
              <a:rPr lang="en-US" dirty="0"/>
              <a:t>, so it makes sense to say ”for every char in the string…”</a:t>
            </a:r>
          </a:p>
        </p:txBody>
      </p:sp>
    </p:spTree>
    <p:extLst>
      <p:ext uri="{BB962C8B-B14F-4D97-AF65-F5344CB8AC3E}">
        <p14:creationId xmlns:p14="http://schemas.microsoft.com/office/powerpoint/2010/main" val="170301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4752-8887-DC41-83C4-DFE35146D4A1}"/>
              </a:ext>
            </a:extLst>
          </p:cNvPr>
          <p:cNvSpPr>
            <a:spLocks noGrp="1"/>
          </p:cNvSpPr>
          <p:nvPr>
            <p:ph type="title"/>
          </p:nvPr>
        </p:nvSpPr>
        <p:spPr/>
        <p:txBody>
          <a:bodyPr/>
          <a:lstStyle/>
          <a:p>
            <a:pPr algn="ctr"/>
            <a:r>
              <a:rPr lang="en-US" dirty="0"/>
              <a:t>Simple Exercise</a:t>
            </a:r>
          </a:p>
        </p:txBody>
      </p:sp>
      <p:sp>
        <p:nvSpPr>
          <p:cNvPr id="3" name="Content Placeholder 2">
            <a:extLst>
              <a:ext uri="{FF2B5EF4-FFF2-40B4-BE49-F238E27FC236}">
                <a16:creationId xmlns:a16="http://schemas.microsoft.com/office/drawing/2014/main" id="{A59F3F22-1D5E-F44C-9DAF-5B30B7675590}"/>
              </a:ext>
            </a:extLst>
          </p:cNvPr>
          <p:cNvSpPr>
            <a:spLocks noGrp="1"/>
          </p:cNvSpPr>
          <p:nvPr>
            <p:ph idx="1"/>
          </p:nvPr>
        </p:nvSpPr>
        <p:spPr/>
        <p:txBody>
          <a:bodyPr/>
          <a:lstStyle/>
          <a:p>
            <a:r>
              <a:rPr lang="en-US" dirty="0"/>
              <a:t>Write a loop that will print all the contents of the following:</a:t>
            </a:r>
          </a:p>
          <a:p>
            <a:endParaRPr lang="en-US" dirty="0"/>
          </a:p>
          <a:p>
            <a:endParaRPr lang="en-US" dirty="0"/>
          </a:p>
          <a:p>
            <a:r>
              <a:rPr lang="en-US" dirty="0"/>
              <a:t>This should not take longer than 5 mins.</a:t>
            </a:r>
          </a:p>
          <a:p>
            <a:pPr lvl="1"/>
            <a:r>
              <a:rPr lang="en-US" dirty="0"/>
              <a:t>If you are stuck or need help, I’ll be walking around </a:t>
            </a:r>
          </a:p>
        </p:txBody>
      </p:sp>
      <p:pic>
        <p:nvPicPr>
          <p:cNvPr id="5" name="Picture 4">
            <a:extLst>
              <a:ext uri="{FF2B5EF4-FFF2-40B4-BE49-F238E27FC236}">
                <a16:creationId xmlns:a16="http://schemas.microsoft.com/office/drawing/2014/main" id="{7D02B54B-D889-694A-8982-5784C9E74921}"/>
              </a:ext>
            </a:extLst>
          </p:cNvPr>
          <p:cNvPicPr>
            <a:picLocks noChangeAspect="1"/>
          </p:cNvPicPr>
          <p:nvPr/>
        </p:nvPicPr>
        <p:blipFill>
          <a:blip r:embed="rId2"/>
          <a:stretch>
            <a:fillRect/>
          </a:stretch>
        </p:blipFill>
        <p:spPr>
          <a:xfrm>
            <a:off x="1141412" y="2886074"/>
            <a:ext cx="10843166" cy="442913"/>
          </a:xfrm>
          <a:prstGeom prst="rect">
            <a:avLst/>
          </a:prstGeom>
        </p:spPr>
      </p:pic>
    </p:spTree>
    <p:extLst>
      <p:ext uri="{BB962C8B-B14F-4D97-AF65-F5344CB8AC3E}">
        <p14:creationId xmlns:p14="http://schemas.microsoft.com/office/powerpoint/2010/main" val="3911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52"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Scale>
                                      <p:cBhvr>
                                        <p:cTn id="1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5"/>
                                        </p:tgtEl>
                                        <p:attrNameLst>
                                          <p:attrName>ppt_x</p:attrName>
                                          <p:attrName>ppt_y</p:attrName>
                                        </p:attrNameLst>
                                      </p:cBhvr>
                                    </p:animMotion>
                                    <p:animEffect transition="in" filter="fade">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3EFB-7E3C-2946-A02B-E2551215BA83}"/>
              </a:ext>
            </a:extLst>
          </p:cNvPr>
          <p:cNvSpPr>
            <a:spLocks noGrp="1"/>
          </p:cNvSpPr>
          <p:nvPr>
            <p:ph type="title"/>
          </p:nvPr>
        </p:nvSpPr>
        <p:spPr/>
        <p:txBody>
          <a:bodyPr/>
          <a:lstStyle/>
          <a:p>
            <a:pPr algn="ctr"/>
            <a:r>
              <a:rPr lang="en-US" b="1" dirty="0"/>
              <a:t>Simplest Solution</a:t>
            </a:r>
          </a:p>
        </p:txBody>
      </p:sp>
      <p:pic>
        <p:nvPicPr>
          <p:cNvPr id="5" name="Content Placeholder 4">
            <a:extLst>
              <a:ext uri="{FF2B5EF4-FFF2-40B4-BE49-F238E27FC236}">
                <a16:creationId xmlns:a16="http://schemas.microsoft.com/office/drawing/2014/main" id="{4DA2439E-B1E0-1640-8DC4-6912BD6F8C51}"/>
              </a:ext>
            </a:extLst>
          </p:cNvPr>
          <p:cNvPicPr>
            <a:picLocks noGrp="1" noChangeAspect="1"/>
          </p:cNvPicPr>
          <p:nvPr>
            <p:ph idx="1"/>
          </p:nvPr>
        </p:nvPicPr>
        <p:blipFill>
          <a:blip r:embed="rId2"/>
          <a:stretch>
            <a:fillRect/>
          </a:stretch>
        </p:blipFill>
        <p:spPr>
          <a:xfrm>
            <a:off x="725735" y="2097088"/>
            <a:ext cx="10740530" cy="3004344"/>
          </a:xfrm>
        </p:spPr>
      </p:pic>
      <p:sp>
        <p:nvSpPr>
          <p:cNvPr id="3" name="TextBox 2">
            <a:extLst>
              <a:ext uri="{FF2B5EF4-FFF2-40B4-BE49-F238E27FC236}">
                <a16:creationId xmlns:a16="http://schemas.microsoft.com/office/drawing/2014/main" id="{18D0C5C8-F56C-0344-8ECC-FEB99B23739C}"/>
              </a:ext>
            </a:extLst>
          </p:cNvPr>
          <p:cNvSpPr txBox="1"/>
          <p:nvPr/>
        </p:nvSpPr>
        <p:spPr>
          <a:xfrm>
            <a:off x="1397480" y="5731650"/>
            <a:ext cx="6040756" cy="1015663"/>
          </a:xfrm>
          <a:prstGeom prst="rect">
            <a:avLst/>
          </a:prstGeom>
          <a:noFill/>
        </p:spPr>
        <p:txBody>
          <a:bodyPr wrap="none" rtlCol="0">
            <a:spAutoFit/>
          </a:bodyPr>
          <a:lstStyle/>
          <a:p>
            <a:r>
              <a:rPr lang="en-US" sz="2000" dirty="0"/>
              <a:t>Is there another way we could do this using the </a:t>
            </a:r>
            <a:r>
              <a:rPr lang="en-US" sz="2000" dirty="0">
                <a:solidFill>
                  <a:srgbClr val="FF79B2"/>
                </a:solidFill>
                <a:latin typeface="Consolas" panose="020B0609020204030204" pitchFamily="49" charset="0"/>
                <a:cs typeface="Consolas" panose="020B0609020204030204" pitchFamily="49" charset="0"/>
              </a:rPr>
              <a:t>for</a:t>
            </a:r>
            <a:r>
              <a:rPr lang="en-US" sz="2000" dirty="0"/>
              <a:t> loop?</a:t>
            </a:r>
          </a:p>
          <a:p>
            <a:endParaRPr lang="en-US" sz="2000" dirty="0"/>
          </a:p>
          <a:p>
            <a:r>
              <a:rPr lang="en-US" sz="2000" dirty="0"/>
              <a:t>Let’s try it out!</a:t>
            </a:r>
          </a:p>
        </p:txBody>
      </p:sp>
    </p:spTree>
    <p:extLst>
      <p:ext uri="{BB962C8B-B14F-4D97-AF65-F5344CB8AC3E}">
        <p14:creationId xmlns:p14="http://schemas.microsoft.com/office/powerpoint/2010/main" val="372694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7AAD-6BAF-C14D-AE7A-73A6C616DF10}"/>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C29D6966-D16E-C544-A6C0-1A6464986136}"/>
              </a:ext>
            </a:extLst>
          </p:cNvPr>
          <p:cNvSpPr>
            <a:spLocks noGrp="1"/>
          </p:cNvSpPr>
          <p:nvPr>
            <p:ph idx="1"/>
          </p:nvPr>
        </p:nvSpPr>
        <p:spPr>
          <a:xfrm>
            <a:off x="1141412" y="2249487"/>
            <a:ext cx="9905999" cy="4139738"/>
          </a:xfrm>
        </p:spPr>
        <p:txBody>
          <a:bodyPr>
            <a:normAutofit fontScale="85000" lnSpcReduction="20000"/>
          </a:bodyPr>
          <a:lstStyle/>
          <a:p>
            <a:r>
              <a:rPr lang="en-US" dirty="0"/>
              <a:t>On git there is an exercise called “99_Bottles.cpp”</a:t>
            </a:r>
          </a:p>
          <a:p>
            <a:endParaRPr lang="en-US" dirty="0"/>
          </a:p>
          <a:p>
            <a:r>
              <a:rPr lang="en-US" dirty="0">
                <a:solidFill>
                  <a:srgbClr val="FF79B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codeboard.io</a:t>
            </a:r>
            <a:r>
              <a:rPr lang="en-US" dirty="0">
                <a:latin typeface="Consolas" panose="020B0609020204030204" pitchFamily="49" charset="0"/>
                <a:cs typeface="Consolas" panose="020B0609020204030204" pitchFamily="49" charset="0"/>
              </a:rPr>
              <a:t>)</a:t>
            </a:r>
          </a:p>
          <a:p>
            <a:pPr lvl="1"/>
            <a:r>
              <a:rPr lang="en-US" dirty="0"/>
              <a:t>Download and open the file in your IDE</a:t>
            </a:r>
          </a:p>
          <a:p>
            <a:r>
              <a:rPr lang="en-US" dirty="0">
                <a:solidFill>
                  <a:srgbClr val="FF79B2"/>
                </a:solidFill>
                <a:latin typeface="Consolas" panose="020B0609020204030204" pitchFamily="49" charset="0"/>
                <a:cs typeface="Consolas" panose="020B0609020204030204" pitchFamily="49" charset="0"/>
              </a:rPr>
              <a:t>else</a:t>
            </a:r>
          </a:p>
          <a:p>
            <a:pPr lvl="1"/>
            <a:r>
              <a:rPr lang="en-US" dirty="0"/>
              <a:t>Download the file</a:t>
            </a:r>
          </a:p>
          <a:p>
            <a:pPr lvl="1"/>
            <a:r>
              <a:rPr lang="en-US" dirty="0"/>
              <a:t>Copy and paste the contents of the file into a new project </a:t>
            </a:r>
          </a:p>
          <a:p>
            <a:endParaRPr lang="en-US" dirty="0"/>
          </a:p>
          <a:p>
            <a:r>
              <a:rPr lang="en-US" dirty="0"/>
              <a:t>Follow the instructions provided in the source.</a:t>
            </a:r>
          </a:p>
          <a:p>
            <a:r>
              <a:rPr lang="en-US" dirty="0"/>
              <a:t>If you have any questions feel free to ask</a:t>
            </a:r>
          </a:p>
        </p:txBody>
      </p:sp>
    </p:spTree>
    <p:extLst>
      <p:ext uri="{BB962C8B-B14F-4D97-AF65-F5344CB8AC3E}">
        <p14:creationId xmlns:p14="http://schemas.microsoft.com/office/powerpoint/2010/main" val="2457455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42D7-F9B8-A845-BA18-627153021365}"/>
              </a:ext>
            </a:extLst>
          </p:cNvPr>
          <p:cNvSpPr>
            <a:spLocks noGrp="1"/>
          </p:cNvSpPr>
          <p:nvPr>
            <p:ph type="title"/>
          </p:nvPr>
        </p:nvSpPr>
        <p:spPr/>
        <p:txBody>
          <a:bodyPr/>
          <a:lstStyle/>
          <a:p>
            <a:pPr algn="ctr"/>
            <a:r>
              <a:rPr lang="en-US" b="1" dirty="0"/>
              <a:t>Nested Loops</a:t>
            </a:r>
          </a:p>
        </p:txBody>
      </p:sp>
      <p:sp>
        <p:nvSpPr>
          <p:cNvPr id="3" name="Content Placeholder 2">
            <a:extLst>
              <a:ext uri="{FF2B5EF4-FFF2-40B4-BE49-F238E27FC236}">
                <a16:creationId xmlns:a16="http://schemas.microsoft.com/office/drawing/2014/main" id="{D39C3DBD-D905-CD47-B582-AAF0C257EE11}"/>
              </a:ext>
            </a:extLst>
          </p:cNvPr>
          <p:cNvSpPr>
            <a:spLocks noGrp="1"/>
          </p:cNvSpPr>
          <p:nvPr>
            <p:ph idx="1"/>
          </p:nvPr>
        </p:nvSpPr>
        <p:spPr>
          <a:xfrm>
            <a:off x="1141412" y="2249486"/>
            <a:ext cx="9905999" cy="3989995"/>
          </a:xfrm>
        </p:spPr>
        <p:txBody>
          <a:bodyPr>
            <a:normAutofit fontScale="92500" lnSpcReduction="10000"/>
          </a:bodyPr>
          <a:lstStyle/>
          <a:p>
            <a:r>
              <a:rPr lang="en-US" dirty="0"/>
              <a:t>So far we have looked at loops that exist by themselves</a:t>
            </a:r>
          </a:p>
          <a:p>
            <a:endParaRPr lang="en-US" dirty="0"/>
          </a:p>
          <a:p>
            <a:r>
              <a:rPr lang="en-US" dirty="0"/>
              <a:t>But we can do some more interesting things with loops, ergo we can </a:t>
            </a:r>
            <a:r>
              <a:rPr lang="en-US" u="sng" dirty="0"/>
              <a:t>nest</a:t>
            </a:r>
            <a:r>
              <a:rPr lang="en-US" dirty="0"/>
              <a:t> them</a:t>
            </a:r>
          </a:p>
          <a:p>
            <a:endParaRPr lang="en-US" dirty="0"/>
          </a:p>
          <a:p>
            <a:r>
              <a:rPr lang="en-US" dirty="0"/>
              <a:t>What is nesting?</a:t>
            </a:r>
          </a:p>
          <a:p>
            <a:pPr lvl="1"/>
            <a:r>
              <a:rPr lang="en-US" dirty="0"/>
              <a:t>Nesting simply means: “Put things inside something bigger”</a:t>
            </a:r>
          </a:p>
          <a:p>
            <a:endParaRPr lang="en-US" dirty="0"/>
          </a:p>
          <a:p>
            <a:r>
              <a:rPr lang="en-US" dirty="0"/>
              <a:t>In the context of loops this just means “</a:t>
            </a:r>
            <a:r>
              <a:rPr lang="en-US" b="1" dirty="0"/>
              <a:t>a loop inside a loop</a:t>
            </a:r>
            <a:r>
              <a:rPr lang="en-US" dirty="0"/>
              <a:t>”</a:t>
            </a:r>
          </a:p>
          <a:p>
            <a:endParaRPr lang="en-US" dirty="0"/>
          </a:p>
        </p:txBody>
      </p:sp>
    </p:spTree>
    <p:extLst>
      <p:ext uri="{BB962C8B-B14F-4D97-AF65-F5344CB8AC3E}">
        <p14:creationId xmlns:p14="http://schemas.microsoft.com/office/powerpoint/2010/main" val="41427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800" decel="100000"/>
                                        <p:tgtEl>
                                          <p:spTgt spid="3">
                                            <p:txEl>
                                              <p:pRg st="4" end="4"/>
                                            </p:txEl>
                                          </p:spTgt>
                                        </p:tgtEl>
                                      </p:cBhvr>
                                    </p:animEffect>
                                    <p:anim calcmode="lin" valueType="num">
                                      <p:cBhvr>
                                        <p:cTn id="2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par>
                                <p:cTn id="33" presetID="3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800" decel="100000"/>
                                        <p:tgtEl>
                                          <p:spTgt spid="3">
                                            <p:txEl>
                                              <p:pRg st="5" end="5"/>
                                            </p:txEl>
                                          </p:spTgt>
                                        </p:tgtEl>
                                      </p:cBhvr>
                                    </p:animEffect>
                                    <p:anim calcmode="lin" valueType="num">
                                      <p:cBhvr>
                                        <p:cTn id="36"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37"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38"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800" decel="100000"/>
                                        <p:tgtEl>
                                          <p:spTgt spid="3">
                                            <p:txEl>
                                              <p:pRg st="7" end="7"/>
                                            </p:txEl>
                                          </p:spTgt>
                                        </p:tgtEl>
                                      </p:cBhvr>
                                    </p:animEffect>
                                    <p:anim calcmode="lin" valueType="num">
                                      <p:cBhvr>
                                        <p:cTn id="46"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47"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48"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9594-E8DB-D740-B072-FDC9D7ACB4D5}"/>
              </a:ext>
            </a:extLst>
          </p:cNvPr>
          <p:cNvSpPr>
            <a:spLocks noGrp="1"/>
          </p:cNvSpPr>
          <p:nvPr>
            <p:ph type="title"/>
          </p:nvPr>
        </p:nvSpPr>
        <p:spPr/>
        <p:txBody>
          <a:bodyPr/>
          <a:lstStyle/>
          <a:p>
            <a:pPr algn="ctr"/>
            <a:r>
              <a:rPr lang="en-US" dirty="0"/>
              <a:t>Example of a nested loop</a:t>
            </a:r>
          </a:p>
        </p:txBody>
      </p:sp>
      <p:sp>
        <p:nvSpPr>
          <p:cNvPr id="3" name="Content Placeholder 2">
            <a:extLst>
              <a:ext uri="{FF2B5EF4-FFF2-40B4-BE49-F238E27FC236}">
                <a16:creationId xmlns:a16="http://schemas.microsoft.com/office/drawing/2014/main" id="{8C3D03B1-CEC7-834A-89C6-1DA88A1BDCE3}"/>
              </a:ext>
            </a:extLst>
          </p:cNvPr>
          <p:cNvSpPr>
            <a:spLocks noGrp="1"/>
          </p:cNvSpPr>
          <p:nvPr>
            <p:ph idx="1"/>
          </p:nvPr>
        </p:nvSpPr>
        <p:spPr>
          <a:xfrm>
            <a:off x="775486" y="5245706"/>
            <a:ext cx="9905999" cy="993776"/>
          </a:xfrm>
        </p:spPr>
        <p:txBody>
          <a:bodyPr/>
          <a:lstStyle/>
          <a:p>
            <a:r>
              <a:rPr lang="en-US" b="1" dirty="0"/>
              <a:t>Note</a:t>
            </a:r>
            <a:r>
              <a:rPr lang="en-US" dirty="0"/>
              <a:t>: The nested loops can be of different types. Here they just happen to be </a:t>
            </a:r>
            <a:r>
              <a:rPr lang="en-US" dirty="0">
                <a:solidFill>
                  <a:srgbClr val="FF79B2"/>
                </a:solidFill>
                <a:latin typeface="Consolas" panose="020B0609020204030204" pitchFamily="49" charset="0"/>
                <a:cs typeface="Consolas" panose="020B0609020204030204" pitchFamily="49" charset="0"/>
              </a:rPr>
              <a:t>for</a:t>
            </a:r>
            <a:r>
              <a:rPr lang="en-US" dirty="0"/>
              <a:t> loops</a:t>
            </a:r>
          </a:p>
        </p:txBody>
      </p:sp>
      <p:pic>
        <p:nvPicPr>
          <p:cNvPr id="5" name="Picture 4">
            <a:extLst>
              <a:ext uri="{FF2B5EF4-FFF2-40B4-BE49-F238E27FC236}">
                <a16:creationId xmlns:a16="http://schemas.microsoft.com/office/drawing/2014/main" id="{83B4E9B7-D97A-F242-9C02-EC40D7802260}"/>
              </a:ext>
            </a:extLst>
          </p:cNvPr>
          <p:cNvPicPr>
            <a:picLocks noChangeAspect="1"/>
          </p:cNvPicPr>
          <p:nvPr/>
        </p:nvPicPr>
        <p:blipFill>
          <a:blip r:embed="rId2"/>
          <a:stretch>
            <a:fillRect/>
          </a:stretch>
        </p:blipFill>
        <p:spPr>
          <a:xfrm>
            <a:off x="775486" y="1925637"/>
            <a:ext cx="10923599" cy="2663825"/>
          </a:xfrm>
          <a:prstGeom prst="rect">
            <a:avLst/>
          </a:prstGeom>
        </p:spPr>
      </p:pic>
    </p:spTree>
    <p:extLst>
      <p:ext uri="{BB962C8B-B14F-4D97-AF65-F5344CB8AC3E}">
        <p14:creationId xmlns:p14="http://schemas.microsoft.com/office/powerpoint/2010/main" val="24964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95F6-5265-8F40-B594-5CEF398BFA0D}"/>
              </a:ext>
            </a:extLst>
          </p:cNvPr>
          <p:cNvSpPr>
            <a:spLocks noGrp="1"/>
          </p:cNvSpPr>
          <p:nvPr>
            <p:ph type="title"/>
          </p:nvPr>
        </p:nvSpPr>
        <p:spPr/>
        <p:txBody>
          <a:bodyPr/>
          <a:lstStyle/>
          <a:p>
            <a:pPr algn="ctr"/>
            <a:r>
              <a:rPr lang="en-US" dirty="0"/>
              <a:t>What will this code print?</a:t>
            </a:r>
          </a:p>
        </p:txBody>
      </p:sp>
      <p:pic>
        <p:nvPicPr>
          <p:cNvPr id="4" name="Picture 3">
            <a:extLst>
              <a:ext uri="{FF2B5EF4-FFF2-40B4-BE49-F238E27FC236}">
                <a16:creationId xmlns:a16="http://schemas.microsoft.com/office/drawing/2014/main" id="{25BB26F4-1353-334E-8D14-0D81F73E02B3}"/>
              </a:ext>
            </a:extLst>
          </p:cNvPr>
          <p:cNvPicPr>
            <a:picLocks noChangeAspect="1"/>
          </p:cNvPicPr>
          <p:nvPr/>
        </p:nvPicPr>
        <p:blipFill>
          <a:blip r:embed="rId2"/>
          <a:stretch>
            <a:fillRect/>
          </a:stretch>
        </p:blipFill>
        <p:spPr>
          <a:xfrm>
            <a:off x="1141413" y="1764691"/>
            <a:ext cx="9905998" cy="2415673"/>
          </a:xfrm>
          <a:prstGeom prst="rect">
            <a:avLst/>
          </a:prstGeom>
        </p:spPr>
      </p:pic>
      <p:pic>
        <p:nvPicPr>
          <p:cNvPr id="8" name="Picture 7">
            <a:extLst>
              <a:ext uri="{FF2B5EF4-FFF2-40B4-BE49-F238E27FC236}">
                <a16:creationId xmlns:a16="http://schemas.microsoft.com/office/drawing/2014/main" id="{82462C27-CBB5-BD43-81C4-753E0F0653F8}"/>
              </a:ext>
            </a:extLst>
          </p:cNvPr>
          <p:cNvPicPr>
            <a:picLocks noChangeAspect="1"/>
          </p:cNvPicPr>
          <p:nvPr/>
        </p:nvPicPr>
        <p:blipFill>
          <a:blip r:embed="rId3"/>
          <a:stretch>
            <a:fillRect/>
          </a:stretch>
        </p:blipFill>
        <p:spPr>
          <a:xfrm>
            <a:off x="4131468" y="4469744"/>
            <a:ext cx="3925888" cy="2038442"/>
          </a:xfrm>
          <a:prstGeom prst="rect">
            <a:avLst/>
          </a:prstGeom>
        </p:spPr>
      </p:pic>
      <p:sp>
        <p:nvSpPr>
          <p:cNvPr id="9" name="TextBox 8">
            <a:extLst>
              <a:ext uri="{FF2B5EF4-FFF2-40B4-BE49-F238E27FC236}">
                <a16:creationId xmlns:a16="http://schemas.microsoft.com/office/drawing/2014/main" id="{31282965-F8B6-844D-9B8D-F0F17661ABE9}"/>
              </a:ext>
            </a:extLst>
          </p:cNvPr>
          <p:cNvSpPr txBox="1"/>
          <p:nvPr/>
        </p:nvSpPr>
        <p:spPr>
          <a:xfrm>
            <a:off x="8286750" y="6138854"/>
            <a:ext cx="1319336" cy="369332"/>
          </a:xfrm>
          <a:prstGeom prst="rect">
            <a:avLst/>
          </a:prstGeom>
          <a:noFill/>
        </p:spPr>
        <p:txBody>
          <a:bodyPr wrap="none" rtlCol="0">
            <a:spAutoFit/>
          </a:bodyPr>
          <a:lstStyle/>
          <a:p>
            <a:r>
              <a:rPr lang="en-US" dirty="0"/>
              <a:t>Show debug</a:t>
            </a:r>
          </a:p>
        </p:txBody>
      </p:sp>
    </p:spTree>
    <p:extLst>
      <p:ext uri="{BB962C8B-B14F-4D97-AF65-F5344CB8AC3E}">
        <p14:creationId xmlns:p14="http://schemas.microsoft.com/office/powerpoint/2010/main" val="29927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heckerboard(across)">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57CB-2918-B54E-82DB-AFB2B8572543}"/>
              </a:ext>
            </a:extLst>
          </p:cNvPr>
          <p:cNvSpPr>
            <a:spLocks noGrp="1"/>
          </p:cNvSpPr>
          <p:nvPr>
            <p:ph type="title"/>
          </p:nvPr>
        </p:nvSpPr>
        <p:spPr/>
        <p:txBody>
          <a:bodyPr/>
          <a:lstStyle/>
          <a:p>
            <a:pPr algn="ctr"/>
            <a:r>
              <a:rPr lang="en-US" dirty="0"/>
              <a:t>Logic behind </a:t>
            </a:r>
            <a:r>
              <a:rPr lang="en-US" b="1" dirty="0"/>
              <a:t>nested loops</a:t>
            </a:r>
          </a:p>
        </p:txBody>
      </p:sp>
      <p:sp>
        <p:nvSpPr>
          <p:cNvPr id="3" name="Content Placeholder 2">
            <a:extLst>
              <a:ext uri="{FF2B5EF4-FFF2-40B4-BE49-F238E27FC236}">
                <a16:creationId xmlns:a16="http://schemas.microsoft.com/office/drawing/2014/main" id="{E269EC5A-86DA-FD43-8190-36188806DFD6}"/>
              </a:ext>
            </a:extLst>
          </p:cNvPr>
          <p:cNvSpPr>
            <a:spLocks noGrp="1"/>
          </p:cNvSpPr>
          <p:nvPr>
            <p:ph idx="1"/>
          </p:nvPr>
        </p:nvSpPr>
        <p:spPr>
          <a:xfrm>
            <a:off x="1141413" y="2770349"/>
            <a:ext cx="10488613" cy="2511426"/>
          </a:xfrm>
        </p:spPr>
        <p:txBody>
          <a:bodyPr/>
          <a:lstStyle/>
          <a:p>
            <a:r>
              <a:rPr lang="en-US" dirty="0"/>
              <a:t>There is a very straight forward rule for </a:t>
            </a:r>
            <a:r>
              <a:rPr lang="en-US" b="1" dirty="0"/>
              <a:t>nested loops</a:t>
            </a:r>
            <a:r>
              <a:rPr lang="en-US" dirty="0"/>
              <a:t> which is as follows:</a:t>
            </a:r>
          </a:p>
          <a:p>
            <a:pPr lvl="1"/>
            <a:r>
              <a:rPr lang="en-US" dirty="0"/>
              <a:t>The </a:t>
            </a:r>
            <a:r>
              <a:rPr lang="en-US" b="1" dirty="0"/>
              <a:t>inner most</a:t>
            </a:r>
            <a:r>
              <a:rPr lang="en-US" dirty="0"/>
              <a:t> loop gets </a:t>
            </a:r>
            <a:r>
              <a:rPr lang="en-US" b="1" dirty="0"/>
              <a:t>executed first</a:t>
            </a:r>
            <a:r>
              <a:rPr lang="en-US" dirty="0"/>
              <a:t>, </a:t>
            </a:r>
            <a:r>
              <a:rPr lang="en-US" b="1" dirty="0"/>
              <a:t>then</a:t>
            </a:r>
            <a:r>
              <a:rPr lang="en-US" dirty="0"/>
              <a:t> the </a:t>
            </a:r>
            <a:r>
              <a:rPr lang="en-US" b="1" dirty="0"/>
              <a:t>loop outside</a:t>
            </a:r>
            <a:r>
              <a:rPr lang="en-US" dirty="0"/>
              <a:t> that and so on.</a:t>
            </a:r>
          </a:p>
          <a:p>
            <a:endParaRPr lang="en-US" dirty="0"/>
          </a:p>
          <a:p>
            <a:r>
              <a:rPr lang="en-US" b="1" dirty="0"/>
              <a:t>Simply</a:t>
            </a:r>
            <a:r>
              <a:rPr lang="en-US" dirty="0"/>
              <a:t>: “Just complete the inner loop before moving to the outer loop” </a:t>
            </a:r>
          </a:p>
        </p:txBody>
      </p:sp>
    </p:spTree>
    <p:extLst>
      <p:ext uri="{BB962C8B-B14F-4D97-AF65-F5344CB8AC3E}">
        <p14:creationId xmlns:p14="http://schemas.microsoft.com/office/powerpoint/2010/main" val="249315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5977-6FC2-FB46-A9E2-EA2240941BCD}"/>
              </a:ext>
            </a:extLst>
          </p:cNvPr>
          <p:cNvSpPr>
            <a:spLocks noGrp="1"/>
          </p:cNvSpPr>
          <p:nvPr>
            <p:ph type="title"/>
          </p:nvPr>
        </p:nvSpPr>
        <p:spPr/>
        <p:txBody>
          <a:bodyPr/>
          <a:lstStyle/>
          <a:p>
            <a:pPr algn="ctr"/>
            <a:r>
              <a:rPr lang="en-US" b="1" dirty="0"/>
              <a:t>Let’s experiment</a:t>
            </a:r>
          </a:p>
        </p:txBody>
      </p:sp>
      <p:sp>
        <p:nvSpPr>
          <p:cNvPr id="3" name="Content Placeholder 2">
            <a:extLst>
              <a:ext uri="{FF2B5EF4-FFF2-40B4-BE49-F238E27FC236}">
                <a16:creationId xmlns:a16="http://schemas.microsoft.com/office/drawing/2014/main" id="{C8E8CE61-039F-6F4B-A232-A42A4D3624AC}"/>
              </a:ext>
            </a:extLst>
          </p:cNvPr>
          <p:cNvSpPr>
            <a:spLocks noGrp="1"/>
          </p:cNvSpPr>
          <p:nvPr>
            <p:ph idx="1"/>
          </p:nvPr>
        </p:nvSpPr>
        <p:spPr>
          <a:xfrm>
            <a:off x="1143000" y="3429000"/>
            <a:ext cx="9905999" cy="1779588"/>
          </a:xfrm>
        </p:spPr>
        <p:txBody>
          <a:bodyPr/>
          <a:lstStyle/>
          <a:p>
            <a:r>
              <a:rPr lang="en-US" dirty="0"/>
              <a:t>For the next 10-15 or so minutes let’s come up with some loops that you would want to see, and we can analyze them in the </a:t>
            </a:r>
            <a:r>
              <a:rPr lang="en-US" dirty="0" err="1"/>
              <a:t>Xcode</a:t>
            </a:r>
            <a:r>
              <a:rPr lang="en-US" dirty="0"/>
              <a:t> debugger</a:t>
            </a:r>
          </a:p>
        </p:txBody>
      </p:sp>
    </p:spTree>
    <p:extLst>
      <p:ext uri="{BB962C8B-B14F-4D97-AF65-F5344CB8AC3E}">
        <p14:creationId xmlns:p14="http://schemas.microsoft.com/office/powerpoint/2010/main" val="134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1150-CCE1-AA43-9ED2-E95803983B74}"/>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7385A9BC-37BA-D54E-82E3-DF7BDB395F26}"/>
              </a:ext>
            </a:extLst>
          </p:cNvPr>
          <p:cNvSpPr>
            <a:spLocks noGrp="1"/>
          </p:cNvSpPr>
          <p:nvPr>
            <p:ph idx="1"/>
          </p:nvPr>
        </p:nvSpPr>
        <p:spPr>
          <a:xfrm>
            <a:off x="1141412" y="2097088"/>
            <a:ext cx="9905999" cy="4608513"/>
          </a:xfrm>
        </p:spPr>
        <p:txBody>
          <a:bodyPr>
            <a:normAutofit fontScale="70000" lnSpcReduction="20000"/>
          </a:bodyPr>
          <a:lstStyle/>
          <a:p>
            <a:r>
              <a:rPr lang="en-US" dirty="0"/>
              <a:t>On git there is an exercise file called “</a:t>
            </a:r>
            <a:r>
              <a:rPr lang="en-US" dirty="0" err="1"/>
              <a:t>Pyramide_drawing.cpp</a:t>
            </a:r>
            <a:r>
              <a:rPr lang="en-US" dirty="0"/>
              <a:t>”</a:t>
            </a:r>
          </a:p>
          <a:p>
            <a:endParaRPr lang="en-US" dirty="0"/>
          </a:p>
          <a:p>
            <a:r>
              <a:rPr lang="en-US" dirty="0">
                <a:solidFill>
                  <a:srgbClr val="FF79B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codeboard.io</a:t>
            </a:r>
            <a:r>
              <a:rPr lang="en-US" dirty="0">
                <a:latin typeface="Consolas" panose="020B0609020204030204" pitchFamily="49" charset="0"/>
                <a:cs typeface="Consolas" panose="020B0609020204030204" pitchFamily="49" charset="0"/>
              </a:rPr>
              <a:t>)</a:t>
            </a:r>
          </a:p>
          <a:p>
            <a:pPr lvl="1"/>
            <a:r>
              <a:rPr lang="en-US" dirty="0"/>
              <a:t>Download and open the file in your IDE</a:t>
            </a:r>
          </a:p>
          <a:p>
            <a:r>
              <a:rPr lang="en-US" dirty="0">
                <a:solidFill>
                  <a:srgbClr val="FF79B2"/>
                </a:solidFill>
                <a:latin typeface="Consolas" panose="020B0609020204030204" pitchFamily="49" charset="0"/>
                <a:cs typeface="Consolas" panose="020B0609020204030204" pitchFamily="49" charset="0"/>
              </a:rPr>
              <a:t>else</a:t>
            </a:r>
          </a:p>
          <a:p>
            <a:pPr lvl="1"/>
            <a:r>
              <a:rPr lang="en-US" dirty="0"/>
              <a:t>Download the file</a:t>
            </a:r>
          </a:p>
          <a:p>
            <a:pPr lvl="1"/>
            <a:r>
              <a:rPr lang="en-US" dirty="0"/>
              <a:t>Copy and paste the contents of the file into a new project </a:t>
            </a:r>
          </a:p>
          <a:p>
            <a:endParaRPr lang="en-US" dirty="0"/>
          </a:p>
          <a:p>
            <a:r>
              <a:rPr lang="en-US" dirty="0"/>
              <a:t>Follow the instructions provided in the source.</a:t>
            </a:r>
          </a:p>
          <a:p>
            <a:r>
              <a:rPr lang="en-US" dirty="0"/>
              <a:t>If you have any questions feel free to ask</a:t>
            </a:r>
          </a:p>
          <a:p>
            <a:endParaRPr lang="en-US" dirty="0"/>
          </a:p>
          <a:p>
            <a:r>
              <a:rPr lang="en-US" dirty="0"/>
              <a:t>If you complete this early, create a new function that will print a pyramid that looks as follows:</a:t>
            </a:r>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6CF33728-16B4-464E-A97C-2DD463AA5BD8}"/>
              </a:ext>
            </a:extLst>
          </p:cNvPr>
          <p:cNvPicPr>
            <a:picLocks noChangeAspect="1"/>
          </p:cNvPicPr>
          <p:nvPr/>
        </p:nvPicPr>
        <p:blipFill>
          <a:blip r:embed="rId2"/>
          <a:stretch>
            <a:fillRect/>
          </a:stretch>
        </p:blipFill>
        <p:spPr>
          <a:xfrm>
            <a:off x="9809162" y="5882557"/>
            <a:ext cx="825500" cy="939800"/>
          </a:xfrm>
          <a:prstGeom prst="rect">
            <a:avLst/>
          </a:prstGeom>
        </p:spPr>
      </p:pic>
    </p:spTree>
    <p:extLst>
      <p:ext uri="{BB962C8B-B14F-4D97-AF65-F5344CB8AC3E}">
        <p14:creationId xmlns:p14="http://schemas.microsoft.com/office/powerpoint/2010/main" val="226576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Scale>
                                      <p:cBhvr>
                                        <p:cTn id="12"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2" end="2"/>
                                            </p:txEl>
                                          </p:spTgt>
                                        </p:tgtEl>
                                        <p:attrNameLst>
                                          <p:attrName>ppt_x</p:attrName>
                                          <p:attrName>ppt_y</p:attrName>
                                        </p:attrNameLst>
                                      </p:cBhvr>
                                    </p:animMotion>
                                    <p:animEffect transition="in" filter="fade">
                                      <p:cBhvr>
                                        <p:cTn id="14" dur="1000"/>
                                        <p:tgtEl>
                                          <p:spTgt spid="3">
                                            <p:txEl>
                                              <p:pRg st="2" end="2"/>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Scale>
                                      <p:cBhvr>
                                        <p:cTn id="17"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3" end="3"/>
                                            </p:txEl>
                                          </p:spTgt>
                                        </p:tgtEl>
                                        <p:attrNameLst>
                                          <p:attrName>ppt_x</p:attrName>
                                          <p:attrName>ppt_y</p:attrName>
                                        </p:attrNameLst>
                                      </p:cBhvr>
                                    </p:animMotion>
                                    <p:animEffect transition="in" filter="fade">
                                      <p:cBhvr>
                                        <p:cTn id="19" dur="1000"/>
                                        <p:tgtEl>
                                          <p:spTgt spid="3">
                                            <p:txEl>
                                              <p:pRg st="3" end="3"/>
                                            </p:txEl>
                                          </p:spTgt>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Scale>
                                      <p:cBhvr>
                                        <p:cTn id="22"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
                                            <p:txEl>
                                              <p:pRg st="4" end="4"/>
                                            </p:txEl>
                                          </p:spTgt>
                                        </p:tgtEl>
                                        <p:attrNameLst>
                                          <p:attrName>ppt_x</p:attrName>
                                          <p:attrName>ppt_y</p:attrName>
                                        </p:attrNameLst>
                                      </p:cBhvr>
                                    </p:animMotion>
                                    <p:animEffect transition="in" filter="fade">
                                      <p:cBhvr>
                                        <p:cTn id="24" dur="1000"/>
                                        <p:tgtEl>
                                          <p:spTgt spid="3">
                                            <p:txEl>
                                              <p:pRg st="4" end="4"/>
                                            </p:txEl>
                                          </p:spTgt>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Scale>
                                      <p:cBhvr>
                                        <p:cTn id="27"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
                                            <p:txEl>
                                              <p:pRg st="5" end="5"/>
                                            </p:txEl>
                                          </p:spTgt>
                                        </p:tgtEl>
                                        <p:attrNameLst>
                                          <p:attrName>ppt_x</p:attrName>
                                          <p:attrName>ppt_y</p:attrName>
                                        </p:attrNameLst>
                                      </p:cBhvr>
                                    </p:animMotion>
                                    <p:animEffect transition="in" filter="fade">
                                      <p:cBhvr>
                                        <p:cTn id="29" dur="1000"/>
                                        <p:tgtEl>
                                          <p:spTgt spid="3">
                                            <p:txEl>
                                              <p:pRg st="5" end="5"/>
                                            </p:txEl>
                                          </p:spTgt>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Scale>
                                      <p:cBhvr>
                                        <p:cTn id="32"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
                                            <p:txEl>
                                              <p:pRg st="6" end="6"/>
                                            </p:txEl>
                                          </p:spTgt>
                                        </p:tgtEl>
                                        <p:attrNameLst>
                                          <p:attrName>ppt_x</p:attrName>
                                          <p:attrName>ppt_y</p:attrName>
                                        </p:attrNameLst>
                                      </p:cBhvr>
                                    </p:animMotion>
                                    <p:animEffect transition="in" filter="fade">
                                      <p:cBhvr>
                                        <p:cTn id="34" dur="1000"/>
                                        <p:tgtEl>
                                          <p:spTgt spid="3">
                                            <p:txEl>
                                              <p:pRg st="6" end="6"/>
                                            </p:txEl>
                                          </p:spTgt>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Scale>
                                      <p:cBhvr>
                                        <p:cTn id="37"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
                                            <p:txEl>
                                              <p:pRg st="8" end="8"/>
                                            </p:txEl>
                                          </p:spTgt>
                                        </p:tgtEl>
                                        <p:attrNameLst>
                                          <p:attrName>ppt_x</p:attrName>
                                          <p:attrName>ppt_y</p:attrName>
                                        </p:attrNameLst>
                                      </p:cBhvr>
                                    </p:animMotion>
                                    <p:animEffect transition="in" filter="fade">
                                      <p:cBhvr>
                                        <p:cTn id="39" dur="1000"/>
                                        <p:tgtEl>
                                          <p:spTgt spid="3">
                                            <p:txEl>
                                              <p:pRg st="8" end="8"/>
                                            </p:txEl>
                                          </p:spTgt>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Scale>
                                      <p:cBhvr>
                                        <p:cTn id="42" dur="1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9" end="9"/>
                                            </p:txEl>
                                          </p:spTgt>
                                        </p:tgtEl>
                                        <p:attrNameLst>
                                          <p:attrName>ppt_x</p:attrName>
                                          <p:attrName>ppt_y</p:attrName>
                                        </p:attrNameLst>
                                      </p:cBhvr>
                                    </p:animMotion>
                                    <p:animEffect transition="in" filter="fade">
                                      <p:cBhvr>
                                        <p:cTn id="44" dur="1000"/>
                                        <p:tgtEl>
                                          <p:spTgt spid="3">
                                            <p:txEl>
                                              <p:pRg st="9" end="9"/>
                                            </p:txEl>
                                          </p:spTgt>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Scale>
                                      <p:cBhvr>
                                        <p:cTn id="47" dur="1000" decel="50000" fill="hold">
                                          <p:stCondLst>
                                            <p:cond delay="0"/>
                                          </p:stCondLst>
                                        </p:cTn>
                                        <p:tgtEl>
                                          <p:spTgt spid="3">
                                            <p:txEl>
                                              <p:pRg st="11" end="1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
                                            <p:txEl>
                                              <p:pRg st="11" end="11"/>
                                            </p:txEl>
                                          </p:spTgt>
                                        </p:tgtEl>
                                        <p:attrNameLst>
                                          <p:attrName>ppt_x</p:attrName>
                                          <p:attrName>ppt_y</p:attrName>
                                        </p:attrNameLst>
                                      </p:cBhvr>
                                    </p:animMotion>
                                    <p:animEffect transition="in" filter="fade">
                                      <p:cBhvr>
                                        <p:cTn id="49" dur="1000"/>
                                        <p:tgtEl>
                                          <p:spTgt spid="3">
                                            <p:txEl>
                                              <p:pRg st="11" end="11"/>
                                            </p:txEl>
                                          </p:spTgt>
                                        </p:tgtEl>
                                      </p:cBhvr>
                                    </p:animEffect>
                                  </p:childTnLst>
                                </p:cTn>
                              </p:par>
                              <p:par>
                                <p:cTn id="50" presetID="2" presetClass="entr" presetSubtype="4"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ppt_x"/>
                                          </p:val>
                                        </p:tav>
                                        <p:tav tm="100000">
                                          <p:val>
                                            <p:strVal val="#ppt_x"/>
                                          </p:val>
                                        </p:tav>
                                      </p:tavLst>
                                    </p:anim>
                                    <p:anim calcmode="lin" valueType="num">
                                      <p:cBhvr additive="base">
                                        <p:cTn id="5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6920-975C-2148-AC47-BD1C5466E427}"/>
              </a:ext>
            </a:extLst>
          </p:cNvPr>
          <p:cNvSpPr>
            <a:spLocks noGrp="1"/>
          </p:cNvSpPr>
          <p:nvPr>
            <p:ph type="title"/>
          </p:nvPr>
        </p:nvSpPr>
        <p:spPr/>
        <p:txBody>
          <a:bodyPr/>
          <a:lstStyle/>
          <a:p>
            <a:pPr algn="ctr"/>
            <a:r>
              <a:rPr lang="en-US" b="1" dirty="0"/>
              <a:t>But why do we want Loops?</a:t>
            </a:r>
          </a:p>
        </p:txBody>
      </p:sp>
      <p:sp>
        <p:nvSpPr>
          <p:cNvPr id="3" name="Content Placeholder 2">
            <a:extLst>
              <a:ext uri="{FF2B5EF4-FFF2-40B4-BE49-F238E27FC236}">
                <a16:creationId xmlns:a16="http://schemas.microsoft.com/office/drawing/2014/main" id="{3ED4F18E-190F-5D4C-91CD-7BC630D7CFE3}"/>
              </a:ext>
            </a:extLst>
          </p:cNvPr>
          <p:cNvSpPr>
            <a:spLocks noGrp="1"/>
          </p:cNvSpPr>
          <p:nvPr>
            <p:ph idx="1"/>
          </p:nvPr>
        </p:nvSpPr>
        <p:spPr>
          <a:xfrm>
            <a:off x="1141412" y="2249486"/>
            <a:ext cx="9905998" cy="4094163"/>
          </a:xfrm>
        </p:spPr>
        <p:txBody>
          <a:bodyPr>
            <a:normAutofit fontScale="92500" lnSpcReduction="10000"/>
          </a:bodyPr>
          <a:lstStyle/>
          <a:p>
            <a:r>
              <a:rPr lang="en-US" dirty="0"/>
              <a:t>Programs are </a:t>
            </a:r>
            <a:r>
              <a:rPr lang="en-US" b="1" u="sng" dirty="0"/>
              <a:t>sometimes</a:t>
            </a:r>
            <a:r>
              <a:rPr lang="en-US" dirty="0"/>
              <a:t> (not always) used for </a:t>
            </a:r>
            <a:r>
              <a:rPr lang="en-US" u="sng" dirty="0"/>
              <a:t>repetitive</a:t>
            </a:r>
            <a:r>
              <a:rPr lang="en-US" dirty="0"/>
              <a:t> tasks </a:t>
            </a:r>
          </a:p>
          <a:p>
            <a:pPr lvl="1"/>
            <a:r>
              <a:rPr lang="en-US" dirty="0"/>
              <a:t>So they will do things that keep repeating over and over again</a:t>
            </a:r>
          </a:p>
          <a:p>
            <a:pPr lvl="1"/>
            <a:r>
              <a:rPr lang="en-US" dirty="0"/>
              <a:t>A good indicator for using a loop is If you have to keep copying &amp; pasting code.</a:t>
            </a:r>
          </a:p>
          <a:p>
            <a:endParaRPr lang="en-US" dirty="0"/>
          </a:p>
          <a:p>
            <a:r>
              <a:rPr lang="en-US" dirty="0"/>
              <a:t>We may want our program to </a:t>
            </a:r>
            <a:r>
              <a:rPr lang="en-US" u="sng" dirty="0"/>
              <a:t>do something a set number of times</a:t>
            </a:r>
            <a:r>
              <a:rPr lang="en-US" dirty="0"/>
              <a:t> until we decide otherwise </a:t>
            </a:r>
          </a:p>
          <a:p>
            <a:endParaRPr lang="en-US" dirty="0"/>
          </a:p>
          <a:p>
            <a:r>
              <a:rPr lang="en-US" dirty="0"/>
              <a:t>Maybe we want our program to </a:t>
            </a:r>
            <a:r>
              <a:rPr lang="en-US" b="1" dirty="0"/>
              <a:t>check something repeatedly</a:t>
            </a:r>
            <a:r>
              <a:rPr lang="en-US" dirty="0"/>
              <a:t> and inform us if something specific happens</a:t>
            </a:r>
          </a:p>
        </p:txBody>
      </p:sp>
    </p:spTree>
    <p:extLst>
      <p:ext uri="{BB962C8B-B14F-4D97-AF65-F5344CB8AC3E}">
        <p14:creationId xmlns:p14="http://schemas.microsoft.com/office/powerpoint/2010/main" val="261878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1" end="1"/>
                                            </p:txEl>
                                          </p:spTgt>
                                        </p:tgtEl>
                                        <p:attrNameLst>
                                          <p:attrName>ppt_x</p:attrName>
                                          <p:attrName>ppt_y</p:attrName>
                                        </p:attrNameLst>
                                      </p:cBhvr>
                                    </p:animMotion>
                                    <p:animEffect transition="in" filter="fade">
                                      <p:cBhvr>
                                        <p:cTn id="14" dur="1000"/>
                                        <p:tgtEl>
                                          <p:spTgt spid="3">
                                            <p:txEl>
                                              <p:pRg st="1" end="1"/>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Scale>
                                      <p:cBhvr>
                                        <p:cTn id="17"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2" end="2"/>
                                            </p:txEl>
                                          </p:spTgt>
                                        </p:tgtEl>
                                        <p:attrNameLst>
                                          <p:attrName>ppt_x</p:attrName>
                                          <p:attrName>ppt_y</p:attrName>
                                        </p:attrNameLst>
                                      </p:cBhvr>
                                    </p:animMotion>
                                    <p:animEffect transition="in" filter="fade">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Scale>
                                      <p:cBhvr>
                                        <p:cTn id="24"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4" end="4"/>
                                            </p:txEl>
                                          </p:spTgt>
                                        </p:tgtEl>
                                        <p:attrNameLst>
                                          <p:attrName>ppt_x</p:attrName>
                                          <p:attrName>ppt_y</p:attrName>
                                        </p:attrNameLst>
                                      </p:cBhvr>
                                    </p:animMotion>
                                    <p:animEffect transition="in" filter="fade">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Scale>
                                      <p:cBhvr>
                                        <p:cTn id="31"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6" end="6"/>
                                            </p:txEl>
                                          </p:spTgt>
                                        </p:tgtEl>
                                        <p:attrNameLst>
                                          <p:attrName>ppt_x</p:attrName>
                                          <p:attrName>ppt_y</p:attrName>
                                        </p:attrNameLst>
                                      </p:cBhvr>
                                    </p:animMotion>
                                    <p:animEffect transition="in" filter="fade">
                                      <p:cBhvr>
                                        <p:cTn id="3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1C24-26B0-704C-AD5B-C25E471B8147}"/>
              </a:ext>
            </a:extLst>
          </p:cNvPr>
          <p:cNvSpPr>
            <a:spLocks noGrp="1"/>
          </p:cNvSpPr>
          <p:nvPr>
            <p:ph type="title"/>
          </p:nvPr>
        </p:nvSpPr>
        <p:spPr/>
        <p:txBody>
          <a:bodyPr/>
          <a:lstStyle/>
          <a:p>
            <a:pPr algn="ctr"/>
            <a:r>
              <a:rPr lang="en-US" b="1" dirty="0"/>
              <a:t>Operators revised</a:t>
            </a:r>
          </a:p>
        </p:txBody>
      </p:sp>
      <p:sp>
        <p:nvSpPr>
          <p:cNvPr id="3" name="Content Placeholder 2">
            <a:extLst>
              <a:ext uri="{FF2B5EF4-FFF2-40B4-BE49-F238E27FC236}">
                <a16:creationId xmlns:a16="http://schemas.microsoft.com/office/drawing/2014/main" id="{ED5F46B5-C4F9-A040-A9B4-DD54A254D823}"/>
              </a:ext>
            </a:extLst>
          </p:cNvPr>
          <p:cNvSpPr>
            <a:spLocks noGrp="1"/>
          </p:cNvSpPr>
          <p:nvPr>
            <p:ph idx="1"/>
          </p:nvPr>
        </p:nvSpPr>
        <p:spPr/>
        <p:txBody>
          <a:bodyPr/>
          <a:lstStyle/>
          <a:p>
            <a:r>
              <a:rPr lang="en-US" dirty="0"/>
              <a:t>We have been using operators like </a:t>
            </a:r>
            <a:r>
              <a:rPr lang="en-US" dirty="0">
                <a:latin typeface="Consolas" panose="020B0609020204030204" pitchFamily="49" charset="0"/>
                <a:cs typeface="Consolas" panose="020B0609020204030204" pitchFamily="49" charset="0"/>
              </a:rPr>
              <a:t>++, ==</a:t>
            </a:r>
            <a:r>
              <a:rPr lang="en-US" dirty="0"/>
              <a:t>, etc. but lets look at some nice things we can do with them to make our code less cluttered</a:t>
            </a:r>
          </a:p>
          <a:p>
            <a:endParaRPr lang="en-US" dirty="0"/>
          </a:p>
          <a:p>
            <a:endParaRPr lang="en-US" dirty="0"/>
          </a:p>
          <a:p>
            <a:r>
              <a:rPr lang="en-US" dirty="0"/>
              <a:t>Lets say we have a loop where we keep adding a variable to itself</a:t>
            </a:r>
          </a:p>
          <a:p>
            <a:endParaRPr lang="en-US" dirty="0"/>
          </a:p>
        </p:txBody>
      </p:sp>
    </p:spTree>
    <p:extLst>
      <p:ext uri="{BB962C8B-B14F-4D97-AF65-F5344CB8AC3E}">
        <p14:creationId xmlns:p14="http://schemas.microsoft.com/office/powerpoint/2010/main" val="49637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B760-7F21-C744-988B-8452E05D05ED}"/>
              </a:ext>
            </a:extLst>
          </p:cNvPr>
          <p:cNvSpPr>
            <a:spLocks noGrp="1"/>
          </p:cNvSpPr>
          <p:nvPr>
            <p:ph type="title"/>
          </p:nvPr>
        </p:nvSpPr>
        <p:spPr/>
        <p:txBody>
          <a:bodyPr/>
          <a:lstStyle/>
          <a:p>
            <a:pPr algn="ctr"/>
            <a:r>
              <a:rPr lang="en-US" dirty="0"/>
              <a:t>Example loop</a:t>
            </a:r>
          </a:p>
        </p:txBody>
      </p:sp>
      <p:pic>
        <p:nvPicPr>
          <p:cNvPr id="10" name="Content Placeholder 9">
            <a:extLst>
              <a:ext uri="{FF2B5EF4-FFF2-40B4-BE49-F238E27FC236}">
                <a16:creationId xmlns:a16="http://schemas.microsoft.com/office/drawing/2014/main" id="{BAFEACE0-A724-754C-A92A-B44C06AA1FBD}"/>
              </a:ext>
            </a:extLst>
          </p:cNvPr>
          <p:cNvPicPr>
            <a:picLocks noGrp="1" noChangeAspect="1"/>
          </p:cNvPicPr>
          <p:nvPr>
            <p:ph idx="1"/>
          </p:nvPr>
        </p:nvPicPr>
        <p:blipFill>
          <a:blip r:embed="rId2"/>
          <a:stretch>
            <a:fillRect/>
          </a:stretch>
        </p:blipFill>
        <p:spPr>
          <a:xfrm>
            <a:off x="1141413" y="2097087"/>
            <a:ext cx="9397383" cy="2663825"/>
          </a:xfrm>
        </p:spPr>
      </p:pic>
      <p:sp>
        <p:nvSpPr>
          <p:cNvPr id="12" name="TextBox 11">
            <a:extLst>
              <a:ext uri="{FF2B5EF4-FFF2-40B4-BE49-F238E27FC236}">
                <a16:creationId xmlns:a16="http://schemas.microsoft.com/office/drawing/2014/main" id="{32DDF155-D6B7-6E4F-B84A-AEDBD98FD142}"/>
              </a:ext>
            </a:extLst>
          </p:cNvPr>
          <p:cNvSpPr txBox="1"/>
          <p:nvPr/>
        </p:nvSpPr>
        <p:spPr>
          <a:xfrm>
            <a:off x="1141413" y="5069711"/>
            <a:ext cx="7669535" cy="1200329"/>
          </a:xfrm>
          <a:prstGeom prst="rect">
            <a:avLst/>
          </a:prstGeom>
          <a:noFill/>
        </p:spPr>
        <p:txBody>
          <a:bodyPr wrap="none" rtlCol="0">
            <a:spAutoFit/>
          </a:bodyPr>
          <a:lstStyle/>
          <a:p>
            <a:r>
              <a:rPr lang="en-US" dirty="0"/>
              <a:t>The annoying part is the </a:t>
            </a:r>
            <a:r>
              <a:rPr lang="en-US" dirty="0">
                <a:latin typeface="Consolas" panose="020B0609020204030204" pitchFamily="49" charset="0"/>
                <a:cs typeface="Consolas" panose="020B0609020204030204" pitchFamily="49" charset="0"/>
              </a:rPr>
              <a:t>var = var + </a:t>
            </a:r>
            <a:r>
              <a:rPr lang="en-US" dirty="0" err="1">
                <a:latin typeface="Consolas" panose="020B0609020204030204" pitchFamily="49" charset="0"/>
                <a:cs typeface="Consolas" panose="020B0609020204030204" pitchFamily="49" charset="0"/>
              </a:rPr>
              <a:t>i</a:t>
            </a:r>
            <a:r>
              <a:rPr lang="en-US" dirty="0"/>
              <a:t> expression. </a:t>
            </a:r>
          </a:p>
          <a:p>
            <a:r>
              <a:rPr lang="en-US" dirty="0"/>
              <a:t>Writing out the same variable over and over again can become rather frustrating.</a:t>
            </a:r>
          </a:p>
          <a:p>
            <a:endParaRPr lang="en-US" dirty="0"/>
          </a:p>
          <a:p>
            <a:r>
              <a:rPr lang="en-US" dirty="0"/>
              <a:t>Surely there is an easier way to do this!</a:t>
            </a:r>
          </a:p>
        </p:txBody>
      </p:sp>
    </p:spTree>
    <p:extLst>
      <p:ext uri="{BB962C8B-B14F-4D97-AF65-F5344CB8AC3E}">
        <p14:creationId xmlns:p14="http://schemas.microsoft.com/office/powerpoint/2010/main" val="404406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5B5DF36-A1CD-FF46-9B3F-B585D8A85D2A}"/>
                  </a:ext>
                </a:extLst>
              </p:cNvPr>
              <p:cNvSpPr>
                <a:spLocks noGrp="1"/>
              </p:cNvSpPr>
              <p:nvPr>
                <p:ph type="title"/>
              </p:nvPr>
            </p:nvSpPr>
            <p:spPr/>
            <p:txBody>
              <a:bodyPr>
                <a:normAutofit/>
              </a:bodyP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ea typeface="Cambria Math" panose="02040503050406030204" pitchFamily="18" charset="0"/>
                        </a:rPr>
                        <m:t>⨂=</m:t>
                      </m:r>
                    </m:oMath>
                  </m:oMathPara>
                </a14:m>
                <a:endParaRPr lang="en-US" sz="6000" dirty="0"/>
              </a:p>
            </p:txBody>
          </p:sp>
        </mc:Choice>
        <mc:Fallback xmlns="">
          <p:sp>
            <p:nvSpPr>
              <p:cNvPr id="2" name="Title 1">
                <a:extLst>
                  <a:ext uri="{FF2B5EF4-FFF2-40B4-BE49-F238E27FC236}">
                    <a16:creationId xmlns:a16="http://schemas.microsoft.com/office/drawing/2014/main" id="{55B5DF36-A1CD-FF46-9B3F-B585D8A85D2A}"/>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B5F611-B130-5240-A261-91071F27CB90}"/>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is short for “any other operator (+, -, /, etc.)”, aka N-</a:t>
                </a:r>
                <a:r>
                  <a:rPr lang="en-US" dirty="0" err="1"/>
                  <a:t>ary</a:t>
                </a:r>
                <a:r>
                  <a:rPr lang="en-US" dirty="0"/>
                  <a:t> operator</a:t>
                </a:r>
              </a:p>
              <a:p>
                <a:r>
                  <a:rPr lang="en-US" dirty="0"/>
                  <a:t>We can remove the second instance of </a:t>
                </a:r>
                <a:r>
                  <a:rPr lang="en-US" dirty="0">
                    <a:latin typeface="Consolas" panose="020B0609020204030204" pitchFamily="49" charset="0"/>
                    <a:cs typeface="Consolas" panose="020B0609020204030204" pitchFamily="49" charset="0"/>
                  </a:rPr>
                  <a:t>var</a:t>
                </a:r>
                <a:r>
                  <a:rPr lang="en-US" dirty="0"/>
                  <a:t> completely by using this.</a:t>
                </a:r>
              </a:p>
              <a:p>
                <a:endParaRPr lang="en-US" dirty="0"/>
              </a:p>
              <a:p>
                <a:pPr marL="0" indent="0">
                  <a:buNone/>
                </a:pPr>
                <a:r>
                  <a:rPr lang="en-US" b="1" dirty="0"/>
                  <a:t>Syntax:</a:t>
                </a:r>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rPr>
                          <m:t>=</m:t>
                        </m:r>
                      </m:e>
                    </m:nary>
                    <m:r>
                      <a:rPr lang="en-US" b="0" i="1" smtClean="0">
                        <a:latin typeface="Cambria Math" panose="02040503050406030204" pitchFamily="18" charset="0"/>
                      </a:rPr>
                      <m:t> </m:t>
                    </m:r>
                    <m:r>
                      <a:rPr lang="en-US" b="0" i="1" smtClean="0">
                        <a:latin typeface="Cambria Math" panose="02040503050406030204" pitchFamily="18" charset="0"/>
                      </a:rPr>
                      <m:t>𝑥</m:t>
                    </m:r>
                  </m:oMath>
                </a14:m>
                <a:endParaRPr lang="en-US" dirty="0"/>
              </a:p>
              <a:p>
                <a:pPr lvl="1"/>
                <a14:m>
                  <m:oMath xmlns:m="http://schemas.openxmlformats.org/officeDocument/2006/math">
                    <m:r>
                      <a:rPr lang="en-US" b="0" i="1" smtClean="0">
                        <a:latin typeface="Cambria Math" panose="02040503050406030204" pitchFamily="18" charset="0"/>
                      </a:rPr>
                      <m:t>𝑛</m:t>
                    </m:r>
                  </m:oMath>
                </a14:m>
                <a:r>
                  <a:rPr lang="en-US" dirty="0"/>
                  <a:t> is any variable that can have arithmetic operations performed on it</a:t>
                </a:r>
              </a:p>
              <a:p>
                <a:pPr lvl="1"/>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is (like we said before) ANY OPERATOR</a:t>
                </a:r>
              </a:p>
              <a:p>
                <a:pPr lvl="1"/>
                <a14:m>
                  <m:oMath xmlns:m="http://schemas.openxmlformats.org/officeDocument/2006/math">
                    <m:r>
                      <a:rPr lang="en-US" b="0" i="1" smtClean="0">
                        <a:latin typeface="Cambria Math" panose="02040503050406030204" pitchFamily="18" charset="0"/>
                      </a:rPr>
                      <m:t>𝑥</m:t>
                    </m:r>
                  </m:oMath>
                </a14:m>
                <a:r>
                  <a:rPr lang="en-US" dirty="0"/>
                  <a:t> is some number or variable of our choosing</a:t>
                </a:r>
              </a:p>
            </p:txBody>
          </p:sp>
        </mc:Choice>
        <mc:Fallback xmlns="">
          <p:sp>
            <p:nvSpPr>
              <p:cNvPr id="3" name="Content Placeholder 2">
                <a:extLst>
                  <a:ext uri="{FF2B5EF4-FFF2-40B4-BE49-F238E27FC236}">
                    <a16:creationId xmlns:a16="http://schemas.microsoft.com/office/drawing/2014/main" id="{EDB5F611-B130-5240-A261-91071F27CB90}"/>
                  </a:ext>
                </a:extLst>
              </p:cNvPr>
              <p:cNvSpPr>
                <a:spLocks noGrp="1" noRot="1" noChangeAspect="1" noMove="1" noResize="1" noEditPoints="1" noAdjustHandles="1" noChangeArrowheads="1" noChangeShapeType="1" noTextEdit="1"/>
              </p:cNvSpPr>
              <p:nvPr>
                <p:ph idx="1"/>
              </p:nvPr>
            </p:nvSpPr>
            <p:spPr>
              <a:blipFill>
                <a:blip r:embed="rId3"/>
                <a:stretch>
                  <a:fillRect l="-1280" t="-2143" b="-1786"/>
                </a:stretch>
              </a:blipFill>
            </p:spPr>
            <p:txBody>
              <a:bodyPr/>
              <a:lstStyle/>
              <a:p>
                <a:r>
                  <a:rPr lang="en-US">
                    <a:noFill/>
                  </a:rPr>
                  <a:t> </a:t>
                </a:r>
              </a:p>
            </p:txBody>
          </p:sp>
        </mc:Fallback>
      </mc:AlternateContent>
    </p:spTree>
    <p:extLst>
      <p:ext uri="{BB962C8B-B14F-4D97-AF65-F5344CB8AC3E}">
        <p14:creationId xmlns:p14="http://schemas.microsoft.com/office/powerpoint/2010/main" val="96263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Scale>
                                      <p:cBhvr>
                                        <p:cTn id="21"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3" end="3"/>
                                            </p:txEl>
                                          </p:spTgt>
                                        </p:tgtEl>
                                        <p:attrNameLst>
                                          <p:attrName>ppt_x</p:attrName>
                                          <p:attrName>ppt_y</p:attrName>
                                        </p:attrNameLst>
                                      </p:cBhvr>
                                    </p:animMotion>
                                    <p:animEffect transition="in" filter="fade">
                                      <p:cBhvr>
                                        <p:cTn id="23" dur="1000"/>
                                        <p:tgtEl>
                                          <p:spTgt spid="3">
                                            <p:txEl>
                                              <p:pRg st="3" end="3"/>
                                            </p:txEl>
                                          </p:spTgt>
                                        </p:tgtEl>
                                      </p:cBhvr>
                                    </p:animEffect>
                                  </p:childTnLst>
                                </p:cTn>
                              </p:par>
                              <p:par>
                                <p:cTn id="24" presetID="52"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Scale>
                                      <p:cBhvr>
                                        <p:cTn id="26"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4" end="4"/>
                                            </p:txEl>
                                          </p:spTgt>
                                        </p:tgtEl>
                                        <p:attrNameLst>
                                          <p:attrName>ppt_x</p:attrName>
                                          <p:attrName>ppt_y</p:attrName>
                                        </p:attrNameLst>
                                      </p:cBhvr>
                                    </p:animMotion>
                                    <p:animEffect transition="in" filter="fade">
                                      <p:cBhvr>
                                        <p:cTn id="28" dur="1000"/>
                                        <p:tgtEl>
                                          <p:spTgt spid="3">
                                            <p:txEl>
                                              <p:pRg st="4" end="4"/>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Scale>
                                      <p:cBhvr>
                                        <p:cTn id="31"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5" end="5"/>
                                            </p:txEl>
                                          </p:spTgt>
                                        </p:tgtEl>
                                        <p:attrNameLst>
                                          <p:attrName>ppt_x</p:attrName>
                                          <p:attrName>ppt_y</p:attrName>
                                        </p:attrNameLst>
                                      </p:cBhvr>
                                    </p:animMotion>
                                    <p:animEffect transition="in" filter="fade">
                                      <p:cBhvr>
                                        <p:cTn id="33" dur="1000"/>
                                        <p:tgtEl>
                                          <p:spTgt spid="3">
                                            <p:txEl>
                                              <p:pRg st="5" end="5"/>
                                            </p:txEl>
                                          </p:spTgt>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Scale>
                                      <p:cBhvr>
                                        <p:cTn id="36"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6" end="6"/>
                                            </p:txEl>
                                          </p:spTgt>
                                        </p:tgtEl>
                                        <p:attrNameLst>
                                          <p:attrName>ppt_x</p:attrName>
                                          <p:attrName>ppt_y</p:attrName>
                                        </p:attrNameLst>
                                      </p:cBhvr>
                                    </p:animMotion>
                                    <p:animEffect transition="in" filter="fade">
                                      <p:cBhvr>
                                        <p:cTn id="38"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EEAA-E5DC-E043-A3B7-E88D454893AF}"/>
              </a:ext>
            </a:extLst>
          </p:cNvPr>
          <p:cNvSpPr>
            <a:spLocks noGrp="1"/>
          </p:cNvSpPr>
          <p:nvPr>
            <p:ph type="title"/>
          </p:nvPr>
        </p:nvSpPr>
        <p:spPr/>
        <p:txBody>
          <a:bodyPr/>
          <a:lstStyle/>
          <a:p>
            <a:pPr algn="ctr"/>
            <a:r>
              <a:rPr lang="en-US" dirty="0"/>
              <a:t>What does the expression actually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0DE7CC-BBC5-4E4C-AF7A-F1B3BB3164A6}"/>
                  </a:ext>
                </a:extLst>
              </p:cNvPr>
              <p:cNvSpPr>
                <a:spLocks noGrp="1"/>
              </p:cNvSpPr>
              <p:nvPr>
                <p:ph idx="1"/>
              </p:nvPr>
            </p:nvSpPr>
            <p:spPr>
              <a:xfrm>
                <a:off x="1141412" y="2249486"/>
                <a:ext cx="10410508" cy="3989995"/>
              </a:xfrm>
            </p:spPr>
            <p:txBody>
              <a:bodyPr>
                <a:normAutofit/>
              </a:bodyPr>
              <a:lstStyle/>
              <a:p>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 </m:t>
                    </m:r>
                    <m:nary>
                      <m:naryPr>
                        <m:chr m:val="⨂"/>
                        <m:subHide m:val="on"/>
                        <m:supHide m:val="on"/>
                        <m:ctrlPr>
                          <a:rPr lang="en-US" i="1">
                            <a:latin typeface="Cambria Math" panose="02040503050406030204" pitchFamily="18" charset="0"/>
                            <a:ea typeface="Cambria Math" panose="02040503050406030204" pitchFamily="18" charset="0"/>
                          </a:rPr>
                        </m:ctrlPr>
                      </m:naryPr>
                      <m:sub/>
                      <m:sup/>
                      <m:e>
                        <m:r>
                          <a:rPr lang="en-US" i="1">
                            <a:latin typeface="Cambria Math" panose="02040503050406030204" pitchFamily="18" charset="0"/>
                          </a:rPr>
                          <m:t>=</m:t>
                        </m:r>
                      </m:e>
                    </m:nary>
                    <m:r>
                      <a:rPr lang="en-US" i="1">
                        <a:latin typeface="Cambria Math" panose="02040503050406030204" pitchFamily="18" charset="0"/>
                      </a:rPr>
                      <m:t> </m:t>
                    </m:r>
                    <m:r>
                      <a:rPr lang="en-US" i="1">
                        <a:latin typeface="Cambria Math" panose="02040503050406030204" pitchFamily="18" charset="0"/>
                      </a:rPr>
                      <m:t>𝑥</m:t>
                    </m:r>
                  </m:oMath>
                </a14:m>
                <a:r>
                  <a:rPr lang="en-US" dirty="0"/>
                  <a:t> basically says: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e>
                    </m:nary>
                  </m:oMath>
                </a14:m>
                <a:endParaRPr lang="en-US" dirty="0"/>
              </a:p>
              <a:p>
                <a:endParaRPr lang="en-US" dirty="0"/>
              </a:p>
              <a:p>
                <a:r>
                  <a:rPr lang="en-US" dirty="0"/>
                  <a:t>This may seem a bit confusing but lets look at some easy examples</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a:p>
                <a:pPr lvl="1"/>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7</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 −7</m:t>
                    </m:r>
                  </m:oMath>
                </a14:m>
                <a:r>
                  <a:rPr lang="en-US" dirty="0"/>
                  <a:t> </a:t>
                </a:r>
              </a:p>
              <a:p>
                <a:pPr lvl="1"/>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23</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∗23</m:t>
                    </m:r>
                  </m:oMath>
                </a14:m>
                <a:r>
                  <a:rPr lang="en-US" dirty="0"/>
                  <a:t> </a:t>
                </a:r>
              </a:p>
              <a:p>
                <a:pPr lvl="1"/>
                <a:endParaRPr lang="en-US" dirty="0"/>
              </a:p>
              <a:p>
                <a:r>
                  <a:rPr lang="en-US" dirty="0"/>
                  <a:t>All of these expressions say “</a:t>
                </a:r>
                <a14:m>
                  <m:oMath xmlns:m="http://schemas.openxmlformats.org/officeDocument/2006/math">
                    <m:r>
                      <a:rPr lang="en-US" i="1" dirty="0" smtClean="0">
                        <a:latin typeface="Cambria Math" panose="02040503050406030204" pitchFamily="18" charset="0"/>
                      </a:rPr>
                      <m:t>𝑛</m:t>
                    </m:r>
                  </m:oMath>
                </a14:m>
                <a:r>
                  <a:rPr lang="en-US" dirty="0"/>
                  <a:t> is equal to the current value of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n</m:t>
                    </m:r>
                    <m:r>
                      <a:rPr lang="en-US" b="0" i="0" smtClean="0">
                        <a:latin typeface="Cambria Math" panose="02040503050406030204" pitchFamily="18" charset="0"/>
                        <a:ea typeface="Cambria Math" panose="02040503050406030204" pitchFamily="18" charset="0"/>
                      </a:rPr>
                      <m:t> </m:t>
                    </m:r>
                    <m:nary>
                      <m:naryPr>
                        <m:chr m:val="⨂"/>
                        <m:subHide m:val="on"/>
                        <m:supHide m:val="on"/>
                        <m:ctrlPr>
                          <a:rPr lang="en-US" i="1">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 </m:t>
                        </m:r>
                      </m:e>
                    </m:nary>
                    <m:r>
                      <a:rPr lang="en-US" b="0" i="1" smtClean="0">
                        <a:latin typeface="Cambria Math" panose="02040503050406030204" pitchFamily="18" charset="0"/>
                      </a:rPr>
                      <m:t> </m:t>
                    </m:r>
                  </m:oMath>
                </a14:m>
                <a:r>
                  <a:rPr lang="en-US" dirty="0"/>
                  <a:t>some value”</a:t>
                </a:r>
              </a:p>
            </p:txBody>
          </p:sp>
        </mc:Choice>
        <mc:Fallback xmlns="">
          <p:sp>
            <p:nvSpPr>
              <p:cNvPr id="3" name="Content Placeholder 2">
                <a:extLst>
                  <a:ext uri="{FF2B5EF4-FFF2-40B4-BE49-F238E27FC236}">
                    <a16:creationId xmlns:a16="http://schemas.microsoft.com/office/drawing/2014/main" id="{E20DE7CC-BBC5-4E4C-AF7A-F1B3BB3164A6}"/>
                  </a:ext>
                </a:extLst>
              </p:cNvPr>
              <p:cNvSpPr>
                <a:spLocks noGrp="1" noRot="1" noChangeAspect="1" noMove="1" noResize="1" noEditPoints="1" noAdjustHandles="1" noChangeArrowheads="1" noChangeShapeType="1" noTextEdit="1"/>
              </p:cNvSpPr>
              <p:nvPr>
                <p:ph idx="1"/>
              </p:nvPr>
            </p:nvSpPr>
            <p:spPr>
              <a:xfrm>
                <a:off x="1141412" y="2249486"/>
                <a:ext cx="10410508" cy="3989995"/>
              </a:xfrm>
              <a:blipFill>
                <a:blip r:embed="rId2"/>
                <a:stretch>
                  <a:fillRect l="-1218" t="-9841" b="-15556"/>
                </a:stretch>
              </a:blipFill>
            </p:spPr>
            <p:txBody>
              <a:bodyPr/>
              <a:lstStyle/>
              <a:p>
                <a:r>
                  <a:rPr lang="en-US">
                    <a:noFill/>
                  </a:rPr>
                  <a:t> </a:t>
                </a:r>
              </a:p>
            </p:txBody>
          </p:sp>
        </mc:Fallback>
      </mc:AlternateContent>
    </p:spTree>
    <p:extLst>
      <p:ext uri="{BB962C8B-B14F-4D97-AF65-F5344CB8AC3E}">
        <p14:creationId xmlns:p14="http://schemas.microsoft.com/office/powerpoint/2010/main" val="103619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Scale>
                                      <p:cBhvr>
                                        <p:cTn id="19"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3" end="3"/>
                                            </p:txEl>
                                          </p:spTgt>
                                        </p:tgtEl>
                                        <p:attrNameLst>
                                          <p:attrName>ppt_x</p:attrName>
                                          <p:attrName>ppt_y</p:attrName>
                                        </p:attrNameLst>
                                      </p:cBhvr>
                                    </p:animMotion>
                                    <p:animEffect transition="in" filter="fade">
                                      <p:cBhvr>
                                        <p:cTn id="21" dur="1000"/>
                                        <p:tgtEl>
                                          <p:spTgt spid="3">
                                            <p:txEl>
                                              <p:pRg st="3" end="3"/>
                                            </p:txEl>
                                          </p:spTgt>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Scale>
                                      <p:cBhvr>
                                        <p:cTn id="24"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4" end="4"/>
                                            </p:txEl>
                                          </p:spTgt>
                                        </p:tgtEl>
                                        <p:attrNameLst>
                                          <p:attrName>ppt_x</p:attrName>
                                          <p:attrName>ppt_y</p:attrName>
                                        </p:attrNameLst>
                                      </p:cBhvr>
                                    </p:animMotion>
                                    <p:animEffect transition="in" filter="fade">
                                      <p:cBhvr>
                                        <p:cTn id="26" dur="1000"/>
                                        <p:tgtEl>
                                          <p:spTgt spid="3">
                                            <p:txEl>
                                              <p:pRg st="4" end="4"/>
                                            </p:txEl>
                                          </p:spTgt>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Scale>
                                      <p:cBhvr>
                                        <p:cTn id="29"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
                                            <p:txEl>
                                              <p:pRg st="5" end="5"/>
                                            </p:txEl>
                                          </p:spTgt>
                                        </p:tgtEl>
                                        <p:attrNameLst>
                                          <p:attrName>ppt_x</p:attrName>
                                          <p:attrName>ppt_y</p:attrName>
                                        </p:attrNameLst>
                                      </p:cBhvr>
                                    </p:animMotion>
                                    <p:animEffect transition="in" filter="fade">
                                      <p:cBhvr>
                                        <p:cTn id="31" dur="1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Scale>
                                      <p:cBhvr>
                                        <p:cTn id="36"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7" end="7"/>
                                            </p:txEl>
                                          </p:spTgt>
                                        </p:tgtEl>
                                        <p:attrNameLst>
                                          <p:attrName>ppt_x</p:attrName>
                                          <p:attrName>ppt_y</p:attrName>
                                        </p:attrNameLst>
                                      </p:cBhvr>
                                    </p:animMotion>
                                    <p:animEffect transition="in" filter="fade">
                                      <p:cBhvr>
                                        <p:cTn id="3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9F67-082D-744E-9767-8E54531570FA}"/>
              </a:ext>
            </a:extLst>
          </p:cNvPr>
          <p:cNvSpPr>
            <a:spLocks noGrp="1"/>
          </p:cNvSpPr>
          <p:nvPr>
            <p:ph type="title"/>
          </p:nvPr>
        </p:nvSpPr>
        <p:spPr/>
        <p:txBody>
          <a:bodyPr/>
          <a:lstStyle/>
          <a:p>
            <a:pPr algn="ctr"/>
            <a:r>
              <a:rPr lang="en-US" dirty="0"/>
              <a:t>Let’s clean up that expression </a:t>
            </a:r>
          </a:p>
        </p:txBody>
      </p:sp>
      <p:pic>
        <p:nvPicPr>
          <p:cNvPr id="5" name="Content Placeholder 4">
            <a:extLst>
              <a:ext uri="{FF2B5EF4-FFF2-40B4-BE49-F238E27FC236}">
                <a16:creationId xmlns:a16="http://schemas.microsoft.com/office/drawing/2014/main" id="{5AC66081-B539-074A-9019-9171F91443A9}"/>
              </a:ext>
            </a:extLst>
          </p:cNvPr>
          <p:cNvPicPr>
            <a:picLocks noGrp="1" noChangeAspect="1"/>
          </p:cNvPicPr>
          <p:nvPr>
            <p:ph idx="1"/>
          </p:nvPr>
        </p:nvPicPr>
        <p:blipFill>
          <a:blip r:embed="rId2"/>
          <a:stretch>
            <a:fillRect/>
          </a:stretch>
        </p:blipFill>
        <p:spPr>
          <a:xfrm>
            <a:off x="613470" y="2097088"/>
            <a:ext cx="10965060" cy="2924016"/>
          </a:xfrm>
        </p:spPr>
      </p:pic>
      <p:sp>
        <p:nvSpPr>
          <p:cNvPr id="6" name="TextBox 5">
            <a:extLst>
              <a:ext uri="{FF2B5EF4-FFF2-40B4-BE49-F238E27FC236}">
                <a16:creationId xmlns:a16="http://schemas.microsoft.com/office/drawing/2014/main" id="{0CB3246B-513F-A54C-8809-2D457770EB0E}"/>
              </a:ext>
            </a:extLst>
          </p:cNvPr>
          <p:cNvSpPr txBox="1"/>
          <p:nvPr/>
        </p:nvSpPr>
        <p:spPr>
          <a:xfrm>
            <a:off x="1265738" y="5299345"/>
            <a:ext cx="10027904" cy="1200329"/>
          </a:xfrm>
          <a:prstGeom prst="rect">
            <a:avLst/>
          </a:prstGeom>
          <a:noFill/>
        </p:spPr>
        <p:txBody>
          <a:bodyPr wrap="square" rtlCol="0">
            <a:spAutoFit/>
          </a:bodyPr>
          <a:lstStyle/>
          <a:p>
            <a:r>
              <a:rPr lang="en-US" sz="2400" dirty="0"/>
              <a:t>You may think that this was rather pointless, but once we start using </a:t>
            </a:r>
            <a:r>
              <a:rPr lang="en-US" sz="2400" b="1" dirty="0"/>
              <a:t>function return types</a:t>
            </a:r>
            <a:r>
              <a:rPr lang="en-US" sz="2400" dirty="0"/>
              <a:t> and more </a:t>
            </a:r>
            <a:r>
              <a:rPr lang="en-US" sz="2400" b="1" dirty="0"/>
              <a:t>complex equations</a:t>
            </a:r>
            <a:r>
              <a:rPr lang="en-US" sz="2400" dirty="0"/>
              <a:t>, doing this will give us a </a:t>
            </a:r>
            <a:r>
              <a:rPr lang="en-US" sz="2400" b="1" dirty="0"/>
              <a:t>speed boost </a:t>
            </a:r>
            <a:r>
              <a:rPr lang="en-US" sz="2400" dirty="0"/>
              <a:t>compared to the first method</a:t>
            </a:r>
          </a:p>
        </p:txBody>
      </p:sp>
    </p:spTree>
    <p:extLst>
      <p:ext uri="{BB962C8B-B14F-4D97-AF65-F5344CB8AC3E}">
        <p14:creationId xmlns:p14="http://schemas.microsoft.com/office/powerpoint/2010/main" val="236750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24B9-D3F7-7D46-99BE-75F6C9820BDB}"/>
              </a:ext>
            </a:extLst>
          </p:cNvPr>
          <p:cNvSpPr>
            <a:spLocks noGrp="1"/>
          </p:cNvSpPr>
          <p:nvPr>
            <p:ph type="title"/>
          </p:nvPr>
        </p:nvSpPr>
        <p:spPr/>
        <p:txBody>
          <a:bodyPr/>
          <a:lstStyle/>
          <a:p>
            <a:pPr algn="ctr"/>
            <a:r>
              <a:rPr lang="en-US" dirty="0"/>
              <a:t>For loop increment</a:t>
            </a:r>
          </a:p>
        </p:txBody>
      </p:sp>
      <p:sp>
        <p:nvSpPr>
          <p:cNvPr id="3" name="Content Placeholder 2">
            <a:extLst>
              <a:ext uri="{FF2B5EF4-FFF2-40B4-BE49-F238E27FC236}">
                <a16:creationId xmlns:a16="http://schemas.microsoft.com/office/drawing/2014/main" id="{D52372CB-BECB-3C42-A7B0-09C9CDEAE625}"/>
              </a:ext>
            </a:extLst>
          </p:cNvPr>
          <p:cNvSpPr>
            <a:spLocks noGrp="1"/>
          </p:cNvSpPr>
          <p:nvPr>
            <p:ph idx="1"/>
          </p:nvPr>
        </p:nvSpPr>
        <p:spPr/>
        <p:txBody>
          <a:bodyPr/>
          <a:lstStyle/>
          <a:p>
            <a:r>
              <a:rPr lang="en-US" dirty="0"/>
              <a:t>What about the increment that we are doing in the </a:t>
            </a:r>
            <a:r>
              <a:rPr lang="en-US" dirty="0">
                <a:solidFill>
                  <a:srgbClr val="FF79B2"/>
                </a:solidFill>
                <a:latin typeface="Consolas" panose="020B0609020204030204" pitchFamily="49" charset="0"/>
                <a:cs typeface="Consolas" panose="020B0609020204030204" pitchFamily="49" charset="0"/>
              </a:rPr>
              <a:t>for</a:t>
            </a:r>
            <a:r>
              <a:rPr lang="en-US" dirty="0"/>
              <a:t> loop? How does that work?</a:t>
            </a:r>
          </a:p>
          <a:p>
            <a:endParaRPr lang="en-US" dirty="0"/>
          </a:p>
          <a:p>
            <a:r>
              <a:rPr lang="en-US" dirty="0"/>
              <a:t>We always so something that looked like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a:cs typeface="Consolas" panose="020B0609020204030204" pitchFamily="49" charset="0"/>
              </a:rPr>
              <a:t>we came to accept that this increments the value of </a:t>
            </a:r>
            <a:r>
              <a:rPr lang="en-US" dirty="0" err="1">
                <a:latin typeface="Consolas" panose="020B0609020204030204" pitchFamily="49" charset="0"/>
                <a:cs typeface="Consolas" panose="020B0609020204030204" pitchFamily="49" charset="0"/>
              </a:rPr>
              <a:t>i</a:t>
            </a:r>
            <a:r>
              <a:rPr lang="en-US" dirty="0">
                <a:cs typeface="Consolas" panose="020B0609020204030204" pitchFamily="49" charset="0"/>
              </a:rPr>
              <a:t>, but let’s look at this </a:t>
            </a:r>
          </a:p>
        </p:txBody>
      </p:sp>
    </p:spTree>
    <p:extLst>
      <p:ext uri="{BB962C8B-B14F-4D97-AF65-F5344CB8AC3E}">
        <p14:creationId xmlns:p14="http://schemas.microsoft.com/office/powerpoint/2010/main" val="36179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3038-3708-3140-B32B-680D98F7D706}"/>
              </a:ext>
            </a:extLst>
          </p:cNvPr>
          <p:cNvSpPr>
            <a:spLocks noGrp="1"/>
          </p:cNvSpPr>
          <p:nvPr>
            <p:ph type="title"/>
          </p:nvPr>
        </p:nvSpPr>
        <p:spPr/>
        <p:txBody>
          <a:bodyPr/>
          <a:lstStyle/>
          <a:p>
            <a:pPr algn="ctr"/>
            <a:r>
              <a:rPr lang="en-US" b="1" dirty="0"/>
              <a:t>Post-increment </a:t>
            </a:r>
          </a:p>
        </p:txBody>
      </p:sp>
      <p:sp>
        <p:nvSpPr>
          <p:cNvPr id="3" name="Content Placeholder 2">
            <a:extLst>
              <a:ext uri="{FF2B5EF4-FFF2-40B4-BE49-F238E27FC236}">
                <a16:creationId xmlns:a16="http://schemas.microsoft.com/office/drawing/2014/main" id="{22769F41-9A71-704A-B9C3-21CED9A9166C}"/>
              </a:ext>
            </a:extLst>
          </p:cNvPr>
          <p:cNvSpPr>
            <a:spLocks noGrp="1"/>
          </p:cNvSpPr>
          <p:nvPr>
            <p:ph idx="1"/>
          </p:nvPr>
        </p:nvSpPr>
        <p:spPr>
          <a:xfrm>
            <a:off x="1141412" y="2249487"/>
            <a:ext cx="9905999" cy="4279650"/>
          </a:xfrm>
        </p:spPr>
        <p:txBody>
          <a:bodyPr>
            <a:normAutofit/>
          </a:bodyPr>
          <a:lstStyle/>
          <a:p>
            <a:r>
              <a:rPr lang="en-US" dirty="0"/>
              <a:t>The post increment is seen as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endParaRPr lang="en-US" dirty="0"/>
          </a:p>
          <a:p>
            <a:r>
              <a:rPr lang="en-US" dirty="0"/>
              <a:t>This is almost the same as saying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endParaRPr lang="en-US" dirty="0"/>
          </a:p>
          <a:p>
            <a:r>
              <a:rPr lang="en-US" dirty="0"/>
              <a:t>Let’s see what happens if we assign a post increment to some other variable</a:t>
            </a:r>
          </a:p>
          <a:p>
            <a:endParaRPr lang="en-US" dirty="0"/>
          </a:p>
          <a:p>
            <a:r>
              <a:rPr lang="en-US" b="1" dirty="0"/>
              <a:t>Note</a:t>
            </a:r>
            <a:r>
              <a:rPr lang="en-US" dirty="0"/>
              <a:t>: The same also applies to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8908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AE61-02DC-674D-81D7-8955E27208A1}"/>
              </a:ext>
            </a:extLst>
          </p:cNvPr>
          <p:cNvSpPr>
            <a:spLocks noGrp="1"/>
          </p:cNvSpPr>
          <p:nvPr>
            <p:ph type="title"/>
          </p:nvPr>
        </p:nvSpPr>
        <p:spPr/>
        <p:txBody>
          <a:bodyPr/>
          <a:lstStyle/>
          <a:p>
            <a:pPr algn="ctr"/>
            <a:r>
              <a:rPr lang="en-US" b="1" dirty="0"/>
              <a:t>Example Code</a:t>
            </a:r>
          </a:p>
        </p:txBody>
      </p:sp>
      <p:pic>
        <p:nvPicPr>
          <p:cNvPr id="5" name="Content Placeholder 4">
            <a:extLst>
              <a:ext uri="{FF2B5EF4-FFF2-40B4-BE49-F238E27FC236}">
                <a16:creationId xmlns:a16="http://schemas.microsoft.com/office/drawing/2014/main" id="{C6874564-3721-064B-8274-CF1F7632752B}"/>
              </a:ext>
            </a:extLst>
          </p:cNvPr>
          <p:cNvPicPr>
            <a:picLocks noGrp="1" noChangeAspect="1"/>
          </p:cNvPicPr>
          <p:nvPr>
            <p:ph idx="1"/>
          </p:nvPr>
        </p:nvPicPr>
        <p:blipFill>
          <a:blip r:embed="rId2"/>
          <a:stretch>
            <a:fillRect/>
          </a:stretch>
        </p:blipFill>
        <p:spPr>
          <a:xfrm>
            <a:off x="2832828" y="1884029"/>
            <a:ext cx="6523167" cy="2876884"/>
          </a:xfrm>
        </p:spPr>
      </p:pic>
      <p:pic>
        <p:nvPicPr>
          <p:cNvPr id="8" name="Picture 7">
            <a:extLst>
              <a:ext uri="{FF2B5EF4-FFF2-40B4-BE49-F238E27FC236}">
                <a16:creationId xmlns:a16="http://schemas.microsoft.com/office/drawing/2014/main" id="{DAB89790-A551-9E4C-9E4C-28348D8DE489}"/>
              </a:ext>
            </a:extLst>
          </p:cNvPr>
          <p:cNvPicPr>
            <a:picLocks noChangeAspect="1"/>
          </p:cNvPicPr>
          <p:nvPr/>
        </p:nvPicPr>
        <p:blipFill>
          <a:blip r:embed="rId3"/>
          <a:stretch>
            <a:fillRect/>
          </a:stretch>
        </p:blipFill>
        <p:spPr>
          <a:xfrm>
            <a:off x="3815213" y="5634030"/>
            <a:ext cx="4561574" cy="784787"/>
          </a:xfrm>
          <a:prstGeom prst="rect">
            <a:avLst/>
          </a:prstGeom>
        </p:spPr>
      </p:pic>
      <p:sp>
        <p:nvSpPr>
          <p:cNvPr id="9" name="TextBox 8">
            <a:extLst>
              <a:ext uri="{FF2B5EF4-FFF2-40B4-BE49-F238E27FC236}">
                <a16:creationId xmlns:a16="http://schemas.microsoft.com/office/drawing/2014/main" id="{F4C63309-1F0E-3C49-A6BE-723D8BE512B3}"/>
              </a:ext>
            </a:extLst>
          </p:cNvPr>
          <p:cNvSpPr txBox="1"/>
          <p:nvPr/>
        </p:nvSpPr>
        <p:spPr>
          <a:xfrm>
            <a:off x="2013244" y="5634030"/>
            <a:ext cx="1639167" cy="584775"/>
          </a:xfrm>
          <a:prstGeom prst="rect">
            <a:avLst/>
          </a:prstGeom>
          <a:noFill/>
        </p:spPr>
        <p:txBody>
          <a:bodyPr wrap="none" rtlCol="0">
            <a:spAutoFit/>
          </a:bodyPr>
          <a:lstStyle/>
          <a:p>
            <a:r>
              <a:rPr lang="en-US" sz="3200" dirty="0"/>
              <a:t>OUTPUT:</a:t>
            </a:r>
          </a:p>
        </p:txBody>
      </p:sp>
    </p:spTree>
    <p:extLst>
      <p:ext uri="{BB962C8B-B14F-4D97-AF65-F5344CB8AC3E}">
        <p14:creationId xmlns:p14="http://schemas.microsoft.com/office/powerpoint/2010/main" val="267714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580E-54E5-7145-BBB0-415A58F5FAC1}"/>
              </a:ext>
            </a:extLst>
          </p:cNvPr>
          <p:cNvSpPr>
            <a:spLocks noGrp="1"/>
          </p:cNvSpPr>
          <p:nvPr>
            <p:ph type="title"/>
          </p:nvPr>
        </p:nvSpPr>
        <p:spPr/>
        <p:txBody>
          <a:bodyPr/>
          <a:lstStyle/>
          <a:p>
            <a:pPr algn="ctr"/>
            <a:r>
              <a:rPr lang="en-US" dirty="0"/>
              <a:t>Post-increment logic</a:t>
            </a:r>
          </a:p>
        </p:txBody>
      </p:sp>
      <p:sp>
        <p:nvSpPr>
          <p:cNvPr id="3" name="Content Placeholder 2">
            <a:extLst>
              <a:ext uri="{FF2B5EF4-FFF2-40B4-BE49-F238E27FC236}">
                <a16:creationId xmlns:a16="http://schemas.microsoft.com/office/drawing/2014/main" id="{61DCD46D-F4C0-CD43-9478-91A80C89AB1A}"/>
              </a:ext>
            </a:extLst>
          </p:cNvPr>
          <p:cNvSpPr>
            <a:spLocks noGrp="1"/>
          </p:cNvSpPr>
          <p:nvPr>
            <p:ph idx="1"/>
          </p:nvPr>
        </p:nvSpPr>
        <p:spPr/>
        <p:txBody>
          <a:bodyPr/>
          <a:lstStyle/>
          <a:p>
            <a:r>
              <a:rPr lang="en-US" dirty="0"/>
              <a:t>Simply: The-post increment on a variable basically says: “if someone asks, I’ll give them my current value, after that I’ll increment my own value”</a:t>
            </a:r>
          </a:p>
          <a:p>
            <a:endParaRPr lang="en-US" dirty="0"/>
          </a:p>
          <a:p>
            <a:endParaRPr lang="en-US" dirty="0"/>
          </a:p>
          <a:p>
            <a:r>
              <a:rPr lang="en-US" dirty="0"/>
              <a:t>We are basically holding off on doing the increment</a:t>
            </a:r>
          </a:p>
        </p:txBody>
      </p:sp>
    </p:spTree>
    <p:extLst>
      <p:ext uri="{BB962C8B-B14F-4D97-AF65-F5344CB8AC3E}">
        <p14:creationId xmlns:p14="http://schemas.microsoft.com/office/powerpoint/2010/main" val="99658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9D0D-02A5-1942-8A4E-F5DFCAB39B7C}"/>
              </a:ext>
            </a:extLst>
          </p:cNvPr>
          <p:cNvSpPr>
            <a:spLocks noGrp="1"/>
          </p:cNvSpPr>
          <p:nvPr>
            <p:ph type="title"/>
          </p:nvPr>
        </p:nvSpPr>
        <p:spPr/>
        <p:txBody>
          <a:bodyPr/>
          <a:lstStyle/>
          <a:p>
            <a:pPr algn="ctr"/>
            <a:r>
              <a:rPr lang="en-US" b="1" dirty="0"/>
              <a:t>Pre-increment </a:t>
            </a:r>
          </a:p>
        </p:txBody>
      </p:sp>
      <p:sp>
        <p:nvSpPr>
          <p:cNvPr id="3" name="Content Placeholder 2">
            <a:extLst>
              <a:ext uri="{FF2B5EF4-FFF2-40B4-BE49-F238E27FC236}">
                <a16:creationId xmlns:a16="http://schemas.microsoft.com/office/drawing/2014/main" id="{4A6535C0-8027-E54B-9F6B-E72936B6D67D}"/>
              </a:ext>
            </a:extLst>
          </p:cNvPr>
          <p:cNvSpPr>
            <a:spLocks noGrp="1"/>
          </p:cNvSpPr>
          <p:nvPr>
            <p:ph idx="1"/>
          </p:nvPr>
        </p:nvSpPr>
        <p:spPr>
          <a:xfrm>
            <a:off x="1141412" y="3147845"/>
            <a:ext cx="9905999" cy="2222500"/>
          </a:xfrm>
        </p:spPr>
        <p:txBody>
          <a:bodyPr/>
          <a:lstStyle/>
          <a:p>
            <a:r>
              <a:rPr lang="en-US" dirty="0"/>
              <a:t>The pre-increment is usually seen as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t>The pre-increment simply says: “Increment </a:t>
            </a:r>
            <a:r>
              <a:rPr lang="en-US" dirty="0" err="1">
                <a:latin typeface="Consolas" panose="020B0609020204030204" pitchFamily="49" charset="0"/>
                <a:cs typeface="Consolas" panose="020B0609020204030204" pitchFamily="49" charset="0"/>
              </a:rPr>
              <a:t>i</a:t>
            </a:r>
            <a:r>
              <a:rPr lang="en-US" dirty="0"/>
              <a:t> immediately”</a:t>
            </a:r>
          </a:p>
        </p:txBody>
      </p:sp>
    </p:spTree>
    <p:extLst>
      <p:ext uri="{BB962C8B-B14F-4D97-AF65-F5344CB8AC3E}">
        <p14:creationId xmlns:p14="http://schemas.microsoft.com/office/powerpoint/2010/main" val="239004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4BD7-638C-724C-9326-B4312262F1EB}"/>
              </a:ext>
            </a:extLst>
          </p:cNvPr>
          <p:cNvSpPr>
            <a:spLocks noGrp="1"/>
          </p:cNvSpPr>
          <p:nvPr>
            <p:ph type="title"/>
          </p:nvPr>
        </p:nvSpPr>
        <p:spPr/>
        <p:txBody>
          <a:bodyPr/>
          <a:lstStyle/>
          <a:p>
            <a:pPr algn="ctr"/>
            <a:r>
              <a:rPr lang="en-US" b="1" dirty="0"/>
              <a:t>Real world examples?</a:t>
            </a:r>
          </a:p>
        </p:txBody>
      </p:sp>
      <p:sp>
        <p:nvSpPr>
          <p:cNvPr id="3" name="Content Placeholder 2">
            <a:extLst>
              <a:ext uri="{FF2B5EF4-FFF2-40B4-BE49-F238E27FC236}">
                <a16:creationId xmlns:a16="http://schemas.microsoft.com/office/drawing/2014/main" id="{F810ECC6-2EB4-DE4D-80AD-BE25940813AE}"/>
              </a:ext>
            </a:extLst>
          </p:cNvPr>
          <p:cNvSpPr>
            <a:spLocks noGrp="1"/>
          </p:cNvSpPr>
          <p:nvPr>
            <p:ph idx="1"/>
          </p:nvPr>
        </p:nvSpPr>
        <p:spPr>
          <a:xfrm>
            <a:off x="1141413" y="2097088"/>
            <a:ext cx="10694029" cy="4760912"/>
          </a:xfrm>
        </p:spPr>
        <p:txBody>
          <a:bodyPr>
            <a:normAutofit fontScale="92500" lnSpcReduction="10000"/>
          </a:bodyPr>
          <a:lstStyle/>
          <a:p>
            <a:r>
              <a:rPr lang="en-US" dirty="0"/>
              <a:t>Your </a:t>
            </a:r>
            <a:r>
              <a:rPr lang="en-US" b="1" dirty="0"/>
              <a:t>Phone</a:t>
            </a:r>
            <a:r>
              <a:rPr lang="en-US" dirty="0"/>
              <a:t> trying to connect to </a:t>
            </a:r>
            <a:r>
              <a:rPr lang="en-US" dirty="0" err="1"/>
              <a:t>wifi</a:t>
            </a:r>
            <a:endParaRPr lang="en-US" dirty="0"/>
          </a:p>
          <a:p>
            <a:pPr lvl="1"/>
            <a:r>
              <a:rPr lang="en-US" dirty="0"/>
              <a:t>There is typically a program (or part of a program) that will keep checking if your phone can connect to </a:t>
            </a:r>
            <a:r>
              <a:rPr lang="en-US" dirty="0" err="1"/>
              <a:t>wifi</a:t>
            </a:r>
            <a:endParaRPr lang="en-US" dirty="0"/>
          </a:p>
          <a:p>
            <a:endParaRPr lang="en-US" dirty="0"/>
          </a:p>
          <a:p>
            <a:r>
              <a:rPr lang="en-US" b="1" dirty="0"/>
              <a:t>Airplane </a:t>
            </a:r>
            <a:r>
              <a:rPr lang="en-US" dirty="0"/>
              <a:t>altitude </a:t>
            </a:r>
          </a:p>
          <a:p>
            <a:pPr lvl="1"/>
            <a:r>
              <a:rPr lang="en-US" dirty="0"/>
              <a:t>The pilot probably wants to know the airplanes elevation, otherwise we might have a serious problem.</a:t>
            </a:r>
          </a:p>
          <a:p>
            <a:pPr lvl="1"/>
            <a:endParaRPr lang="en-US" dirty="0"/>
          </a:p>
          <a:p>
            <a:endParaRPr lang="en-US" dirty="0"/>
          </a:p>
          <a:p>
            <a:r>
              <a:rPr lang="en-US" b="1" dirty="0"/>
              <a:t>Connecting</a:t>
            </a:r>
            <a:r>
              <a:rPr lang="en-US" dirty="0"/>
              <a:t> to an </a:t>
            </a:r>
            <a:r>
              <a:rPr lang="en-US" b="1" dirty="0"/>
              <a:t>online game</a:t>
            </a:r>
          </a:p>
          <a:p>
            <a:pPr lvl="1"/>
            <a:r>
              <a:rPr lang="en-US" dirty="0"/>
              <a:t>The server hosting the game will probably have a loop checking if players want to join</a:t>
            </a:r>
          </a:p>
          <a:p>
            <a:pPr lvl="1"/>
            <a:r>
              <a:rPr lang="en-US" dirty="0"/>
              <a:t>Once there are enough players that loop stops since no more players are required</a:t>
            </a:r>
          </a:p>
        </p:txBody>
      </p:sp>
      <p:pic>
        <p:nvPicPr>
          <p:cNvPr id="8" name="Graphic 7" descr="Game controller">
            <a:extLst>
              <a:ext uri="{FF2B5EF4-FFF2-40B4-BE49-F238E27FC236}">
                <a16:creationId xmlns:a16="http://schemas.microsoft.com/office/drawing/2014/main" id="{E0FBF132-031E-874A-B2ED-A45C6359D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2211" y="5297115"/>
            <a:ext cx="723901" cy="723901"/>
          </a:xfrm>
          <a:prstGeom prst="rect">
            <a:avLst/>
          </a:prstGeom>
        </p:spPr>
      </p:pic>
      <p:pic>
        <p:nvPicPr>
          <p:cNvPr id="14" name="Graphic 13" descr="Computer">
            <a:extLst>
              <a:ext uri="{FF2B5EF4-FFF2-40B4-BE49-F238E27FC236}">
                <a16:creationId xmlns:a16="http://schemas.microsoft.com/office/drawing/2014/main" id="{3F638290-F141-F846-88CF-14D5679616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06209" y="5148312"/>
            <a:ext cx="914400" cy="914400"/>
          </a:xfrm>
          <a:prstGeom prst="rect">
            <a:avLst/>
          </a:prstGeom>
        </p:spPr>
      </p:pic>
      <p:pic>
        <p:nvPicPr>
          <p:cNvPr id="15" name="Graphic 14" descr="Wi-Fi">
            <a:extLst>
              <a:ext uri="{FF2B5EF4-FFF2-40B4-BE49-F238E27FC236}">
                <a16:creationId xmlns:a16="http://schemas.microsoft.com/office/drawing/2014/main" id="{4C8A5F35-59B5-FA49-A596-676EFC5277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58261" y="1944594"/>
            <a:ext cx="723900" cy="723900"/>
          </a:xfrm>
          <a:prstGeom prst="rect">
            <a:avLst/>
          </a:prstGeom>
        </p:spPr>
      </p:pic>
      <p:pic>
        <p:nvPicPr>
          <p:cNvPr id="17" name="Graphic 16" descr="Airplane">
            <a:extLst>
              <a:ext uri="{FF2B5EF4-FFF2-40B4-BE49-F238E27FC236}">
                <a16:creationId xmlns:a16="http://schemas.microsoft.com/office/drawing/2014/main" id="{41EB9C33-942C-7A43-AD41-7A30165ED2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468986" y="3429000"/>
            <a:ext cx="914400" cy="914400"/>
          </a:xfrm>
          <a:prstGeom prst="rect">
            <a:avLst/>
          </a:prstGeom>
          <a:scene3d>
            <a:camera prst="isometricRightUp"/>
            <a:lightRig rig="threePt" dir="t"/>
          </a:scene3d>
        </p:spPr>
      </p:pic>
    </p:spTree>
    <p:extLst>
      <p:ext uri="{BB962C8B-B14F-4D97-AF65-F5344CB8AC3E}">
        <p14:creationId xmlns:p14="http://schemas.microsoft.com/office/powerpoint/2010/main" val="241044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26" presetClass="emph" presetSubtype="0" repeatCount="indefinite" fill="hold" nodeType="withEffect">
                                  <p:stCondLst>
                                    <p:cond delay="0"/>
                                  </p:stCondLst>
                                  <p:childTnLst>
                                    <p:animEffect transition="out" filter="fade">
                                      <p:cBhvr>
                                        <p:cTn id="17" dur="2000" tmFilter="0, 0; .2, .5; .8, .5; 1, 0"/>
                                        <p:tgtEl>
                                          <p:spTgt spid="15"/>
                                        </p:tgtEl>
                                      </p:cBhvr>
                                    </p:animEffect>
                                    <p:animScale>
                                      <p:cBhvr>
                                        <p:cTn id="18" dur="1000" autoRev="1" fill="hold"/>
                                        <p:tgtEl>
                                          <p:spTgt spid="1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ACC4-68FA-6C4A-ABB9-3BA4801B3584}"/>
              </a:ext>
            </a:extLst>
          </p:cNvPr>
          <p:cNvSpPr>
            <a:spLocks noGrp="1"/>
          </p:cNvSpPr>
          <p:nvPr>
            <p:ph type="title"/>
          </p:nvPr>
        </p:nvSpPr>
        <p:spPr/>
        <p:txBody>
          <a:bodyPr/>
          <a:lstStyle/>
          <a:p>
            <a:pPr algn="ctr"/>
            <a:r>
              <a:rPr lang="en-US" dirty="0"/>
              <a:t>Example code</a:t>
            </a:r>
          </a:p>
        </p:txBody>
      </p:sp>
      <p:sp>
        <p:nvSpPr>
          <p:cNvPr id="3" name="Content Placeholder 2">
            <a:extLst>
              <a:ext uri="{FF2B5EF4-FFF2-40B4-BE49-F238E27FC236}">
                <a16:creationId xmlns:a16="http://schemas.microsoft.com/office/drawing/2014/main" id="{DF983B0C-99F8-C84C-82DE-CE3718BFF09D}"/>
              </a:ext>
            </a:extLst>
          </p:cNvPr>
          <p:cNvSpPr>
            <a:spLocks noGrp="1"/>
          </p:cNvSpPr>
          <p:nvPr>
            <p:ph idx="1"/>
          </p:nvPr>
        </p:nvSpPr>
        <p:spPr>
          <a:xfrm>
            <a:off x="2630732" y="5842022"/>
            <a:ext cx="1280946" cy="525797"/>
          </a:xfrm>
        </p:spPr>
        <p:txBody>
          <a:bodyPr/>
          <a:lstStyle/>
          <a:p>
            <a:pPr marL="0" indent="0">
              <a:buNone/>
            </a:pPr>
            <a:r>
              <a:rPr lang="en-US" b="1" dirty="0"/>
              <a:t>Output: </a:t>
            </a:r>
          </a:p>
        </p:txBody>
      </p:sp>
      <p:pic>
        <p:nvPicPr>
          <p:cNvPr id="4" name="Picture 3">
            <a:extLst>
              <a:ext uri="{FF2B5EF4-FFF2-40B4-BE49-F238E27FC236}">
                <a16:creationId xmlns:a16="http://schemas.microsoft.com/office/drawing/2014/main" id="{9D613710-367F-7545-82FF-6B47BC377A42}"/>
              </a:ext>
            </a:extLst>
          </p:cNvPr>
          <p:cNvPicPr>
            <a:picLocks noChangeAspect="1"/>
          </p:cNvPicPr>
          <p:nvPr/>
        </p:nvPicPr>
        <p:blipFill>
          <a:blip r:embed="rId2"/>
          <a:stretch>
            <a:fillRect/>
          </a:stretch>
        </p:blipFill>
        <p:spPr>
          <a:xfrm>
            <a:off x="2630732" y="2097088"/>
            <a:ext cx="6927359" cy="2964029"/>
          </a:xfrm>
          <a:prstGeom prst="rect">
            <a:avLst/>
          </a:prstGeom>
        </p:spPr>
      </p:pic>
      <p:pic>
        <p:nvPicPr>
          <p:cNvPr id="6" name="Picture 5">
            <a:extLst>
              <a:ext uri="{FF2B5EF4-FFF2-40B4-BE49-F238E27FC236}">
                <a16:creationId xmlns:a16="http://schemas.microsoft.com/office/drawing/2014/main" id="{DA3FF500-3FC8-2249-A70B-1224E55C58F3}"/>
              </a:ext>
            </a:extLst>
          </p:cNvPr>
          <p:cNvPicPr>
            <a:picLocks noChangeAspect="1"/>
          </p:cNvPicPr>
          <p:nvPr/>
        </p:nvPicPr>
        <p:blipFill>
          <a:blip r:embed="rId3"/>
          <a:stretch>
            <a:fillRect/>
          </a:stretch>
        </p:blipFill>
        <p:spPr>
          <a:xfrm>
            <a:off x="4204117" y="5677590"/>
            <a:ext cx="4957058" cy="862097"/>
          </a:xfrm>
          <a:prstGeom prst="rect">
            <a:avLst/>
          </a:prstGeom>
        </p:spPr>
      </p:pic>
    </p:spTree>
    <p:extLst>
      <p:ext uri="{BB962C8B-B14F-4D97-AF65-F5344CB8AC3E}">
        <p14:creationId xmlns:p14="http://schemas.microsoft.com/office/powerpoint/2010/main" val="175106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CC61-8E28-9147-B559-6F079690BABE}"/>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AA9042F3-0ED1-D846-9605-139A2882E142}"/>
              </a:ext>
            </a:extLst>
          </p:cNvPr>
          <p:cNvSpPr>
            <a:spLocks noGrp="1"/>
          </p:cNvSpPr>
          <p:nvPr>
            <p:ph idx="1"/>
          </p:nvPr>
        </p:nvSpPr>
        <p:spPr/>
        <p:txBody>
          <a:bodyPr/>
          <a:lstStyle/>
          <a:p>
            <a:r>
              <a:rPr lang="en-US" dirty="0"/>
              <a:t>On git there is a file called “</a:t>
            </a:r>
            <a:r>
              <a:rPr lang="en-US" dirty="0" err="1"/>
              <a:t>Reverse_String.cpp</a:t>
            </a:r>
            <a:r>
              <a:rPr lang="en-US" dirty="0"/>
              <a:t>”</a:t>
            </a:r>
          </a:p>
          <a:p>
            <a:endParaRPr lang="en-US" dirty="0"/>
          </a:p>
          <a:p>
            <a:r>
              <a:rPr lang="en-US" dirty="0"/>
              <a:t>I will be here to help if you get stuck or if anything is unclear</a:t>
            </a:r>
          </a:p>
          <a:p>
            <a:endParaRPr lang="en-US" dirty="0"/>
          </a:p>
          <a:p>
            <a:r>
              <a:rPr lang="en-US" dirty="0"/>
              <a:t>If you are done early we can take a deep dive into some concepts of your choosing</a:t>
            </a:r>
          </a:p>
        </p:txBody>
      </p:sp>
    </p:spTree>
    <p:extLst>
      <p:ext uri="{BB962C8B-B14F-4D97-AF65-F5344CB8AC3E}">
        <p14:creationId xmlns:p14="http://schemas.microsoft.com/office/powerpoint/2010/main" val="3951142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088C-5890-0543-970A-D498D81CF3BE}"/>
              </a:ext>
            </a:extLst>
          </p:cNvPr>
          <p:cNvSpPr>
            <a:spLocks noGrp="1"/>
          </p:cNvSpPr>
          <p:nvPr>
            <p:ph type="title"/>
          </p:nvPr>
        </p:nvSpPr>
        <p:spPr/>
        <p:txBody>
          <a:bodyPr/>
          <a:lstStyle/>
          <a:p>
            <a:pPr algn="ctr"/>
            <a:r>
              <a:rPr lang="en-US" b="1" dirty="0"/>
              <a:t>The “Break” keyword</a:t>
            </a:r>
          </a:p>
        </p:txBody>
      </p:sp>
      <p:sp>
        <p:nvSpPr>
          <p:cNvPr id="3" name="Content Placeholder 2">
            <a:extLst>
              <a:ext uri="{FF2B5EF4-FFF2-40B4-BE49-F238E27FC236}">
                <a16:creationId xmlns:a16="http://schemas.microsoft.com/office/drawing/2014/main" id="{0386B9F8-0D3C-DB4F-9206-D7E55DE13344}"/>
              </a:ext>
            </a:extLst>
          </p:cNvPr>
          <p:cNvSpPr>
            <a:spLocks noGrp="1"/>
          </p:cNvSpPr>
          <p:nvPr>
            <p:ph idx="1"/>
          </p:nvPr>
        </p:nvSpPr>
        <p:spPr/>
        <p:txBody>
          <a:bodyPr>
            <a:normAutofit lnSpcReduction="10000"/>
          </a:bodyPr>
          <a:lstStyle/>
          <a:p>
            <a:r>
              <a:rPr lang="en-US" dirty="0"/>
              <a:t>Sometimes we want to get out of a loop before it actually finishes</a:t>
            </a:r>
          </a:p>
          <a:p>
            <a:endParaRPr lang="en-US" dirty="0"/>
          </a:p>
          <a:p>
            <a:r>
              <a:rPr lang="en-US" dirty="0"/>
              <a:t>We could use </a:t>
            </a:r>
            <a:r>
              <a:rPr lang="en-US" sz="2000" dirty="0">
                <a:solidFill>
                  <a:srgbClr val="FF79B2"/>
                </a:solidFill>
                <a:latin typeface="Consolas" panose="020B0609020204030204" pitchFamily="49" charset="0"/>
                <a:cs typeface="Consolas" panose="020B0609020204030204" pitchFamily="49" charset="0"/>
              </a:rPr>
              <a:t>return</a:t>
            </a:r>
            <a:r>
              <a:rPr lang="en-US" dirty="0"/>
              <a:t>, but doing so will end the function that our loop is in which we may not want</a:t>
            </a:r>
          </a:p>
          <a:p>
            <a:endParaRPr lang="en-US" dirty="0"/>
          </a:p>
          <a:p>
            <a:r>
              <a:rPr lang="en-US" dirty="0"/>
              <a:t>We can use the </a:t>
            </a:r>
            <a:r>
              <a:rPr lang="en-US" sz="2000" dirty="0">
                <a:solidFill>
                  <a:srgbClr val="FF79B2"/>
                </a:solidFill>
                <a:latin typeface="Consolas" panose="020B0609020204030204" pitchFamily="49" charset="0"/>
                <a:cs typeface="Consolas" panose="020B0609020204030204" pitchFamily="49" charset="0"/>
              </a:rPr>
              <a:t>break</a:t>
            </a:r>
            <a:r>
              <a:rPr lang="en-US" dirty="0"/>
              <a:t> keyword to say: “Ok we’re done with the loop even though it could keep going”</a:t>
            </a:r>
          </a:p>
          <a:p>
            <a:endParaRPr lang="en-US" dirty="0"/>
          </a:p>
        </p:txBody>
      </p:sp>
    </p:spTree>
    <p:extLst>
      <p:ext uri="{BB962C8B-B14F-4D97-AF65-F5344CB8AC3E}">
        <p14:creationId xmlns:p14="http://schemas.microsoft.com/office/powerpoint/2010/main" val="1704498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56FA-531E-D04E-8D3B-E206E39E7D56}"/>
              </a:ext>
            </a:extLst>
          </p:cNvPr>
          <p:cNvSpPr>
            <a:spLocks noGrp="1"/>
          </p:cNvSpPr>
          <p:nvPr>
            <p:ph type="title"/>
          </p:nvPr>
        </p:nvSpPr>
        <p:spPr/>
        <p:txBody>
          <a:bodyPr/>
          <a:lstStyle/>
          <a:p>
            <a:pPr algn="ctr"/>
            <a:r>
              <a:rPr lang="en-US" dirty="0"/>
              <a:t>Let’s come up with some examples</a:t>
            </a:r>
          </a:p>
        </p:txBody>
      </p:sp>
      <p:pic>
        <p:nvPicPr>
          <p:cNvPr id="5" name="Content Placeholder 4">
            <a:extLst>
              <a:ext uri="{FF2B5EF4-FFF2-40B4-BE49-F238E27FC236}">
                <a16:creationId xmlns:a16="http://schemas.microsoft.com/office/drawing/2014/main" id="{B14A86F8-C121-B140-B22D-165A714AC0EC}"/>
              </a:ext>
            </a:extLst>
          </p:cNvPr>
          <p:cNvPicPr>
            <a:picLocks noGrp="1" noChangeAspect="1"/>
          </p:cNvPicPr>
          <p:nvPr>
            <p:ph idx="1"/>
          </p:nvPr>
        </p:nvPicPr>
        <p:blipFill>
          <a:blip r:embed="rId2"/>
          <a:stretch>
            <a:fillRect/>
          </a:stretch>
        </p:blipFill>
        <p:spPr>
          <a:xfrm>
            <a:off x="841386" y="2097088"/>
            <a:ext cx="3378200" cy="3479800"/>
          </a:xfrm>
        </p:spPr>
      </p:pic>
      <p:pic>
        <p:nvPicPr>
          <p:cNvPr id="7" name="Picture 6">
            <a:extLst>
              <a:ext uri="{FF2B5EF4-FFF2-40B4-BE49-F238E27FC236}">
                <a16:creationId xmlns:a16="http://schemas.microsoft.com/office/drawing/2014/main" id="{05FA5082-A301-B34F-8169-14B2A59458A5}"/>
              </a:ext>
            </a:extLst>
          </p:cNvPr>
          <p:cNvPicPr>
            <a:picLocks noChangeAspect="1"/>
          </p:cNvPicPr>
          <p:nvPr/>
        </p:nvPicPr>
        <p:blipFill>
          <a:blip r:embed="rId3"/>
          <a:stretch>
            <a:fillRect/>
          </a:stretch>
        </p:blipFill>
        <p:spPr>
          <a:xfrm>
            <a:off x="7297758" y="2097088"/>
            <a:ext cx="2956502" cy="4478090"/>
          </a:xfrm>
          <a:prstGeom prst="rect">
            <a:avLst/>
          </a:prstGeom>
        </p:spPr>
      </p:pic>
      <p:sp>
        <p:nvSpPr>
          <p:cNvPr id="8" name="TextBox 7">
            <a:extLst>
              <a:ext uri="{FF2B5EF4-FFF2-40B4-BE49-F238E27FC236}">
                <a16:creationId xmlns:a16="http://schemas.microsoft.com/office/drawing/2014/main" id="{A1946901-5D6C-AC44-BE5A-F16A291257D4}"/>
              </a:ext>
            </a:extLst>
          </p:cNvPr>
          <p:cNvSpPr txBox="1"/>
          <p:nvPr/>
        </p:nvSpPr>
        <p:spPr>
          <a:xfrm>
            <a:off x="1506074" y="6205846"/>
            <a:ext cx="5427024" cy="369332"/>
          </a:xfrm>
          <a:prstGeom prst="rect">
            <a:avLst/>
          </a:prstGeom>
          <a:noFill/>
        </p:spPr>
        <p:txBody>
          <a:bodyPr wrap="square" rtlCol="0">
            <a:spAutoFit/>
          </a:bodyPr>
          <a:lstStyle/>
          <a:p>
            <a:r>
              <a:rPr lang="en-US" dirty="0"/>
              <a:t>These are two simple examples for illustration purposes</a:t>
            </a:r>
          </a:p>
        </p:txBody>
      </p:sp>
    </p:spTree>
    <p:extLst>
      <p:ext uri="{BB962C8B-B14F-4D97-AF65-F5344CB8AC3E}">
        <p14:creationId xmlns:p14="http://schemas.microsoft.com/office/powerpoint/2010/main" val="109765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80">
                                          <p:stCondLst>
                                            <p:cond delay="0"/>
                                          </p:stCondLst>
                                        </p:cTn>
                                        <p:tgtEl>
                                          <p:spTgt spid="8"/>
                                        </p:tgtEl>
                                      </p:cBhvr>
                                    </p:animEffect>
                                    <p:anim calcmode="lin" valueType="num">
                                      <p:cBhvr>
                                        <p:cTn id="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3" dur="26">
                                          <p:stCondLst>
                                            <p:cond delay="650"/>
                                          </p:stCondLst>
                                        </p:cTn>
                                        <p:tgtEl>
                                          <p:spTgt spid="8"/>
                                        </p:tgtEl>
                                      </p:cBhvr>
                                      <p:to x="100000" y="60000"/>
                                    </p:animScale>
                                    <p:animScale>
                                      <p:cBhvr>
                                        <p:cTn id="24" dur="166" decel="50000">
                                          <p:stCondLst>
                                            <p:cond delay="676"/>
                                          </p:stCondLst>
                                        </p:cTn>
                                        <p:tgtEl>
                                          <p:spTgt spid="8"/>
                                        </p:tgtEl>
                                      </p:cBhvr>
                                      <p:to x="100000" y="100000"/>
                                    </p:animScale>
                                    <p:animScale>
                                      <p:cBhvr>
                                        <p:cTn id="25" dur="26">
                                          <p:stCondLst>
                                            <p:cond delay="1312"/>
                                          </p:stCondLst>
                                        </p:cTn>
                                        <p:tgtEl>
                                          <p:spTgt spid="8"/>
                                        </p:tgtEl>
                                      </p:cBhvr>
                                      <p:to x="100000" y="80000"/>
                                    </p:animScale>
                                    <p:animScale>
                                      <p:cBhvr>
                                        <p:cTn id="26" dur="166" decel="50000">
                                          <p:stCondLst>
                                            <p:cond delay="1338"/>
                                          </p:stCondLst>
                                        </p:cTn>
                                        <p:tgtEl>
                                          <p:spTgt spid="8"/>
                                        </p:tgtEl>
                                      </p:cBhvr>
                                      <p:to x="100000" y="100000"/>
                                    </p:animScale>
                                    <p:animScale>
                                      <p:cBhvr>
                                        <p:cTn id="27" dur="26">
                                          <p:stCondLst>
                                            <p:cond delay="1642"/>
                                          </p:stCondLst>
                                        </p:cTn>
                                        <p:tgtEl>
                                          <p:spTgt spid="8"/>
                                        </p:tgtEl>
                                      </p:cBhvr>
                                      <p:to x="100000" y="90000"/>
                                    </p:animScale>
                                    <p:animScale>
                                      <p:cBhvr>
                                        <p:cTn id="28" dur="166" decel="50000">
                                          <p:stCondLst>
                                            <p:cond delay="1668"/>
                                          </p:stCondLst>
                                        </p:cTn>
                                        <p:tgtEl>
                                          <p:spTgt spid="8"/>
                                        </p:tgtEl>
                                      </p:cBhvr>
                                      <p:to x="100000" y="100000"/>
                                    </p:animScale>
                                    <p:animScale>
                                      <p:cBhvr>
                                        <p:cTn id="29" dur="26">
                                          <p:stCondLst>
                                            <p:cond delay="1808"/>
                                          </p:stCondLst>
                                        </p:cTn>
                                        <p:tgtEl>
                                          <p:spTgt spid="8"/>
                                        </p:tgtEl>
                                      </p:cBhvr>
                                      <p:to x="100000" y="95000"/>
                                    </p:animScale>
                                    <p:animScale>
                                      <p:cBhvr>
                                        <p:cTn id="3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B199-D221-BE47-9940-50F385C2ED8C}"/>
              </a:ext>
            </a:extLst>
          </p:cNvPr>
          <p:cNvSpPr>
            <a:spLocks noGrp="1"/>
          </p:cNvSpPr>
          <p:nvPr>
            <p:ph type="title"/>
          </p:nvPr>
        </p:nvSpPr>
        <p:spPr/>
        <p:txBody>
          <a:bodyPr/>
          <a:lstStyle/>
          <a:p>
            <a:pPr algn="ctr"/>
            <a:r>
              <a:rPr lang="en-US" b="1" dirty="0"/>
              <a:t>Let’s stop for a moment</a:t>
            </a:r>
          </a:p>
        </p:txBody>
      </p:sp>
      <p:sp>
        <p:nvSpPr>
          <p:cNvPr id="3" name="Content Placeholder 2">
            <a:extLst>
              <a:ext uri="{FF2B5EF4-FFF2-40B4-BE49-F238E27FC236}">
                <a16:creationId xmlns:a16="http://schemas.microsoft.com/office/drawing/2014/main" id="{99C38B94-D8B7-A345-991A-858A59FBAD16}"/>
              </a:ext>
            </a:extLst>
          </p:cNvPr>
          <p:cNvSpPr>
            <a:spLocks noGrp="1"/>
          </p:cNvSpPr>
          <p:nvPr>
            <p:ph idx="1"/>
          </p:nvPr>
        </p:nvSpPr>
        <p:spPr/>
        <p:txBody>
          <a:bodyPr/>
          <a:lstStyle/>
          <a:p>
            <a:r>
              <a:rPr lang="en-US" dirty="0"/>
              <a:t>Most of the programs that we have written so far are purely math based</a:t>
            </a:r>
          </a:p>
          <a:p>
            <a:endParaRPr lang="en-US" dirty="0"/>
          </a:p>
          <a:p>
            <a:r>
              <a:rPr lang="en-US" dirty="0"/>
              <a:t>So let’s look at something more graphical. I have prepared a little script that will hopefully be a bit more interesting that calculating the 5th factorial!</a:t>
            </a:r>
          </a:p>
          <a:p>
            <a:pPr lvl="1"/>
            <a:r>
              <a:rPr lang="en-US" dirty="0" err="1"/>
              <a:t>rocketShip</a:t>
            </a:r>
            <a:r>
              <a:rPr lang="en-US" dirty="0"/>
              <a:t> script</a:t>
            </a:r>
          </a:p>
        </p:txBody>
      </p:sp>
    </p:spTree>
    <p:extLst>
      <p:ext uri="{BB962C8B-B14F-4D97-AF65-F5344CB8AC3E}">
        <p14:creationId xmlns:p14="http://schemas.microsoft.com/office/powerpoint/2010/main" val="37879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9BE4-7C71-2848-8C5E-2BA84222FDB9}"/>
              </a:ext>
            </a:extLst>
          </p:cNvPr>
          <p:cNvSpPr>
            <a:spLocks noGrp="1"/>
          </p:cNvSpPr>
          <p:nvPr>
            <p:ph type="title"/>
          </p:nvPr>
        </p:nvSpPr>
        <p:spPr/>
        <p:txBody>
          <a:bodyPr/>
          <a:lstStyle/>
          <a:p>
            <a:pPr algn="ctr"/>
            <a:r>
              <a:rPr lang="en-US" b="1" dirty="0"/>
              <a:t>That was pretty cool right!</a:t>
            </a:r>
          </a:p>
        </p:txBody>
      </p:sp>
      <p:sp>
        <p:nvSpPr>
          <p:cNvPr id="3" name="Content Placeholder 2">
            <a:extLst>
              <a:ext uri="{FF2B5EF4-FFF2-40B4-BE49-F238E27FC236}">
                <a16:creationId xmlns:a16="http://schemas.microsoft.com/office/drawing/2014/main" id="{2B89FA85-CEB3-0F45-AEA1-18ED80395735}"/>
              </a:ext>
            </a:extLst>
          </p:cNvPr>
          <p:cNvSpPr>
            <a:spLocks noGrp="1"/>
          </p:cNvSpPr>
          <p:nvPr>
            <p:ph idx="1"/>
          </p:nvPr>
        </p:nvSpPr>
        <p:spPr>
          <a:xfrm>
            <a:off x="1141412" y="2249487"/>
            <a:ext cx="10328693" cy="974976"/>
          </a:xfrm>
        </p:spPr>
        <p:txBody>
          <a:bodyPr/>
          <a:lstStyle/>
          <a:p>
            <a:r>
              <a:rPr lang="en-US" dirty="0"/>
              <a:t>2 things probably stood out to you (these are most likely 2 function calls)</a:t>
            </a:r>
          </a:p>
          <a:p>
            <a:pPr marL="0" indent="0">
              <a:buNone/>
            </a:pPr>
            <a:endParaRPr lang="en-US" dirty="0"/>
          </a:p>
        </p:txBody>
      </p:sp>
      <p:pic>
        <p:nvPicPr>
          <p:cNvPr id="5" name="Picture 4">
            <a:extLst>
              <a:ext uri="{FF2B5EF4-FFF2-40B4-BE49-F238E27FC236}">
                <a16:creationId xmlns:a16="http://schemas.microsoft.com/office/drawing/2014/main" id="{2FDED050-FB98-DC46-BB69-5FCD77514270}"/>
              </a:ext>
            </a:extLst>
          </p:cNvPr>
          <p:cNvPicPr>
            <a:picLocks noChangeAspect="1"/>
          </p:cNvPicPr>
          <p:nvPr/>
        </p:nvPicPr>
        <p:blipFill>
          <a:blip r:embed="rId2"/>
          <a:stretch>
            <a:fillRect/>
          </a:stretch>
        </p:blipFill>
        <p:spPr>
          <a:xfrm>
            <a:off x="1300621" y="3442509"/>
            <a:ext cx="3776651" cy="569495"/>
          </a:xfrm>
          <a:prstGeom prst="rect">
            <a:avLst/>
          </a:prstGeom>
        </p:spPr>
      </p:pic>
      <p:pic>
        <p:nvPicPr>
          <p:cNvPr id="7" name="Picture 6">
            <a:extLst>
              <a:ext uri="{FF2B5EF4-FFF2-40B4-BE49-F238E27FC236}">
                <a16:creationId xmlns:a16="http://schemas.microsoft.com/office/drawing/2014/main" id="{41A78DBE-F1EB-224A-88F4-18FD0029791C}"/>
              </a:ext>
            </a:extLst>
          </p:cNvPr>
          <p:cNvPicPr>
            <a:picLocks noChangeAspect="1"/>
          </p:cNvPicPr>
          <p:nvPr/>
        </p:nvPicPr>
        <p:blipFill>
          <a:blip r:embed="rId3"/>
          <a:stretch>
            <a:fillRect/>
          </a:stretch>
        </p:blipFill>
        <p:spPr>
          <a:xfrm>
            <a:off x="1300621" y="4799547"/>
            <a:ext cx="2078653" cy="569494"/>
          </a:xfrm>
          <a:prstGeom prst="rect">
            <a:avLst/>
          </a:prstGeom>
        </p:spPr>
      </p:pic>
      <p:sp>
        <p:nvSpPr>
          <p:cNvPr id="8" name="TextBox 7">
            <a:extLst>
              <a:ext uri="{FF2B5EF4-FFF2-40B4-BE49-F238E27FC236}">
                <a16:creationId xmlns:a16="http://schemas.microsoft.com/office/drawing/2014/main" id="{623F320C-C879-544C-87C0-C82CA0BBDC84}"/>
              </a:ext>
            </a:extLst>
          </p:cNvPr>
          <p:cNvSpPr txBox="1"/>
          <p:nvPr/>
        </p:nvSpPr>
        <p:spPr>
          <a:xfrm>
            <a:off x="1300621" y="5979323"/>
            <a:ext cx="9334083" cy="646331"/>
          </a:xfrm>
          <a:prstGeom prst="rect">
            <a:avLst/>
          </a:prstGeom>
          <a:noFill/>
        </p:spPr>
        <p:txBody>
          <a:bodyPr wrap="square" rtlCol="0">
            <a:spAutoFit/>
          </a:bodyPr>
          <a:lstStyle/>
          <a:p>
            <a:r>
              <a:rPr lang="en-US" b="1" dirty="0"/>
              <a:t>DISCLAIMER</a:t>
            </a:r>
            <a:r>
              <a:rPr lang="en-US" dirty="0"/>
              <a:t>: I will be referring to something called “the SHELL” for the few next slide. We will look at what the SHELL is next lesson, so don’t worry if you don’t understand everything.</a:t>
            </a:r>
          </a:p>
        </p:txBody>
      </p:sp>
      <p:pic>
        <p:nvPicPr>
          <p:cNvPr id="10" name="Graphic 9" descr="Astronaut">
            <a:extLst>
              <a:ext uri="{FF2B5EF4-FFF2-40B4-BE49-F238E27FC236}">
                <a16:creationId xmlns:a16="http://schemas.microsoft.com/office/drawing/2014/main" id="{51C4D2EB-4CC9-7A45-B68E-D0A0C109CF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34423" y="555511"/>
            <a:ext cx="1475930" cy="1475930"/>
          </a:xfrm>
          <a:prstGeom prst="rect">
            <a:avLst/>
          </a:prstGeom>
        </p:spPr>
      </p:pic>
    </p:spTree>
    <p:extLst>
      <p:ext uri="{BB962C8B-B14F-4D97-AF65-F5344CB8AC3E}">
        <p14:creationId xmlns:p14="http://schemas.microsoft.com/office/powerpoint/2010/main" val="30057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400" decel="100000"/>
                                        <p:tgtEl>
                                          <p:spTgt spid="10"/>
                                        </p:tgtEl>
                                      </p:cBhvr>
                                    </p:animEffect>
                                    <p:anim calcmode="lin" valueType="num">
                                      <p:cBhvr>
                                        <p:cTn id="8" dur="2400" decel="100000" fill="hold"/>
                                        <p:tgtEl>
                                          <p:spTgt spid="10"/>
                                        </p:tgtEl>
                                        <p:attrNameLst>
                                          <p:attrName>style.rotation</p:attrName>
                                        </p:attrNameLst>
                                      </p:cBhvr>
                                      <p:tavLst>
                                        <p:tav tm="0">
                                          <p:val>
                                            <p:fltVal val="-90"/>
                                          </p:val>
                                        </p:tav>
                                        <p:tav tm="100000">
                                          <p:val>
                                            <p:fltVal val="0"/>
                                          </p:val>
                                        </p:tav>
                                      </p:tavLst>
                                    </p:anim>
                                    <p:anim calcmode="lin" valueType="num">
                                      <p:cBhvr>
                                        <p:cTn id="9" dur="2400" decel="100000" fill="hold"/>
                                        <p:tgtEl>
                                          <p:spTgt spid="10"/>
                                        </p:tgtEl>
                                        <p:attrNameLst>
                                          <p:attrName>ppt_x</p:attrName>
                                        </p:attrNameLst>
                                      </p:cBhvr>
                                      <p:tavLst>
                                        <p:tav tm="0">
                                          <p:val>
                                            <p:strVal val="#ppt_x+0.4"/>
                                          </p:val>
                                        </p:tav>
                                        <p:tav tm="100000">
                                          <p:val>
                                            <p:strVal val="#ppt_x-0.05"/>
                                          </p:val>
                                        </p:tav>
                                      </p:tavLst>
                                    </p:anim>
                                    <p:anim calcmode="lin" valueType="num">
                                      <p:cBhvr>
                                        <p:cTn id="10" dur="2400" decel="100000" fill="hold"/>
                                        <p:tgtEl>
                                          <p:spTgt spid="10"/>
                                        </p:tgtEl>
                                        <p:attrNameLst>
                                          <p:attrName>ppt_y</p:attrName>
                                        </p:attrNameLst>
                                      </p:cBhvr>
                                      <p:tavLst>
                                        <p:tav tm="0">
                                          <p:val>
                                            <p:strVal val="#ppt_y-0.4"/>
                                          </p:val>
                                        </p:tav>
                                        <p:tav tm="100000">
                                          <p:val>
                                            <p:strVal val="#ppt_y+0.1"/>
                                          </p:val>
                                        </p:tav>
                                      </p:tavLst>
                                    </p:anim>
                                    <p:anim calcmode="lin" valueType="num">
                                      <p:cBhvr>
                                        <p:cTn id="11" dur="600" accel="100000" fill="hold">
                                          <p:stCondLst>
                                            <p:cond delay="2400"/>
                                          </p:stCondLst>
                                        </p:cTn>
                                        <p:tgtEl>
                                          <p:spTgt spid="10"/>
                                        </p:tgtEl>
                                        <p:attrNameLst>
                                          <p:attrName>ppt_x</p:attrName>
                                        </p:attrNameLst>
                                      </p:cBhvr>
                                      <p:tavLst>
                                        <p:tav tm="0">
                                          <p:val>
                                            <p:strVal val="#ppt_x-0.05"/>
                                          </p:val>
                                        </p:tav>
                                        <p:tav tm="100000">
                                          <p:val>
                                            <p:strVal val="#ppt_x"/>
                                          </p:val>
                                        </p:tav>
                                      </p:tavLst>
                                    </p:anim>
                                    <p:anim calcmode="lin" valueType="num">
                                      <p:cBhvr>
                                        <p:cTn id="12" dur="600" accel="100000" fill="hold">
                                          <p:stCondLst>
                                            <p:cond delay="2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Scale>
                                      <p:cBhvr>
                                        <p:cTn id="2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
                                        </p:tgtEl>
                                        <p:attrNameLst>
                                          <p:attrName>ppt_x</p:attrName>
                                          <p:attrName>ppt_y</p:attrName>
                                        </p:attrNameLst>
                                      </p:cBhvr>
                                    </p:animMotion>
                                    <p:animEffect transition="in" filter="fade">
                                      <p:cBhvr>
                                        <p:cTn id="25" dur="1000"/>
                                        <p:tgtEl>
                                          <p:spTgt spid="5"/>
                                        </p:tgtEl>
                                      </p:cBhvr>
                                    </p:animEffect>
                                  </p:childTnLst>
                                </p:cTn>
                              </p:par>
                            </p:childTnLst>
                          </p:cTn>
                        </p:par>
                        <p:par>
                          <p:cTn id="26" fill="hold">
                            <p:stCondLst>
                              <p:cond delay="1000"/>
                            </p:stCondLst>
                            <p:childTnLst>
                              <p:par>
                                <p:cTn id="27" presetID="52"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Scale>
                                      <p:cBhvr>
                                        <p:cTn id="2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7"/>
                                        </p:tgtEl>
                                        <p:attrNameLst>
                                          <p:attrName>ppt_x</p:attrName>
                                          <p:attrName>ppt_y</p:attrName>
                                        </p:attrNameLst>
                                      </p:cBhvr>
                                    </p:animMotion>
                                    <p:animEffect transition="in" filter="fad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1000" fill="hold"/>
                                        <p:tgtEl>
                                          <p:spTgt spid="8"/>
                                        </p:tgtEl>
                                        <p:attrNameLst>
                                          <p:attrName>ppt_x</p:attrName>
                                        </p:attrNameLst>
                                      </p:cBhvr>
                                      <p:tavLst>
                                        <p:tav tm="0">
                                          <p:val>
                                            <p:strVal val="1+#ppt_w/2"/>
                                          </p:val>
                                        </p:tav>
                                        <p:tav tm="100000">
                                          <p:val>
                                            <p:strVal val="#ppt_x"/>
                                          </p:val>
                                        </p:tav>
                                      </p:tavLst>
                                    </p:anim>
                                    <p:anim calcmode="lin" valueType="num">
                                      <p:cBhvr additive="base">
                                        <p:cTn id="37"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DCF5-08B5-E24C-AE3D-3D200E7BCF12}"/>
              </a:ext>
            </a:extLst>
          </p:cNvPr>
          <p:cNvSpPr>
            <a:spLocks noGrp="1"/>
          </p:cNvSpPr>
          <p:nvPr>
            <p:ph type="title"/>
          </p:nvPr>
        </p:nvSpPr>
        <p:spPr/>
        <p:txBody>
          <a:bodyPr/>
          <a:lstStyle/>
          <a:p>
            <a:pPr algn="ctr"/>
            <a:r>
              <a:rPr lang="en-US" b="1" dirty="0">
                <a:latin typeface="Consolas" panose="020B0609020204030204" pitchFamily="49" charset="0"/>
                <a:cs typeface="Consolas" panose="020B0609020204030204" pitchFamily="49" charset="0"/>
              </a:rPr>
              <a:t>System()</a:t>
            </a:r>
          </a:p>
        </p:txBody>
      </p:sp>
      <p:sp>
        <p:nvSpPr>
          <p:cNvPr id="3" name="Content Placeholder 2">
            <a:extLst>
              <a:ext uri="{FF2B5EF4-FFF2-40B4-BE49-F238E27FC236}">
                <a16:creationId xmlns:a16="http://schemas.microsoft.com/office/drawing/2014/main" id="{EED1A7F9-128B-B64E-B67E-867AC69A8281}"/>
              </a:ext>
            </a:extLst>
          </p:cNvPr>
          <p:cNvSpPr>
            <a:spLocks noGrp="1"/>
          </p:cNvSpPr>
          <p:nvPr>
            <p:ph idx="1"/>
          </p:nvPr>
        </p:nvSpPr>
        <p:spPr>
          <a:xfrm>
            <a:off x="1141412" y="2249487"/>
            <a:ext cx="10043423" cy="4263608"/>
          </a:xfrm>
        </p:spPr>
        <p:txBody>
          <a:bodyPr>
            <a:normAutofit fontScale="92500"/>
          </a:bodyPr>
          <a:lstStyle/>
          <a:p>
            <a:r>
              <a:rPr lang="en-US" b="1" dirty="0"/>
              <a:t>WARNING</a:t>
            </a:r>
            <a:r>
              <a:rPr lang="en-US" dirty="0"/>
              <a:t>: Be EXTEMELY careful when using this function</a:t>
            </a:r>
          </a:p>
          <a:p>
            <a:pPr lvl="1"/>
            <a:r>
              <a:rPr lang="en-US" dirty="0"/>
              <a:t>The </a:t>
            </a:r>
            <a:r>
              <a:rPr lang="en-US" dirty="0">
                <a:solidFill>
                  <a:schemeClr val="accent6"/>
                </a:solidFill>
                <a:latin typeface="Consolas" panose="020B0609020204030204" pitchFamily="49" charset="0"/>
                <a:cs typeface="Consolas" panose="020B0609020204030204" pitchFamily="49" charset="0"/>
              </a:rPr>
              <a:t>system</a:t>
            </a:r>
            <a:r>
              <a:rPr lang="en-US" dirty="0">
                <a:latin typeface="Consolas" panose="020B0609020204030204" pitchFamily="49" charset="0"/>
                <a:cs typeface="Consolas" panose="020B0609020204030204" pitchFamily="49" charset="0"/>
              </a:rPr>
              <a:t>() </a:t>
            </a:r>
            <a:r>
              <a:rPr lang="en-US" dirty="0"/>
              <a:t>function can </a:t>
            </a:r>
            <a:r>
              <a:rPr lang="en-US" b="1" dirty="0"/>
              <a:t>directly invoke shell commands</a:t>
            </a:r>
            <a:r>
              <a:rPr lang="en-US" dirty="0"/>
              <a:t>. i.e. IF YOU DON’T KNOW WHAT YOU’RE DOING, DON’T ENTER RANDOM STUFF!!!!</a:t>
            </a:r>
          </a:p>
          <a:p>
            <a:pPr lvl="1"/>
            <a:r>
              <a:rPr lang="en-US" b="1" dirty="0" err="1"/>
              <a:t>Xcode</a:t>
            </a:r>
            <a:r>
              <a:rPr lang="en-US" dirty="0"/>
              <a:t> may </a:t>
            </a:r>
            <a:r>
              <a:rPr lang="en-US" b="1" dirty="0"/>
              <a:t>sandbox</a:t>
            </a:r>
            <a:r>
              <a:rPr lang="en-US" dirty="0"/>
              <a:t> you for now, but that will NOT be the case if you </a:t>
            </a:r>
            <a:r>
              <a:rPr lang="en-US" b="1" dirty="0"/>
              <a:t>run</a:t>
            </a:r>
            <a:r>
              <a:rPr lang="en-US" dirty="0"/>
              <a:t> this </a:t>
            </a:r>
            <a:r>
              <a:rPr lang="en-US" b="1" dirty="0"/>
              <a:t>from</a:t>
            </a:r>
            <a:r>
              <a:rPr lang="en-US" dirty="0"/>
              <a:t> the </a:t>
            </a:r>
            <a:r>
              <a:rPr lang="en-US" b="1" dirty="0"/>
              <a:t>shell</a:t>
            </a:r>
          </a:p>
          <a:p>
            <a:pPr lvl="1"/>
            <a:endParaRPr lang="en-US" dirty="0"/>
          </a:p>
          <a:p>
            <a:r>
              <a:rPr lang="en-US" dirty="0"/>
              <a:t>The </a:t>
            </a:r>
            <a:r>
              <a:rPr lang="en-US" dirty="0">
                <a:solidFill>
                  <a:schemeClr val="accent6"/>
                </a:solidFill>
                <a:latin typeface="Consolas" panose="020B0609020204030204" pitchFamily="49" charset="0"/>
                <a:cs typeface="Consolas" panose="020B0609020204030204" pitchFamily="49" charset="0"/>
              </a:rPr>
              <a:t>system</a:t>
            </a:r>
            <a:r>
              <a:rPr lang="en-US" dirty="0">
                <a:latin typeface="Consolas" panose="020B0609020204030204" pitchFamily="49" charset="0"/>
                <a:cs typeface="Consolas" panose="020B0609020204030204" pitchFamily="49" charset="0"/>
              </a:rPr>
              <a:t>()</a:t>
            </a:r>
            <a:r>
              <a:rPr lang="en-US" dirty="0"/>
              <a:t> command allows us to make calls like the shell (more on this tomorrow)</a:t>
            </a:r>
          </a:p>
          <a:p>
            <a:endParaRPr lang="en-US" dirty="0"/>
          </a:p>
          <a:p>
            <a:r>
              <a:rPr lang="en-US" dirty="0"/>
              <a:t>In our program before, we used it to </a:t>
            </a:r>
            <a:r>
              <a:rPr lang="en-US" b="1" dirty="0"/>
              <a:t>clear the screen</a:t>
            </a:r>
            <a:r>
              <a:rPr lang="en-US" dirty="0"/>
              <a:t>, giving the illusion that the rocket was just one thing, and not multiple print statement</a:t>
            </a:r>
          </a:p>
        </p:txBody>
      </p:sp>
      <p:pic>
        <p:nvPicPr>
          <p:cNvPr id="5" name="Graphic 4" descr="Warning">
            <a:extLst>
              <a:ext uri="{FF2B5EF4-FFF2-40B4-BE49-F238E27FC236}">
                <a16:creationId xmlns:a16="http://schemas.microsoft.com/office/drawing/2014/main" id="{66E860D0-7437-FE41-84E5-83BD09DFDF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7200" y="618518"/>
            <a:ext cx="1323474" cy="1323474"/>
          </a:xfrm>
          <a:prstGeom prst="rect">
            <a:avLst/>
          </a:prstGeom>
        </p:spPr>
      </p:pic>
      <p:pic>
        <p:nvPicPr>
          <p:cNvPr id="7" name="Graphic 6" descr="Exclamation mark">
            <a:extLst>
              <a:ext uri="{FF2B5EF4-FFF2-40B4-BE49-F238E27FC236}">
                <a16:creationId xmlns:a16="http://schemas.microsoft.com/office/drawing/2014/main" id="{E4FFD52B-ACF5-B544-AD6E-CE3C771B60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1185" y="943156"/>
            <a:ext cx="815504" cy="815504"/>
          </a:xfrm>
          <a:prstGeom prst="rect">
            <a:avLst/>
          </a:prstGeom>
        </p:spPr>
      </p:pic>
      <p:pic>
        <p:nvPicPr>
          <p:cNvPr id="8" name="Graphic 7" descr="Warning">
            <a:extLst>
              <a:ext uri="{FF2B5EF4-FFF2-40B4-BE49-F238E27FC236}">
                <a16:creationId xmlns:a16="http://schemas.microsoft.com/office/drawing/2014/main" id="{DB32BB90-FA4A-D648-A40A-79C038C014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2986" y="618518"/>
            <a:ext cx="1323474" cy="1323474"/>
          </a:xfrm>
          <a:prstGeom prst="rect">
            <a:avLst/>
          </a:prstGeom>
        </p:spPr>
      </p:pic>
      <p:pic>
        <p:nvPicPr>
          <p:cNvPr id="9" name="Graphic 8" descr="Exclamation mark">
            <a:extLst>
              <a:ext uri="{FF2B5EF4-FFF2-40B4-BE49-F238E27FC236}">
                <a16:creationId xmlns:a16="http://schemas.microsoft.com/office/drawing/2014/main" id="{3C562437-0AF1-FF44-B56A-634F97BE45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81526" y="930186"/>
            <a:ext cx="841444" cy="841444"/>
          </a:xfrm>
          <a:prstGeom prst="rect">
            <a:avLst/>
          </a:prstGeom>
        </p:spPr>
      </p:pic>
    </p:spTree>
    <p:extLst>
      <p:ext uri="{BB962C8B-B14F-4D97-AF65-F5344CB8AC3E}">
        <p14:creationId xmlns:p14="http://schemas.microsoft.com/office/powerpoint/2010/main" val="172557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par>
                                <p:cTn id="8" presetID="26" presetClass="emph" presetSubtype="0" repeatCount="indefinite" fill="hold"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par>
                                <p:cTn id="11" presetID="26" presetClass="emph" presetSubtype="0" repeatCount="indefinite" fill="hold" nodeType="withEffect">
                                  <p:stCondLst>
                                    <p:cond delay="0"/>
                                  </p:stCondLst>
                                  <p:childTnLst>
                                    <p:animEffect transition="out" filter="fade">
                                      <p:cBhvr>
                                        <p:cTn id="12" dur="1000" tmFilter="0, 0; .2, .5; .8, .5; 1, 0"/>
                                        <p:tgtEl>
                                          <p:spTgt spid="9"/>
                                        </p:tgtEl>
                                      </p:cBhvr>
                                    </p:animEffect>
                                    <p:animScale>
                                      <p:cBhvr>
                                        <p:cTn id="13" dur="500" autoRev="1" fill="hold"/>
                                        <p:tgtEl>
                                          <p:spTgt spid="9"/>
                                        </p:tgtEl>
                                      </p:cBhvr>
                                      <p:by x="105000" y="105000"/>
                                    </p:animScale>
                                  </p:childTnLst>
                                </p:cTn>
                              </p:par>
                              <p:par>
                                <p:cTn id="14" presetID="26" presetClass="emph" presetSubtype="0" repeatCount="indefinite" fill="hold" nodeType="withEffect">
                                  <p:stCondLst>
                                    <p:cond delay="0"/>
                                  </p:stCondLst>
                                  <p:childTnLst>
                                    <p:animEffect transition="out" filter="fade">
                                      <p:cBhvr>
                                        <p:cTn id="15" dur="1000" tmFilter="0, 0; .2, .5; .8, .5; 1, 0"/>
                                        <p:tgtEl>
                                          <p:spTgt spid="8"/>
                                        </p:tgtEl>
                                      </p:cBhvr>
                                    </p:animEffect>
                                    <p:animScale>
                                      <p:cBhvr>
                                        <p:cTn id="16" dur="500" autoRev="1" fill="hold"/>
                                        <p:tgtEl>
                                          <p:spTgt spid="8"/>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947E-FD83-254A-A31C-304CBF7ABF3A}"/>
              </a:ext>
            </a:extLst>
          </p:cNvPr>
          <p:cNvSpPr>
            <a:spLocks noGrp="1"/>
          </p:cNvSpPr>
          <p:nvPr>
            <p:ph type="title"/>
          </p:nvPr>
        </p:nvSpPr>
        <p:spPr/>
        <p:txBody>
          <a:bodyPr/>
          <a:lstStyle/>
          <a:p>
            <a:pPr algn="ctr"/>
            <a:r>
              <a:rPr lang="en-US" b="1" dirty="0">
                <a:latin typeface="Consolas" panose="020B0609020204030204" pitchFamily="49" charset="0"/>
                <a:cs typeface="Consolas" panose="020B0609020204030204" pitchFamily="49" charset="0"/>
              </a:rPr>
              <a:t>Sleep()</a:t>
            </a:r>
          </a:p>
        </p:txBody>
      </p:sp>
      <p:sp>
        <p:nvSpPr>
          <p:cNvPr id="3" name="Content Placeholder 2">
            <a:extLst>
              <a:ext uri="{FF2B5EF4-FFF2-40B4-BE49-F238E27FC236}">
                <a16:creationId xmlns:a16="http://schemas.microsoft.com/office/drawing/2014/main" id="{75CAC003-D375-AB44-A163-89B92FE6AE38}"/>
              </a:ext>
            </a:extLst>
          </p:cNvPr>
          <p:cNvSpPr>
            <a:spLocks noGrp="1"/>
          </p:cNvSpPr>
          <p:nvPr>
            <p:ph idx="1"/>
          </p:nvPr>
        </p:nvSpPr>
        <p:spPr>
          <a:xfrm>
            <a:off x="1141412" y="1949570"/>
            <a:ext cx="9905999" cy="4908431"/>
          </a:xfrm>
        </p:spPr>
        <p:txBody>
          <a:bodyPr>
            <a:normAutofit lnSpcReduction="10000"/>
          </a:bodyPr>
          <a:lstStyle/>
          <a:p>
            <a:r>
              <a:rPr lang="en-US" dirty="0"/>
              <a:t>Like in real life, the </a:t>
            </a:r>
            <a:r>
              <a:rPr lang="en-US" b="1" dirty="0"/>
              <a:t>worst thing that can happen</a:t>
            </a:r>
            <a:r>
              <a:rPr lang="en-US" dirty="0"/>
              <a:t> if you sleep, is that you do it for </a:t>
            </a:r>
            <a:r>
              <a:rPr lang="en-US" b="1" dirty="0"/>
              <a:t>too long</a:t>
            </a:r>
            <a:r>
              <a:rPr lang="en-US" dirty="0"/>
              <a:t>, or </a:t>
            </a:r>
            <a:r>
              <a:rPr lang="en-US" b="1" dirty="0"/>
              <a:t>not long enough</a:t>
            </a:r>
            <a:r>
              <a:rPr lang="en-US" dirty="0"/>
              <a:t>.</a:t>
            </a:r>
          </a:p>
          <a:p>
            <a:pPr lvl="1"/>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is a rather harmless function for what we are using it for</a:t>
            </a:r>
          </a:p>
          <a:p>
            <a:endParaRPr lang="en-US" dirty="0"/>
          </a:p>
          <a:p>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is in the </a:t>
            </a:r>
            <a:r>
              <a:rPr lang="en-US" dirty="0">
                <a:solidFill>
                  <a:schemeClr val="accent2"/>
                </a:solidFill>
                <a:latin typeface="Consolas" panose="020B0609020204030204" pitchFamily="49" charset="0"/>
                <a:cs typeface="Consolas" panose="020B0609020204030204" pitchFamily="49" charset="0"/>
              </a:rPr>
              <a:t>&lt;</a:t>
            </a:r>
            <a:r>
              <a:rPr lang="en-GB" dirty="0" err="1">
                <a:solidFill>
                  <a:schemeClr val="accent2"/>
                </a:solidFill>
                <a:latin typeface="Consolas" panose="020B0609020204030204" pitchFamily="49" charset="0"/>
                <a:cs typeface="Consolas" panose="020B0609020204030204" pitchFamily="49" charset="0"/>
              </a:rPr>
              <a:t>unistd.h</a:t>
            </a:r>
            <a:r>
              <a:rPr lang="en-US" dirty="0">
                <a:solidFill>
                  <a:schemeClr val="accent2"/>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library</a:t>
            </a:r>
          </a:p>
          <a:p>
            <a:endParaRPr lang="en-US" dirty="0"/>
          </a:p>
          <a:p>
            <a:r>
              <a:rPr lang="en-US" dirty="0"/>
              <a:t>The </a:t>
            </a:r>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function takes an </a:t>
            </a:r>
            <a:r>
              <a:rPr lang="en-US" dirty="0">
                <a:solidFill>
                  <a:srgbClr val="A99DF7"/>
                </a:solidFill>
                <a:latin typeface="Consolas" panose="020B0609020204030204" pitchFamily="49" charset="0"/>
                <a:cs typeface="Consolas" panose="020B0609020204030204" pitchFamily="49" charset="0"/>
              </a:rPr>
              <a:t>unsigned int</a:t>
            </a:r>
            <a:r>
              <a:rPr lang="en-US" dirty="0"/>
              <a:t> argument, to specify how long the program “sleeps”</a:t>
            </a:r>
          </a:p>
          <a:p>
            <a:pPr lvl="1"/>
            <a:r>
              <a:rPr lang="en-US" dirty="0"/>
              <a:t>On macOS the argument represents </a:t>
            </a:r>
            <a:r>
              <a:rPr lang="en-US" u="sng" dirty="0"/>
              <a:t>seconds</a:t>
            </a:r>
          </a:p>
          <a:p>
            <a:pPr lvl="1"/>
            <a:r>
              <a:rPr lang="en-US" dirty="0"/>
              <a:t>Other POSIX compliant operating systems will usually use </a:t>
            </a:r>
            <a:r>
              <a:rPr lang="en-US" u="sng" dirty="0"/>
              <a:t>milliseconds</a:t>
            </a:r>
            <a:r>
              <a:rPr lang="en-US" dirty="0"/>
              <a:t> </a:t>
            </a:r>
          </a:p>
          <a:p>
            <a:endParaRPr lang="en-US" dirty="0"/>
          </a:p>
          <a:p>
            <a:endParaRPr lang="en-US" dirty="0"/>
          </a:p>
        </p:txBody>
      </p:sp>
      <p:pic>
        <p:nvPicPr>
          <p:cNvPr id="5" name="Graphic 4" descr="Moon">
            <a:extLst>
              <a:ext uri="{FF2B5EF4-FFF2-40B4-BE49-F238E27FC236}">
                <a16:creationId xmlns:a16="http://schemas.microsoft.com/office/drawing/2014/main" id="{19067A97-73A1-FF44-B6E9-B4E80E6DE8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2710" y="618518"/>
            <a:ext cx="1299712" cy="1299712"/>
          </a:xfrm>
          <a:prstGeom prst="rect">
            <a:avLst/>
          </a:prstGeom>
          <a:effectLst>
            <a:glow rad="101600">
              <a:schemeClr val="tx1">
                <a:alpha val="60000"/>
              </a:schemeClr>
            </a:glow>
          </a:effectLst>
        </p:spPr>
      </p:pic>
      <p:pic>
        <p:nvPicPr>
          <p:cNvPr id="7" name="Graphic 6" descr="Stars">
            <a:extLst>
              <a:ext uri="{FF2B5EF4-FFF2-40B4-BE49-F238E27FC236}">
                <a16:creationId xmlns:a16="http://schemas.microsoft.com/office/drawing/2014/main" id="{E8BB9715-00A2-C847-8915-9441EBC4D1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9862" y="713700"/>
            <a:ext cx="914400" cy="9144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9803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0" tmFilter="0, 0; .2, .5; .8, .5; 1, 0"/>
                                        <p:tgtEl>
                                          <p:spTgt spid="7"/>
                                        </p:tgtEl>
                                      </p:cBhvr>
                                    </p:animEffect>
                                    <p:animScale>
                                      <p:cBhvr>
                                        <p:cTn id="7" dur="1000" autoRev="1" fill="hold"/>
                                        <p:tgtEl>
                                          <p:spTgt spid="7"/>
                                        </p:tgtEl>
                                      </p:cBhvr>
                                      <p:by x="105000" y="105000"/>
                                    </p:animScale>
                                  </p:childTnLst>
                                </p:cTn>
                              </p:par>
                              <p:par>
                                <p:cTn id="8" presetID="26" presetClass="emph" presetSubtype="0" repeatCount="indefinite" fill="hold" nodeType="withEffect">
                                  <p:stCondLst>
                                    <p:cond delay="0"/>
                                  </p:stCondLst>
                                  <p:childTnLst>
                                    <p:animEffect transition="out" filter="fade">
                                      <p:cBhvr>
                                        <p:cTn id="9" dur="2000" tmFilter="0, 0; .2, .5; .8, .5; 1, 0"/>
                                        <p:tgtEl>
                                          <p:spTgt spid="5"/>
                                        </p:tgtEl>
                                      </p:cBhvr>
                                    </p:animEffect>
                                    <p:animScale>
                                      <p:cBhvr>
                                        <p:cTn id="10" dur="1000" autoRev="1" fill="hold"/>
                                        <p:tgtEl>
                                          <p:spTgt spid="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6F72-F098-834A-9D25-1BC73A472858}"/>
              </a:ext>
            </a:extLst>
          </p:cNvPr>
          <p:cNvSpPr>
            <a:spLocks noGrp="1"/>
          </p:cNvSpPr>
          <p:nvPr>
            <p:ph type="title"/>
          </p:nvPr>
        </p:nvSpPr>
        <p:spPr/>
        <p:txBody>
          <a:bodyPr/>
          <a:lstStyle/>
          <a:p>
            <a:pPr algn="ctr"/>
            <a:r>
              <a:rPr lang="en-US" b="1" dirty="0"/>
              <a:t>What sort of loops are there?</a:t>
            </a:r>
          </a:p>
        </p:txBody>
      </p:sp>
      <p:sp>
        <p:nvSpPr>
          <p:cNvPr id="3" name="Content Placeholder 2">
            <a:extLst>
              <a:ext uri="{FF2B5EF4-FFF2-40B4-BE49-F238E27FC236}">
                <a16:creationId xmlns:a16="http://schemas.microsoft.com/office/drawing/2014/main" id="{6C6C46E7-EACA-C34C-B425-45E946D39DB4}"/>
              </a:ext>
            </a:extLst>
          </p:cNvPr>
          <p:cNvSpPr>
            <a:spLocks noGrp="1"/>
          </p:cNvSpPr>
          <p:nvPr>
            <p:ph idx="1"/>
          </p:nvPr>
        </p:nvSpPr>
        <p:spPr>
          <a:xfrm>
            <a:off x="1141412" y="2249487"/>
            <a:ext cx="9905999" cy="4422776"/>
          </a:xfrm>
        </p:spPr>
        <p:txBody>
          <a:bodyPr>
            <a:normAutofit fontScale="92500" lnSpcReduction="10000"/>
          </a:bodyPr>
          <a:lstStyle/>
          <a:p>
            <a:r>
              <a:rPr lang="en-US" b="1" dirty="0"/>
              <a:t>While-Loop</a:t>
            </a:r>
            <a:r>
              <a:rPr lang="en-US" dirty="0"/>
              <a:t>: This one is probably the easiest one to find examples</a:t>
            </a:r>
          </a:p>
          <a:p>
            <a:pPr lvl="1"/>
            <a:r>
              <a:rPr lang="en-US" dirty="0"/>
              <a:t>“While the time is not 12:00, do some programming”</a:t>
            </a:r>
          </a:p>
          <a:p>
            <a:pPr lvl="1"/>
            <a:r>
              <a:rPr lang="en-US" dirty="0"/>
              <a:t>“While the sun is out, don’t sleep”</a:t>
            </a:r>
          </a:p>
          <a:p>
            <a:endParaRPr lang="en-US" b="1" dirty="0"/>
          </a:p>
          <a:p>
            <a:r>
              <a:rPr lang="en-US" b="1" dirty="0"/>
              <a:t>For-Loop</a:t>
            </a:r>
            <a:r>
              <a:rPr lang="en-US" dirty="0"/>
              <a:t>: This is like counting down. We could say something like: </a:t>
            </a:r>
          </a:p>
          <a:p>
            <a:pPr lvl="1"/>
            <a:r>
              <a:rPr lang="en-US" dirty="0"/>
              <a:t>“For the next 5 times that I say ”hello”, give me a random name.”</a:t>
            </a:r>
          </a:p>
          <a:p>
            <a:pPr lvl="1"/>
            <a:r>
              <a:rPr lang="en-US" dirty="0"/>
              <a:t>“For the first 10 elements in an array, tell me what the elements value is”</a:t>
            </a:r>
          </a:p>
          <a:p>
            <a:pPr lvl="1"/>
            <a:endParaRPr lang="en-US" dirty="0"/>
          </a:p>
          <a:p>
            <a:r>
              <a:rPr lang="en-US" dirty="0"/>
              <a:t>Those are basically all the loops we will see in this course.</a:t>
            </a:r>
          </a:p>
          <a:p>
            <a:pPr lvl="1"/>
            <a:r>
              <a:rPr lang="en-US" dirty="0"/>
              <a:t>But there are subtypes of these loops that we will look at</a:t>
            </a:r>
          </a:p>
        </p:txBody>
      </p:sp>
      <p:pic>
        <p:nvPicPr>
          <p:cNvPr id="5" name="Graphic 4" descr="Pyramid with levels">
            <a:extLst>
              <a:ext uri="{FF2B5EF4-FFF2-40B4-BE49-F238E27FC236}">
                <a16:creationId xmlns:a16="http://schemas.microsoft.com/office/drawing/2014/main" id="{DBFEE40D-5BBC-3D46-879A-45EE3D11DA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51058" y="5910262"/>
            <a:ext cx="914400" cy="914400"/>
          </a:xfrm>
          <a:prstGeom prst="rect">
            <a:avLst/>
          </a:prstGeom>
        </p:spPr>
      </p:pic>
    </p:spTree>
    <p:extLst>
      <p:ext uri="{BB962C8B-B14F-4D97-AF65-F5344CB8AC3E}">
        <p14:creationId xmlns:p14="http://schemas.microsoft.com/office/powerpoint/2010/main" val="375960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2" presetClass="entr" presetSubtype="6"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1+#ppt_w/2"/>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par>
                                <p:cTn id="48" presetID="26" presetClass="emph" presetSubtype="0" repeatCount="indefinite" fill="hold" nodeType="withEffect">
                                  <p:stCondLst>
                                    <p:cond delay="0"/>
                                  </p:stCondLst>
                                  <p:childTnLst>
                                    <p:animEffect transition="out" filter="fade">
                                      <p:cBhvr>
                                        <p:cTn id="49" dur="2000" tmFilter="0, 0; .2, .5; .8, .5; 1, 0"/>
                                        <p:tgtEl>
                                          <p:spTgt spid="5"/>
                                        </p:tgtEl>
                                      </p:cBhvr>
                                    </p:animEffect>
                                    <p:animScale>
                                      <p:cBhvr>
                                        <p:cTn id="50" dur="1000" autoRev="1" fill="hold"/>
                                        <p:tgtEl>
                                          <p:spTgt spid="5"/>
                                        </p:tgtEl>
                                      </p:cBhvr>
                                      <p:by x="105000" y="105000"/>
                                    </p:animScale>
                                  </p:childTnLst>
                                </p:cTn>
                              </p:par>
                              <p:par>
                                <p:cTn id="51" presetID="42" presetClass="entr" presetSubtype="0"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334D-39E8-3E43-8348-997AB22CF3F7}"/>
              </a:ext>
            </a:extLst>
          </p:cNvPr>
          <p:cNvSpPr>
            <a:spLocks noGrp="1"/>
          </p:cNvSpPr>
          <p:nvPr>
            <p:ph type="title"/>
          </p:nvPr>
        </p:nvSpPr>
        <p:spPr/>
        <p:txBody>
          <a:bodyPr/>
          <a:lstStyle/>
          <a:p>
            <a:pPr algn="ctr"/>
            <a:r>
              <a:rPr lang="en-US" b="1" dirty="0"/>
              <a:t>While Loop</a:t>
            </a:r>
          </a:p>
        </p:txBody>
      </p:sp>
      <p:sp>
        <p:nvSpPr>
          <p:cNvPr id="3" name="Content Placeholder 2">
            <a:extLst>
              <a:ext uri="{FF2B5EF4-FFF2-40B4-BE49-F238E27FC236}">
                <a16:creationId xmlns:a16="http://schemas.microsoft.com/office/drawing/2014/main" id="{C0536C8F-1B15-E74C-9711-0B4AA13C4ABF}"/>
              </a:ext>
            </a:extLst>
          </p:cNvPr>
          <p:cNvSpPr>
            <a:spLocks noGrp="1"/>
          </p:cNvSpPr>
          <p:nvPr>
            <p:ph idx="1"/>
          </p:nvPr>
        </p:nvSpPr>
        <p:spPr>
          <a:xfrm>
            <a:off x="1141412" y="2249487"/>
            <a:ext cx="9905999" cy="1922463"/>
          </a:xfrm>
        </p:spPr>
        <p:txBody>
          <a:bodyPr>
            <a:normAutofit fontScale="92500" lnSpcReduction="10000"/>
          </a:bodyPr>
          <a:lstStyle/>
          <a:p>
            <a:r>
              <a:rPr lang="en-US" dirty="0"/>
              <a:t>The </a:t>
            </a:r>
            <a:r>
              <a:rPr lang="en-US" dirty="0">
                <a:solidFill>
                  <a:srgbClr val="FF79B2"/>
                </a:solidFill>
                <a:latin typeface="Consolas" panose="020B0609020204030204" pitchFamily="49" charset="0"/>
                <a:cs typeface="Consolas" panose="020B0609020204030204" pitchFamily="49" charset="0"/>
              </a:rPr>
              <a:t>while</a:t>
            </a:r>
            <a:r>
              <a:rPr lang="en-US" dirty="0"/>
              <a:t> loop is probably the easiest to understand</a:t>
            </a:r>
          </a:p>
          <a:p>
            <a:pPr lvl="1"/>
            <a:r>
              <a:rPr lang="en-US" dirty="0"/>
              <a:t>All it really says is: “while something is true, I’ll execute this code”</a:t>
            </a:r>
          </a:p>
          <a:p>
            <a:endParaRPr lang="en-US" dirty="0"/>
          </a:p>
          <a:p>
            <a:r>
              <a:rPr lang="en-US" dirty="0"/>
              <a:t>The </a:t>
            </a:r>
            <a:r>
              <a:rPr lang="en-US" b="1" dirty="0"/>
              <a:t>structure</a:t>
            </a:r>
            <a:r>
              <a:rPr lang="en-US" dirty="0"/>
              <a:t> is as follows:</a:t>
            </a:r>
          </a:p>
        </p:txBody>
      </p:sp>
      <p:pic>
        <p:nvPicPr>
          <p:cNvPr id="5" name="Picture 4">
            <a:extLst>
              <a:ext uri="{FF2B5EF4-FFF2-40B4-BE49-F238E27FC236}">
                <a16:creationId xmlns:a16="http://schemas.microsoft.com/office/drawing/2014/main" id="{81BBC5D8-84F3-D840-8671-CB8EFC049242}"/>
              </a:ext>
            </a:extLst>
          </p:cNvPr>
          <p:cNvPicPr>
            <a:picLocks noChangeAspect="1"/>
          </p:cNvPicPr>
          <p:nvPr/>
        </p:nvPicPr>
        <p:blipFill>
          <a:blip r:embed="rId2"/>
          <a:stretch>
            <a:fillRect/>
          </a:stretch>
        </p:blipFill>
        <p:spPr>
          <a:xfrm>
            <a:off x="1141412" y="4324349"/>
            <a:ext cx="3284208" cy="1922463"/>
          </a:xfrm>
          <a:prstGeom prst="rect">
            <a:avLst/>
          </a:prstGeom>
        </p:spPr>
      </p:pic>
      <p:sp>
        <p:nvSpPr>
          <p:cNvPr id="4" name="TextBox 3">
            <a:extLst>
              <a:ext uri="{FF2B5EF4-FFF2-40B4-BE49-F238E27FC236}">
                <a16:creationId xmlns:a16="http://schemas.microsoft.com/office/drawing/2014/main" id="{59CBA8B7-73F0-334D-A4B1-CC86BE4C4618}"/>
              </a:ext>
            </a:extLst>
          </p:cNvPr>
          <p:cNvSpPr txBox="1"/>
          <p:nvPr/>
        </p:nvSpPr>
        <p:spPr>
          <a:xfrm>
            <a:off x="4779034" y="4324349"/>
            <a:ext cx="5331124"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are 2 parts to the </a:t>
            </a:r>
            <a:r>
              <a:rPr lang="en-US" sz="2400" dirty="0">
                <a:solidFill>
                  <a:srgbClr val="FF79B2"/>
                </a:solidFill>
                <a:latin typeface="Consolas" panose="020B0609020204030204" pitchFamily="49" charset="0"/>
                <a:cs typeface="Consolas" panose="020B0609020204030204" pitchFamily="49" charset="0"/>
              </a:rPr>
              <a:t>while</a:t>
            </a:r>
            <a:r>
              <a:rPr lang="en-US" sz="2400" dirty="0"/>
              <a:t> loop</a:t>
            </a:r>
          </a:p>
          <a:p>
            <a:pPr marL="742950" lvl="1" indent="-285750">
              <a:buFont typeface="Arial" panose="020B0604020202020204" pitchFamily="34" charset="0"/>
              <a:buChar char="•"/>
            </a:pPr>
            <a:r>
              <a:rPr lang="en-US" sz="2400" dirty="0">
                <a:highlight>
                  <a:srgbClr val="808080"/>
                </a:highlight>
                <a:latin typeface="Consolas" panose="020B0609020204030204" pitchFamily="49" charset="0"/>
                <a:cs typeface="Consolas" panose="020B0609020204030204" pitchFamily="49" charset="0"/>
              </a:rPr>
              <a:t>condition</a:t>
            </a:r>
          </a:p>
          <a:p>
            <a:pPr marL="742950" lvl="1" indent="-285750">
              <a:buFont typeface="Arial" panose="020B0604020202020204" pitchFamily="34" charset="0"/>
              <a:buChar char="•"/>
            </a:pPr>
            <a:r>
              <a:rPr lang="en-US" sz="2400" dirty="0">
                <a:highlight>
                  <a:srgbClr val="808080"/>
                </a:highlight>
                <a:latin typeface="Consolas" panose="020B0609020204030204" pitchFamily="49" charset="0"/>
                <a:cs typeface="Consolas" panose="020B0609020204030204" pitchFamily="49" charset="0"/>
              </a:rPr>
              <a:t>statements</a:t>
            </a:r>
          </a:p>
        </p:txBody>
      </p:sp>
    </p:spTree>
    <p:extLst>
      <p:ext uri="{BB962C8B-B14F-4D97-AF65-F5344CB8AC3E}">
        <p14:creationId xmlns:p14="http://schemas.microsoft.com/office/powerpoint/2010/main" val="123227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1+#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05B5-69BE-5847-914C-BF9889190BA0}"/>
              </a:ext>
            </a:extLst>
          </p:cNvPr>
          <p:cNvSpPr>
            <a:spLocks noGrp="1"/>
          </p:cNvSpPr>
          <p:nvPr>
            <p:ph type="title"/>
          </p:nvPr>
        </p:nvSpPr>
        <p:spPr/>
        <p:txBody>
          <a:bodyPr/>
          <a:lstStyle/>
          <a:p>
            <a:pPr algn="ctr"/>
            <a:r>
              <a:rPr lang="en-US" b="1" dirty="0"/>
              <a:t>Condition</a:t>
            </a:r>
          </a:p>
        </p:txBody>
      </p:sp>
      <p:sp>
        <p:nvSpPr>
          <p:cNvPr id="3" name="Content Placeholder 2">
            <a:extLst>
              <a:ext uri="{FF2B5EF4-FFF2-40B4-BE49-F238E27FC236}">
                <a16:creationId xmlns:a16="http://schemas.microsoft.com/office/drawing/2014/main" id="{6C8F155D-8787-184A-86BA-C136BEE58BC0}"/>
              </a:ext>
            </a:extLst>
          </p:cNvPr>
          <p:cNvSpPr>
            <a:spLocks noGrp="1"/>
          </p:cNvSpPr>
          <p:nvPr>
            <p:ph idx="1"/>
          </p:nvPr>
        </p:nvSpPr>
        <p:spPr>
          <a:xfrm>
            <a:off x="1141412" y="2249487"/>
            <a:ext cx="10452490" cy="3541714"/>
          </a:xfrm>
        </p:spPr>
        <p:txBody>
          <a:bodyPr/>
          <a:lstStyle/>
          <a:p>
            <a:r>
              <a:rPr lang="en-US" dirty="0"/>
              <a:t>The condition MUST evaluate to </a:t>
            </a:r>
            <a:r>
              <a:rPr lang="en-US" b="1" dirty="0">
                <a:solidFill>
                  <a:srgbClr val="FF79B2"/>
                </a:solidFill>
                <a:latin typeface="Consolas" panose="020B0609020204030204" pitchFamily="49" charset="0"/>
                <a:cs typeface="Consolas" panose="020B0609020204030204" pitchFamily="49" charset="0"/>
              </a:rPr>
              <a:t>true</a:t>
            </a:r>
            <a:r>
              <a:rPr lang="en-US" dirty="0"/>
              <a:t> in order for the statements to execute</a:t>
            </a:r>
          </a:p>
          <a:p>
            <a:endParaRPr lang="en-US" dirty="0"/>
          </a:p>
          <a:p>
            <a:endParaRPr lang="en-US" dirty="0"/>
          </a:p>
          <a:p>
            <a:r>
              <a:rPr lang="en-US" dirty="0"/>
              <a:t>This basically says: “</a:t>
            </a:r>
            <a:r>
              <a:rPr lang="en-US" b="1" dirty="0">
                <a:solidFill>
                  <a:srgbClr val="FF79B2"/>
                </a:solidFill>
                <a:latin typeface="Consolas" panose="020B0609020204030204" pitchFamily="49" charset="0"/>
                <a:cs typeface="Consolas" panose="020B0609020204030204" pitchFamily="49" charset="0"/>
              </a:rPr>
              <a:t>If</a:t>
            </a:r>
            <a:r>
              <a:rPr lang="en-US" dirty="0"/>
              <a:t> this </a:t>
            </a:r>
            <a:r>
              <a:rPr lang="en-US" b="1" dirty="0">
                <a:highlight>
                  <a:srgbClr val="808080"/>
                </a:highlight>
              </a:rPr>
              <a:t>condition</a:t>
            </a:r>
            <a:r>
              <a:rPr lang="en-US" dirty="0"/>
              <a:t> is </a:t>
            </a:r>
            <a:r>
              <a:rPr lang="en-US" b="1" dirty="0">
                <a:solidFill>
                  <a:srgbClr val="FF79B2"/>
                </a:solidFill>
                <a:latin typeface="Consolas" panose="020B0609020204030204" pitchFamily="49" charset="0"/>
                <a:cs typeface="Consolas" panose="020B0609020204030204" pitchFamily="49" charset="0"/>
              </a:rPr>
              <a:t>true</a:t>
            </a:r>
            <a:r>
              <a:rPr lang="en-US" dirty="0"/>
              <a:t>, then you can </a:t>
            </a:r>
            <a:r>
              <a:rPr lang="en-US" b="1" dirty="0"/>
              <a:t>execute</a:t>
            </a:r>
            <a:r>
              <a:rPr lang="en-US" dirty="0"/>
              <a:t> the contents </a:t>
            </a:r>
            <a:r>
              <a:rPr lang="en-US" b="1" dirty="0"/>
              <a:t>in the </a:t>
            </a:r>
            <a:r>
              <a:rPr lang="en-US" b="1" dirty="0">
                <a:solidFill>
                  <a:srgbClr val="FF79B2"/>
                </a:solidFill>
                <a:latin typeface="Consolas" panose="020B0609020204030204" pitchFamily="49" charset="0"/>
                <a:cs typeface="Consolas" panose="020B0609020204030204" pitchFamily="49" charset="0"/>
              </a:rPr>
              <a:t>while</a:t>
            </a:r>
            <a:r>
              <a:rPr lang="en-US" dirty="0"/>
              <a:t> loop. </a:t>
            </a:r>
            <a:r>
              <a:rPr lang="en-US" b="1" dirty="0"/>
              <a:t>Otherwise</a:t>
            </a:r>
            <a:r>
              <a:rPr lang="en-US" dirty="0"/>
              <a:t> you are </a:t>
            </a:r>
            <a:r>
              <a:rPr lang="en-US" b="1" dirty="0"/>
              <a:t>not allowed to execute</a:t>
            </a:r>
            <a:r>
              <a:rPr lang="en-US" dirty="0"/>
              <a:t> the </a:t>
            </a:r>
            <a:r>
              <a:rPr lang="en-US" dirty="0">
                <a:solidFill>
                  <a:srgbClr val="FF79B2"/>
                </a:solidFill>
                <a:latin typeface="Consolas" panose="020B0609020204030204" pitchFamily="49" charset="0"/>
                <a:cs typeface="Consolas" panose="020B0609020204030204" pitchFamily="49" charset="0"/>
              </a:rPr>
              <a:t>while</a:t>
            </a:r>
            <a:r>
              <a:rPr lang="en-US" dirty="0"/>
              <a:t> loop.”</a:t>
            </a:r>
          </a:p>
        </p:txBody>
      </p:sp>
      <p:pic>
        <p:nvPicPr>
          <p:cNvPr id="5" name="Graphic 4" descr="Checklist">
            <a:extLst>
              <a:ext uri="{FF2B5EF4-FFF2-40B4-BE49-F238E27FC236}">
                <a16:creationId xmlns:a16="http://schemas.microsoft.com/office/drawing/2014/main" id="{C01396C8-FC52-4541-895F-00BD73B4F1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5185" y="726637"/>
            <a:ext cx="1262332" cy="1262332"/>
          </a:xfrm>
          <a:prstGeom prst="rect">
            <a:avLst/>
          </a:prstGeom>
        </p:spPr>
      </p:pic>
    </p:spTree>
    <p:extLst>
      <p:ext uri="{BB962C8B-B14F-4D97-AF65-F5344CB8AC3E}">
        <p14:creationId xmlns:p14="http://schemas.microsoft.com/office/powerpoint/2010/main" val="20427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3000" tmFilter="0, 0; .2, .5; .8, .5; 1, 0"/>
                                        <p:tgtEl>
                                          <p:spTgt spid="5"/>
                                        </p:tgtEl>
                                      </p:cBhvr>
                                    </p:animEffect>
                                    <p:animScale>
                                      <p:cBhvr>
                                        <p:cTn id="7" dur="150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80">
                                          <p:stCondLst>
                                            <p:cond delay="0"/>
                                          </p:stCondLst>
                                        </p:cTn>
                                        <p:tgtEl>
                                          <p:spTgt spid="3">
                                            <p:txEl>
                                              <p:pRg st="3" end="3"/>
                                            </p:txEl>
                                          </p:spTgt>
                                        </p:tgtEl>
                                      </p:cBhvr>
                                    </p:animEffect>
                                    <p:anim calcmode="lin" valueType="num">
                                      <p:cBhvr>
                                        <p:cTn id="3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3" end="3"/>
                                            </p:txEl>
                                          </p:spTgt>
                                        </p:tgtEl>
                                      </p:cBhvr>
                                      <p:to x="100000" y="60000"/>
                                    </p:animScale>
                                    <p:animScale>
                                      <p:cBhvr>
                                        <p:cTn id="37" dur="166" decel="50000">
                                          <p:stCondLst>
                                            <p:cond delay="676"/>
                                          </p:stCondLst>
                                        </p:cTn>
                                        <p:tgtEl>
                                          <p:spTgt spid="3">
                                            <p:txEl>
                                              <p:pRg st="3" end="3"/>
                                            </p:txEl>
                                          </p:spTgt>
                                        </p:tgtEl>
                                      </p:cBhvr>
                                      <p:to x="100000" y="100000"/>
                                    </p:animScale>
                                    <p:animScale>
                                      <p:cBhvr>
                                        <p:cTn id="38" dur="26">
                                          <p:stCondLst>
                                            <p:cond delay="1312"/>
                                          </p:stCondLst>
                                        </p:cTn>
                                        <p:tgtEl>
                                          <p:spTgt spid="3">
                                            <p:txEl>
                                              <p:pRg st="3" end="3"/>
                                            </p:txEl>
                                          </p:spTgt>
                                        </p:tgtEl>
                                      </p:cBhvr>
                                      <p:to x="100000" y="80000"/>
                                    </p:animScale>
                                    <p:animScale>
                                      <p:cBhvr>
                                        <p:cTn id="39" dur="166" decel="50000">
                                          <p:stCondLst>
                                            <p:cond delay="1338"/>
                                          </p:stCondLst>
                                        </p:cTn>
                                        <p:tgtEl>
                                          <p:spTgt spid="3">
                                            <p:txEl>
                                              <p:pRg st="3" end="3"/>
                                            </p:txEl>
                                          </p:spTgt>
                                        </p:tgtEl>
                                      </p:cBhvr>
                                      <p:to x="100000" y="100000"/>
                                    </p:animScale>
                                    <p:animScale>
                                      <p:cBhvr>
                                        <p:cTn id="40" dur="26">
                                          <p:stCondLst>
                                            <p:cond delay="1642"/>
                                          </p:stCondLst>
                                        </p:cTn>
                                        <p:tgtEl>
                                          <p:spTgt spid="3">
                                            <p:txEl>
                                              <p:pRg st="3" end="3"/>
                                            </p:txEl>
                                          </p:spTgt>
                                        </p:tgtEl>
                                      </p:cBhvr>
                                      <p:to x="100000" y="90000"/>
                                    </p:animScale>
                                    <p:animScale>
                                      <p:cBhvr>
                                        <p:cTn id="41" dur="166" decel="50000">
                                          <p:stCondLst>
                                            <p:cond delay="1668"/>
                                          </p:stCondLst>
                                        </p:cTn>
                                        <p:tgtEl>
                                          <p:spTgt spid="3">
                                            <p:txEl>
                                              <p:pRg st="3" end="3"/>
                                            </p:txEl>
                                          </p:spTgt>
                                        </p:tgtEl>
                                      </p:cBhvr>
                                      <p:to x="100000" y="100000"/>
                                    </p:animScale>
                                    <p:animScale>
                                      <p:cBhvr>
                                        <p:cTn id="42" dur="26">
                                          <p:stCondLst>
                                            <p:cond delay="1808"/>
                                          </p:stCondLst>
                                        </p:cTn>
                                        <p:tgtEl>
                                          <p:spTgt spid="3">
                                            <p:txEl>
                                              <p:pRg st="3" end="3"/>
                                            </p:txEl>
                                          </p:spTgt>
                                        </p:tgtEl>
                                      </p:cBhvr>
                                      <p:to x="100000" y="95000"/>
                                    </p:animScale>
                                    <p:animScale>
                                      <p:cBhvr>
                                        <p:cTn id="43"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3164</TotalTime>
  <Words>3339</Words>
  <Application>Microsoft Macintosh PowerPoint</Application>
  <PresentationFormat>Widescreen</PresentationFormat>
  <Paragraphs>403</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Cambria Math</vt:lpstr>
      <vt:lpstr>Consolas</vt:lpstr>
      <vt:lpstr>Tw Cen MT</vt:lpstr>
      <vt:lpstr>Circuit</vt:lpstr>
      <vt:lpstr>Loops</vt:lpstr>
      <vt:lpstr>Goals for today</vt:lpstr>
      <vt:lpstr>What is a loop?</vt:lpstr>
      <vt:lpstr>2 fundamental types of loop</vt:lpstr>
      <vt:lpstr>But why do we want Loops?</vt:lpstr>
      <vt:lpstr>Real world examples?</vt:lpstr>
      <vt:lpstr>What sort of loops are there?</vt:lpstr>
      <vt:lpstr>While Loop</vt:lpstr>
      <vt:lpstr>Condition</vt:lpstr>
      <vt:lpstr>Statements</vt:lpstr>
      <vt:lpstr>Let’s create a simple while loop</vt:lpstr>
      <vt:lpstr>Let’s come up with the code: Condition</vt:lpstr>
      <vt:lpstr>Let’s come up with the code: Statement</vt:lpstr>
      <vt:lpstr>NO!!</vt:lpstr>
      <vt:lpstr>But why not?!!</vt:lpstr>
      <vt:lpstr>So let’s fix this!</vt:lpstr>
      <vt:lpstr>The “do while” loop</vt:lpstr>
      <vt:lpstr>Structure of “do while”</vt:lpstr>
      <vt:lpstr>What will the following code output?</vt:lpstr>
      <vt:lpstr>The for loop</vt:lpstr>
      <vt:lpstr>For Loop (C++ syntax)</vt:lpstr>
      <vt:lpstr>Initialization </vt:lpstr>
      <vt:lpstr>Condition</vt:lpstr>
      <vt:lpstr>increment</vt:lpstr>
      <vt:lpstr>statement</vt:lpstr>
      <vt:lpstr>Logic of the for loop</vt:lpstr>
      <vt:lpstr>Let’s step through an easy loop</vt:lpstr>
      <vt:lpstr>Step 1(Initialize)</vt:lpstr>
      <vt:lpstr>Step 2 (condition)</vt:lpstr>
      <vt:lpstr>Step 2.1</vt:lpstr>
      <vt:lpstr>Step 3</vt:lpstr>
      <vt:lpstr>Let’s continue to step through this loop</vt:lpstr>
      <vt:lpstr>For loop variable scope</vt:lpstr>
      <vt:lpstr>Why does this not work?</vt:lpstr>
      <vt:lpstr>Equivalence between loops</vt:lpstr>
      <vt:lpstr>Equivalence between loops</vt:lpstr>
      <vt:lpstr>The “for each” loop</vt:lpstr>
      <vt:lpstr>Syntax of the “for each” loop</vt:lpstr>
      <vt:lpstr>Example of “for each”</vt:lpstr>
      <vt:lpstr>To summarize</vt:lpstr>
      <vt:lpstr>Simple Exercise</vt:lpstr>
      <vt:lpstr>Simplest Solution</vt:lpstr>
      <vt:lpstr>Git Programming exercise</vt:lpstr>
      <vt:lpstr>Nested Loops</vt:lpstr>
      <vt:lpstr>Example of a nested loop</vt:lpstr>
      <vt:lpstr>What will this code print?</vt:lpstr>
      <vt:lpstr>Logic behind nested loops</vt:lpstr>
      <vt:lpstr>Let’s experiment</vt:lpstr>
      <vt:lpstr>Git programming Exercise</vt:lpstr>
      <vt:lpstr>Operators revised</vt:lpstr>
      <vt:lpstr>Example loop</vt:lpstr>
      <vt:lpstr>⨂=</vt:lpstr>
      <vt:lpstr>What does the expression actually mean?</vt:lpstr>
      <vt:lpstr>Let’s clean up that expression </vt:lpstr>
      <vt:lpstr>For loop increment</vt:lpstr>
      <vt:lpstr>Post-increment </vt:lpstr>
      <vt:lpstr>Example Code</vt:lpstr>
      <vt:lpstr>Post-increment logic</vt:lpstr>
      <vt:lpstr>Pre-increment </vt:lpstr>
      <vt:lpstr>Example code</vt:lpstr>
      <vt:lpstr>Git Programming exercise</vt:lpstr>
      <vt:lpstr>The “Break” keyword</vt:lpstr>
      <vt:lpstr>Let’s come up with some examples</vt:lpstr>
      <vt:lpstr>Let’s stop for a moment</vt:lpstr>
      <vt:lpstr>That was pretty cool right!</vt:lpstr>
      <vt:lpstr>System()</vt:lpstr>
      <vt:lpstr>Sleep()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886</cp:revision>
  <dcterms:created xsi:type="dcterms:W3CDTF">2019-06-19T08:16:59Z</dcterms:created>
  <dcterms:modified xsi:type="dcterms:W3CDTF">2019-06-23T14:26:27Z</dcterms:modified>
</cp:coreProperties>
</file>