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308" r:id="rId22"/>
    <p:sldId id="309" r:id="rId23"/>
    <p:sldId id="274" r:id="rId24"/>
    <p:sldId id="275" r:id="rId25"/>
    <p:sldId id="276" r:id="rId26"/>
    <p:sldId id="277" r:id="rId27"/>
    <p:sldId id="278" r:id="rId28"/>
    <p:sldId id="300"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04" r:id="rId52"/>
    <p:sldId id="305" r:id="rId53"/>
    <p:sldId id="306"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b="1"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t>
            </a:r>
            <a:r>
              <a:rPr lang="en-US" b="1" dirty="0"/>
              <a:t>arithmetic</a:t>
            </a:r>
            <a:r>
              <a:rPr lang="en-US" dirty="0"/>
              <a:t> operators</a:t>
            </a:r>
          </a:p>
          <a:p>
            <a:pPr lvl="1"/>
            <a:r>
              <a:rPr lang="en-US" dirty="0"/>
              <a:t>You have used these before, maybe without knowing (though that would be surprising)</a:t>
            </a:r>
          </a:p>
          <a:p>
            <a:endParaRPr lang="en-US" dirty="0"/>
          </a:p>
          <a:p>
            <a:endParaRPr lang="en-US" dirty="0"/>
          </a:p>
          <a:p>
            <a:r>
              <a:rPr lang="en-US" dirty="0"/>
              <a:t>What arithmetic operators do you think we used?</a:t>
            </a:r>
          </a:p>
          <a:p>
            <a:pPr lvl="1"/>
            <a:r>
              <a:rPr lang="en-US" b="1" dirty="0"/>
              <a:t>Hint</a:t>
            </a:r>
            <a:r>
              <a:rPr lang="en-US" dirty="0"/>
              <a:t>: The answer is in the top right hand corner of the slide</a:t>
            </a:r>
          </a:p>
          <a:p>
            <a:endParaRPr lang="en-US" dirty="0"/>
          </a:p>
        </p:txBody>
      </p:sp>
      <p:pic>
        <p:nvPicPr>
          <p:cNvPr id="5" name="Graphic 4" descr="Mathematics">
            <a:extLst>
              <a:ext uri="{FF2B5EF4-FFF2-40B4-BE49-F238E27FC236}">
                <a16:creationId xmlns:a16="http://schemas.microsoft.com/office/drawing/2014/main" id="{69298764-7C9D-9444-918E-9E17F2FA8F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04671" y="755577"/>
            <a:ext cx="1204452" cy="1204452"/>
          </a:xfrm>
          <a:prstGeom prst="rect">
            <a:avLst/>
          </a:prstGeom>
        </p:spPr>
      </p:pic>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a:t>
            </a:r>
            <a:r>
              <a:rPr lang="en-US" b="1" dirty="0"/>
              <a:t>Mod</a:t>
            </a:r>
            <a:r>
              <a:rPr lang="en-US" dirty="0"/>
              <a:t>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b="1" dirty="0"/>
              <a:t>Mod</a:t>
            </a:r>
            <a:r>
              <a:rPr lang="en-US" dirty="0"/>
              <a:t> (short for modulo) is like division, the only difference being that it tells us the remainder of the division.</a:t>
            </a:r>
          </a:p>
          <a:p>
            <a:endParaRPr lang="en-US" dirty="0"/>
          </a:p>
          <a:p>
            <a:r>
              <a:rPr lang="en-US" b="1" dirty="0"/>
              <a:t>Examples</a:t>
            </a:r>
            <a:r>
              <a:rPr lang="en-US" dirty="0"/>
              <a:t>:</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b="1"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b="1" dirty="0"/>
              <a:t>Alternative method </a:t>
            </a:r>
            <a:r>
              <a:rPr lang="en-US" sz="2400" dirty="0"/>
              <a:t>(I find this easier)</a:t>
            </a:r>
            <a:endParaRPr lang="en-US" dirty="0"/>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fontScale="92500" lnSpcReduction="2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 without becoming negative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1288618"/>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767188"/>
            <a:ext cx="914400" cy="914400"/>
          </a:xfrm>
          <a:prstGeom prst="rect">
            <a:avLst/>
          </a:prstGeom>
        </p:spPr>
      </p:pic>
      <p:sp>
        <p:nvSpPr>
          <p:cNvPr id="3" name="TextBox 2">
            <a:extLst>
              <a:ext uri="{FF2B5EF4-FFF2-40B4-BE49-F238E27FC236}">
                <a16:creationId xmlns:a16="http://schemas.microsoft.com/office/drawing/2014/main" id="{4674BD38-62DC-2848-A0E4-F88F7BC4C775}"/>
              </a:ext>
            </a:extLst>
          </p:cNvPr>
          <p:cNvSpPr txBox="1"/>
          <p:nvPr/>
        </p:nvSpPr>
        <p:spPr>
          <a:xfrm>
            <a:off x="3326299" y="4014925"/>
            <a:ext cx="553940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If you have any questions feel free to ask</a:t>
            </a:r>
          </a:p>
        </p:txBody>
      </p:sp>
    </p:spTree>
    <p:extLst>
      <p:ext uri="{BB962C8B-B14F-4D97-AF65-F5344CB8AC3E}">
        <p14:creationId xmlns:p14="http://schemas.microsoft.com/office/powerpoint/2010/main" val="41791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conditional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 </a:t>
            </a:r>
            <a:r>
              <a:rPr lang="en-US" dirty="0">
                <a:latin typeface="Consolas" panose="020B0609020204030204" pitchFamily="49" charset="0"/>
                <a:cs typeface="Consolas" panose="020B0609020204030204" pitchFamily="49" charset="0"/>
              </a:rPr>
              <a:t>{}</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B2AE-9D7B-254C-BDC2-2D1B45CBF977}"/>
              </a:ext>
            </a:extLst>
          </p:cNvPr>
          <p:cNvSpPr>
            <a:spLocks noGrp="1"/>
          </p:cNvSpPr>
          <p:nvPr>
            <p:ph type="title"/>
          </p:nvPr>
        </p:nvSpPr>
        <p:spPr/>
        <p:txBody>
          <a:bodyPr/>
          <a:lstStyle/>
          <a:p>
            <a:pPr algn="ctr"/>
            <a:r>
              <a:rPr lang="en-US" dirty="0"/>
              <a:t>The else if statement</a:t>
            </a:r>
          </a:p>
        </p:txBody>
      </p:sp>
      <p:sp>
        <p:nvSpPr>
          <p:cNvPr id="3" name="Content Placeholder 2">
            <a:extLst>
              <a:ext uri="{FF2B5EF4-FFF2-40B4-BE49-F238E27FC236}">
                <a16:creationId xmlns:a16="http://schemas.microsoft.com/office/drawing/2014/main" id="{9BCC8033-67EA-544B-BA58-A7972547636B}"/>
              </a:ext>
            </a:extLst>
          </p:cNvPr>
          <p:cNvSpPr>
            <a:spLocks noGrp="1"/>
          </p:cNvSpPr>
          <p:nvPr>
            <p:ph idx="1"/>
          </p:nvPr>
        </p:nvSpPr>
        <p:spPr>
          <a:xfrm>
            <a:off x="1141413" y="2445151"/>
            <a:ext cx="9905999" cy="3029673"/>
          </a:xfrm>
        </p:spPr>
        <p:txBody>
          <a:bodyPr/>
          <a:lstStyle/>
          <a:p>
            <a:r>
              <a:rPr lang="en-US" dirty="0"/>
              <a:t>Let’s say that we need to check something, and depending on what we find we want to execute one specific piece of code. how would we go about doing that?</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else if</a:t>
            </a:r>
            <a:r>
              <a:rPr lang="en-US" sz="2000" dirty="0">
                <a:latin typeface="Consolas" panose="020B0609020204030204" pitchFamily="49" charset="0"/>
                <a:cs typeface="Consolas" panose="020B0609020204030204" pitchFamily="49" charset="0"/>
              </a:rPr>
              <a:t>()</a:t>
            </a:r>
            <a:r>
              <a:rPr lang="en-US" dirty="0"/>
              <a:t> statement can be used to “chain” multiple </a:t>
            </a:r>
            <a:r>
              <a:rPr lang="en-US" sz="2000" dirty="0">
                <a:latin typeface="Consolas" panose="020B0609020204030204" pitchFamily="49" charset="0"/>
                <a:cs typeface="Consolas" panose="020B0609020204030204" pitchFamily="49" charset="0"/>
              </a:rPr>
              <a:t>if-else</a:t>
            </a:r>
            <a:r>
              <a:rPr lang="en-US" dirty="0"/>
              <a:t> statements</a:t>
            </a:r>
          </a:p>
          <a:p>
            <a:pPr lvl="1"/>
            <a:r>
              <a:rPr lang="en-US" dirty="0"/>
              <a:t>This is great if we are handling multiple input choices</a:t>
            </a:r>
          </a:p>
          <a:p>
            <a:endParaRPr lang="en-US" dirty="0"/>
          </a:p>
          <a:p>
            <a:endParaRPr lang="en-US" dirty="0"/>
          </a:p>
        </p:txBody>
      </p:sp>
    </p:spTree>
    <p:extLst>
      <p:ext uri="{BB962C8B-B14F-4D97-AF65-F5344CB8AC3E}">
        <p14:creationId xmlns:p14="http://schemas.microsoft.com/office/powerpoint/2010/main" val="65655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D09A-1004-3E4A-AF54-D800BE1C37B3}"/>
              </a:ext>
            </a:extLst>
          </p:cNvPr>
          <p:cNvSpPr>
            <a:spLocks noGrp="1"/>
          </p:cNvSpPr>
          <p:nvPr>
            <p:ph type="title"/>
          </p:nvPr>
        </p:nvSpPr>
        <p:spPr/>
        <p:txBody>
          <a:bodyPr/>
          <a:lstStyle/>
          <a:p>
            <a:pPr algn="ctr"/>
            <a:r>
              <a:rPr lang="en-US" dirty="0"/>
              <a:t>Else if syntax</a:t>
            </a:r>
          </a:p>
        </p:txBody>
      </p:sp>
      <p:pic>
        <p:nvPicPr>
          <p:cNvPr id="5" name="Content Placeholder 4">
            <a:extLst>
              <a:ext uri="{FF2B5EF4-FFF2-40B4-BE49-F238E27FC236}">
                <a16:creationId xmlns:a16="http://schemas.microsoft.com/office/drawing/2014/main" id="{7FF1DEAC-4116-2840-9E9A-2B2378B10453}"/>
              </a:ext>
            </a:extLst>
          </p:cNvPr>
          <p:cNvPicPr>
            <a:picLocks noGrp="1" noChangeAspect="1"/>
          </p:cNvPicPr>
          <p:nvPr>
            <p:ph idx="1"/>
          </p:nvPr>
        </p:nvPicPr>
        <p:blipFill>
          <a:blip r:embed="rId2"/>
          <a:stretch>
            <a:fillRect/>
          </a:stretch>
        </p:blipFill>
        <p:spPr>
          <a:xfrm>
            <a:off x="1141413" y="2178683"/>
            <a:ext cx="2608623" cy="3821082"/>
          </a:xfrm>
        </p:spPr>
      </p:pic>
      <p:sp>
        <p:nvSpPr>
          <p:cNvPr id="7" name="TextBox 6">
            <a:extLst>
              <a:ext uri="{FF2B5EF4-FFF2-40B4-BE49-F238E27FC236}">
                <a16:creationId xmlns:a16="http://schemas.microsoft.com/office/drawing/2014/main" id="{1E5E76FA-8A28-7143-BA7E-158090A213EE}"/>
              </a:ext>
            </a:extLst>
          </p:cNvPr>
          <p:cNvSpPr txBox="1"/>
          <p:nvPr/>
        </p:nvSpPr>
        <p:spPr>
          <a:xfrm>
            <a:off x="3750036" y="2915832"/>
            <a:ext cx="7679964" cy="646331"/>
          </a:xfrm>
          <a:prstGeom prst="rect">
            <a:avLst/>
          </a:prstGeom>
          <a:noFill/>
        </p:spPr>
        <p:txBody>
          <a:bodyPr wrap="square" rtlCol="0">
            <a:spAutoFit/>
          </a:bodyPr>
          <a:lstStyle/>
          <a:p>
            <a:r>
              <a:rPr lang="en-US" dirty="0"/>
              <a:t>The final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basically says “if none of the other specific cases apply, then execute this code”. The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is optional for </a:t>
            </a:r>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dirty="0"/>
              <a:t> statements, the same applies here.</a:t>
            </a:r>
          </a:p>
        </p:txBody>
      </p:sp>
      <p:sp>
        <p:nvSpPr>
          <p:cNvPr id="8" name="TextBox 7">
            <a:extLst>
              <a:ext uri="{FF2B5EF4-FFF2-40B4-BE49-F238E27FC236}">
                <a16:creationId xmlns:a16="http://schemas.microsoft.com/office/drawing/2014/main" id="{AF915594-2C89-D241-B2DA-4A583B778AEE}"/>
              </a:ext>
            </a:extLst>
          </p:cNvPr>
          <p:cNvSpPr txBox="1"/>
          <p:nvPr/>
        </p:nvSpPr>
        <p:spPr>
          <a:xfrm>
            <a:off x="3750036" y="5322207"/>
            <a:ext cx="7839047" cy="369332"/>
          </a:xfrm>
          <a:prstGeom prst="rect">
            <a:avLst/>
          </a:prstGeom>
          <a:noFill/>
        </p:spPr>
        <p:txBody>
          <a:bodyPr wrap="square" rtlCol="0">
            <a:spAutoFit/>
          </a:bodyPr>
          <a:lstStyle/>
          <a:p>
            <a:r>
              <a:rPr lang="en-US" dirty="0"/>
              <a:t>We can have as many </a:t>
            </a:r>
            <a:r>
              <a:rPr lang="en-US" sz="1600" dirty="0">
                <a:solidFill>
                  <a:schemeClr val="accent4"/>
                </a:solidFill>
                <a:latin typeface="Consolas" panose="020B0609020204030204" pitchFamily="49" charset="0"/>
                <a:cs typeface="Consolas" panose="020B0609020204030204" pitchFamily="49" charset="0"/>
              </a:rPr>
              <a:t>else if</a:t>
            </a:r>
            <a:r>
              <a:rPr lang="en-US" dirty="0"/>
              <a:t> statements as we want, there is nothing stopping us. </a:t>
            </a:r>
          </a:p>
        </p:txBody>
      </p:sp>
    </p:spTree>
    <p:extLst>
      <p:ext uri="{BB962C8B-B14F-4D97-AF65-F5344CB8AC3E}">
        <p14:creationId xmlns:p14="http://schemas.microsoft.com/office/powerpoint/2010/main" val="18261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1873045"/>
            <a:ext cx="7318189" cy="4852220"/>
          </a:xfrm>
        </p:spPr>
        <p:txBody>
          <a:bodyPr>
            <a:normAutofit fontScale="92500" lnSpcReduction="1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B358FDC-4334-D846-82D6-4409F2DA6036}"/>
                  </a:ext>
                </a:extLst>
              </p:cNvPr>
              <p:cNvSpPr txBox="1"/>
              <p:nvPr/>
            </p:nvSpPr>
            <p:spPr>
              <a:xfrm>
                <a:off x="5176686" y="1914344"/>
                <a:ext cx="126836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BB358FDC-4334-D846-82D6-4409F2DA6036}"/>
                  </a:ext>
                </a:extLst>
              </p:cNvPr>
              <p:cNvSpPr txBox="1">
                <a:spLocks noRot="1" noChangeAspect="1" noMove="1" noResize="1" noEditPoints="1" noAdjustHandles="1" noChangeArrowheads="1" noChangeShapeType="1" noTextEdit="1"/>
              </p:cNvSpPr>
              <p:nvPr/>
            </p:nvSpPr>
            <p:spPr>
              <a:xfrm>
                <a:off x="5176686" y="1914344"/>
                <a:ext cx="1268362" cy="276999"/>
              </a:xfrm>
              <a:prstGeom prst="rect">
                <a:avLst/>
              </a:prstGeom>
              <a:blipFill>
                <a:blip r:embed="rId2"/>
                <a:stretch>
                  <a:fillRect b="-30435"/>
                </a:stretch>
              </a:blipFill>
            </p:spPr>
            <p:txBody>
              <a:bodyPr/>
              <a:lstStyle/>
              <a:p>
                <a:r>
                  <a:rPr lang="en-US">
                    <a:noFill/>
                  </a:rPr>
                  <a:t> </a:t>
                </a:r>
              </a:p>
            </p:txBody>
          </p:sp>
        </mc:Fallback>
      </mc:AlternateContent>
      <p:pic>
        <p:nvPicPr>
          <p:cNvPr id="6" name="Graphic 5" descr="Decision chart">
            <a:extLst>
              <a:ext uri="{FF2B5EF4-FFF2-40B4-BE49-F238E27FC236}">
                <a16:creationId xmlns:a16="http://schemas.microsoft.com/office/drawing/2014/main" id="{FC4C230D-A221-C74D-B16E-E03F20B95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176686" y="2499851"/>
            <a:ext cx="671052" cy="671052"/>
          </a:xfrm>
          <a:prstGeom prst="rect">
            <a:avLst/>
          </a:prstGeom>
        </p:spPr>
      </p:pic>
      <p:pic>
        <p:nvPicPr>
          <p:cNvPr id="10" name="Graphic 9" descr="Playbook">
            <a:extLst>
              <a:ext uri="{FF2B5EF4-FFF2-40B4-BE49-F238E27FC236}">
                <a16:creationId xmlns:a16="http://schemas.microsoft.com/office/drawing/2014/main" id="{5939E343-290C-E046-BA7A-80E4C27B3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01447" y="3229897"/>
            <a:ext cx="914400" cy="914400"/>
          </a:xfrm>
          <a:prstGeom prst="rect">
            <a:avLst/>
          </a:prstGeom>
        </p:spPr>
      </p:pic>
      <p:pic>
        <p:nvPicPr>
          <p:cNvPr id="12" name="Graphic 11" descr="Single gear">
            <a:extLst>
              <a:ext uri="{FF2B5EF4-FFF2-40B4-BE49-F238E27FC236}">
                <a16:creationId xmlns:a16="http://schemas.microsoft.com/office/drawing/2014/main" id="{FDFC312A-530A-304E-9ED5-6E230D40D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499" y="3351615"/>
            <a:ext cx="471948" cy="471948"/>
          </a:xfrm>
          <a:prstGeom prst="rect">
            <a:avLst/>
          </a:prstGeom>
        </p:spPr>
      </p:pic>
      <p:pic>
        <p:nvPicPr>
          <p:cNvPr id="13" name="Graphic 12" descr="Single gear">
            <a:extLst>
              <a:ext uri="{FF2B5EF4-FFF2-40B4-BE49-F238E27FC236}">
                <a16:creationId xmlns:a16="http://schemas.microsoft.com/office/drawing/2014/main" id="{BAEC0DA3-C04F-594E-B9C1-DD72E30520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1899" y="3504015"/>
            <a:ext cx="471948" cy="471948"/>
          </a:xfrm>
          <a:prstGeom prst="rect">
            <a:avLst/>
          </a:prstGeom>
        </p:spPr>
      </p:pic>
      <p:pic>
        <p:nvPicPr>
          <p:cNvPr id="15" name="Graphic 14" descr="Mathematics">
            <a:extLst>
              <a:ext uri="{FF2B5EF4-FFF2-40B4-BE49-F238E27FC236}">
                <a16:creationId xmlns:a16="http://schemas.microsoft.com/office/drawing/2014/main" id="{18D64800-EEFE-0F49-A0F1-D58A284F04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45048" y="1807651"/>
            <a:ext cx="578874" cy="578874"/>
          </a:xfrm>
          <a:prstGeom prst="rect">
            <a:avLst/>
          </a:prstGeom>
        </p:spPr>
      </p:pic>
      <p:pic>
        <p:nvPicPr>
          <p:cNvPr id="17" name="Graphic 16" descr="List">
            <a:extLst>
              <a:ext uri="{FF2B5EF4-FFF2-40B4-BE49-F238E27FC236}">
                <a16:creationId xmlns:a16="http://schemas.microsoft.com/office/drawing/2014/main" id="{F1D32F43-99F7-E046-BA24-AAAA4DAAF9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33338" y="4736459"/>
            <a:ext cx="578874" cy="578874"/>
          </a:xfrm>
          <a:prstGeom prst="rect">
            <a:avLst/>
          </a:prstGeom>
        </p:spPr>
      </p:pic>
      <p:pic>
        <p:nvPicPr>
          <p:cNvPr id="19" name="Graphic 18" descr="Hourglass">
            <a:extLst>
              <a:ext uri="{FF2B5EF4-FFF2-40B4-BE49-F238E27FC236}">
                <a16:creationId xmlns:a16="http://schemas.microsoft.com/office/drawing/2014/main" id="{86A0B43E-E919-2A42-8300-191B674379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93176" y="5696747"/>
            <a:ext cx="457202" cy="457202"/>
          </a:xfrm>
          <a:prstGeom prst="rect">
            <a:avLst/>
          </a:prstGeom>
        </p:spPr>
      </p:pic>
      <p:pic>
        <p:nvPicPr>
          <p:cNvPr id="21" name="Graphic 20" descr="Magnifying glass">
            <a:extLst>
              <a:ext uri="{FF2B5EF4-FFF2-40B4-BE49-F238E27FC236}">
                <a16:creationId xmlns:a16="http://schemas.microsoft.com/office/drawing/2014/main" id="{342BF8DC-79B6-DF4C-B2DC-4A60A42732E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6811" y="5622535"/>
            <a:ext cx="626365" cy="626365"/>
          </a:xfrm>
          <a:prstGeom prst="rect">
            <a:avLst/>
          </a:prstGeom>
        </p:spPr>
      </p:pic>
    </p:spTree>
    <p:extLst>
      <p:ext uri="{BB962C8B-B14F-4D97-AF65-F5344CB8AC3E}">
        <p14:creationId xmlns:p14="http://schemas.microsoft.com/office/powerpoint/2010/main" val="162623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43"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
                                        <p:tgtEl>
                                          <p:spTgt spid="6"/>
                                        </p:tgtEl>
                                      </p:cBhvr>
                                    </p:animEffect>
                                    <p:anim calcmode="lin" valueType="num">
                                      <p:cBhvr>
                                        <p:cTn id="26" dur="400" fill="hold"/>
                                        <p:tgtEl>
                                          <p:spTgt spid="6"/>
                                        </p:tgtEl>
                                        <p:attrNameLst>
                                          <p:attrName>ppt_x</p:attrName>
                                        </p:attrNameLst>
                                      </p:cBhvr>
                                      <p:tavLst>
                                        <p:tav tm="0">
                                          <p:val>
                                            <p:strVal val="#ppt_x"/>
                                          </p:val>
                                        </p:tav>
                                        <p:tav tm="100000">
                                          <p:val>
                                            <p:strVal val="#ppt_x"/>
                                          </p:val>
                                        </p:tav>
                                      </p:tavLst>
                                    </p:anim>
                                    <p:anim calcmode="lin" valueType="num">
                                      <p:cBhvr>
                                        <p:cTn id="27" dur="400" fill="hold"/>
                                        <p:tgtEl>
                                          <p:spTgt spid="6"/>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8" presetClass="emph" presetSubtype="0" repeatCount="indefinite" fill="hold" nodeType="withEffect">
                                  <p:stCondLst>
                                    <p:cond delay="0"/>
                                  </p:stCondLst>
                                  <p:childTnLst>
                                    <p:animRot by="21600000">
                                      <p:cBhvr>
                                        <p:cTn id="49" dur="2000" fill="hold"/>
                                        <p:tgtEl>
                                          <p:spTgt spid="12"/>
                                        </p:tgtEl>
                                        <p:attrNameLst>
                                          <p:attrName>r</p:attrName>
                                        </p:attrNameLst>
                                      </p:cBhvr>
                                    </p:animRot>
                                  </p:childTnLst>
                                </p:cTn>
                              </p:par>
                              <p:par>
                                <p:cTn id="50" presetID="8" presetClass="emph" presetSubtype="0" repeatCount="indefinite" fill="hold" nodeType="withEffect">
                                  <p:stCondLst>
                                    <p:cond delay="0"/>
                                  </p:stCondLst>
                                  <p:childTnLst>
                                    <p:animRot by="21600000">
                                      <p:cBhvr>
                                        <p:cTn id="51" dur="2000" fill="hold"/>
                                        <p:tgtEl>
                                          <p:spTgt spid="13"/>
                                        </p:tgtEl>
                                        <p:attrNameLst>
                                          <p:attrName>r</p:attrName>
                                        </p:attrNameLst>
                                      </p:cBhvr>
                                    </p:animRot>
                                  </p:childTnLst>
                                </p:cTn>
                              </p:par>
                              <p:par>
                                <p:cTn id="52" presetID="2" presetClass="entr" presetSubtype="6" fill="hold" grpId="0" nodeType="with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6" presetID="2" presetClass="entr" presetSubtype="6" fill="hold" grpId="0" nodeType="with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6" fill="hold" grpId="0"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1+#ppt_w/2"/>
                                          </p:val>
                                        </p:tav>
                                        <p:tav tm="100000">
                                          <p:val>
                                            <p:strVal val="#ppt_x"/>
                                          </p:val>
                                        </p:tav>
                                      </p:tavLst>
                                    </p:anim>
                                    <p:anim calcmode="lin" valueType="num">
                                      <p:cBhvr additive="base">
                                        <p:cTn id="69" dur="500" fill="hold"/>
                                        <p:tgtEl>
                                          <p:spTgt spid="17"/>
                                        </p:tgtEl>
                                        <p:attrNameLst>
                                          <p:attrName>ppt_y</p:attrName>
                                        </p:attrNameLst>
                                      </p:cBhvr>
                                      <p:tavLst>
                                        <p:tav tm="0">
                                          <p:val>
                                            <p:strVal val="#ppt_y"/>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par>
                                <p:cTn id="84" presetID="2" presetClass="entr" presetSubtype="2" repeatCount="0" fill="hold"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1+#ppt_w/2"/>
                                          </p:val>
                                        </p:tav>
                                        <p:tav tm="100000">
                                          <p:val>
                                            <p:strVal val="#ppt_x"/>
                                          </p:val>
                                        </p:tav>
                                      </p:tavLst>
                                    </p:anim>
                                    <p:anim calcmode="lin" valueType="num">
                                      <p:cBhvr additive="base">
                                        <p:cTn id="87" dur="500" fill="hold"/>
                                        <p:tgtEl>
                                          <p:spTgt spid="19"/>
                                        </p:tgtEl>
                                        <p:attrNameLst>
                                          <p:attrName>ppt_y</p:attrName>
                                        </p:attrNameLst>
                                      </p:cBhvr>
                                      <p:tavLst>
                                        <p:tav tm="0">
                                          <p:val>
                                            <p:strVal val="#ppt_y"/>
                                          </p:val>
                                        </p:tav>
                                        <p:tav tm="100000">
                                          <p:val>
                                            <p:strVal val="#ppt_y"/>
                                          </p:val>
                                        </p:tav>
                                      </p:tavLst>
                                    </p:anim>
                                  </p:childTnLst>
                                </p:cTn>
                              </p:par>
                              <p:par>
                                <p:cTn id="88" presetID="8" presetClass="emph" presetSubtype="0" repeatCount="indefinite" fill="hold" nodeType="withEffect">
                                  <p:stCondLst>
                                    <p:cond delay="0"/>
                                  </p:stCondLst>
                                  <p:childTnLst>
                                    <p:animRot by="21600000">
                                      <p:cBhvr>
                                        <p:cTn id="89" dur="2000" fill="hold"/>
                                        <p:tgtEl>
                                          <p:spTgt spid="19"/>
                                        </p:tgtEl>
                                        <p:attrNameLst>
                                          <p:attrName>r</p:attrName>
                                        </p:attrNameLst>
                                      </p:cBhvr>
                                    </p:animRot>
                                  </p:childTnLst>
                                </p:cTn>
                              </p:par>
                              <p:par>
                                <p:cTn id="90" presetID="2" presetClass="entr" presetSubtype="6" fill="hold" grpId="0" nodeType="with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 calcmode="lin" valueType="num">
                                      <p:cBhvr additive="base">
                                        <p:cTn id="92"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0"/>
                                  </p:stCondLst>
                                  <p:childTnLst>
                                    <p:set>
                                      <p:cBhvr>
                                        <p:cTn id="95" dur="1" fill="hold">
                                          <p:stCondLst>
                                            <p:cond delay="0"/>
                                          </p:stCondLst>
                                        </p:cTn>
                                        <p:tgtEl>
                                          <p:spTgt spid="3">
                                            <p:txEl>
                                              <p:pRg st="13" end="13"/>
                                            </p:txEl>
                                          </p:spTgt>
                                        </p:tgtEl>
                                        <p:attrNameLst>
                                          <p:attrName>style.visibility</p:attrName>
                                        </p:attrNameLst>
                                      </p:cBhvr>
                                      <p:to>
                                        <p:strVal val="visible"/>
                                      </p:to>
                                    </p:set>
                                    <p:anim calcmode="lin" valueType="num">
                                      <p:cBhvr additive="base">
                                        <p:cTn id="96"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pic>
        <p:nvPicPr>
          <p:cNvPr id="5" name="Graphic 4" descr="Line arrow: Horizontal U-turn">
            <a:extLst>
              <a:ext uri="{FF2B5EF4-FFF2-40B4-BE49-F238E27FC236}">
                <a16:creationId xmlns:a16="http://schemas.microsoft.com/office/drawing/2014/main" id="{509E0C3D-366B-0F48-9E2A-D01DA512A6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87032" y="900603"/>
            <a:ext cx="914400" cy="914400"/>
          </a:xfrm>
          <a:prstGeom prst="rect">
            <a:avLst/>
          </a:prstGeom>
        </p:spPr>
      </p:pic>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200" fill="hold">
                                          <p:stCondLst>
                                            <p:cond delay="0"/>
                                          </p:stCondLst>
                                        </p:cTn>
                                        <p:tgtEl>
                                          <p:spTgt spid="5"/>
                                        </p:tgtEl>
                                        <p:attrNameLst>
                                          <p:attrName>r</p:attrName>
                                        </p:attrNameLst>
                                      </p:cBhvr>
                                    </p:animRot>
                                    <p:animRot by="-240000">
                                      <p:cBhvr>
                                        <p:cTn id="7" dur="400" fill="hold">
                                          <p:stCondLst>
                                            <p:cond delay="400"/>
                                          </p:stCondLst>
                                        </p:cTn>
                                        <p:tgtEl>
                                          <p:spTgt spid="5"/>
                                        </p:tgtEl>
                                        <p:attrNameLst>
                                          <p:attrName>r</p:attrName>
                                        </p:attrNameLst>
                                      </p:cBhvr>
                                    </p:animRot>
                                    <p:animRot by="240000">
                                      <p:cBhvr>
                                        <p:cTn id="8" dur="400" fill="hold">
                                          <p:stCondLst>
                                            <p:cond delay="800"/>
                                          </p:stCondLst>
                                        </p:cTn>
                                        <p:tgtEl>
                                          <p:spTgt spid="5"/>
                                        </p:tgtEl>
                                        <p:attrNameLst>
                                          <p:attrName>r</p:attrName>
                                        </p:attrNameLst>
                                      </p:cBhvr>
                                    </p:animRot>
                                    <p:animRot by="-240000">
                                      <p:cBhvr>
                                        <p:cTn id="9" dur="400" fill="hold">
                                          <p:stCondLst>
                                            <p:cond delay="1200"/>
                                          </p:stCondLst>
                                        </p:cTn>
                                        <p:tgtEl>
                                          <p:spTgt spid="5"/>
                                        </p:tgtEl>
                                        <p:attrNameLst>
                                          <p:attrName>r</p:attrName>
                                        </p:attrNameLst>
                                      </p:cBhvr>
                                    </p:animRot>
                                    <p:animRot by="120000">
                                      <p:cBhvr>
                                        <p:cTn id="10" dur="400" fill="hold">
                                          <p:stCondLst>
                                            <p:cond delay="16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a:t>
            </a:r>
            <a:r>
              <a:rPr lang="en-US" b="1" dirty="0"/>
              <a:t>condition</a:t>
            </a:r>
            <a:r>
              <a:rPr lang="en-US" dirty="0"/>
              <a:t>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b="1" dirty="0"/>
              <a:t>Conditions</a:t>
            </a:r>
            <a:r>
              <a:rPr lang="en-US" dirty="0"/>
              <a:t> are usually </a:t>
            </a:r>
            <a:r>
              <a:rPr lang="en-US" b="1" dirty="0"/>
              <a:t>seen</a:t>
            </a:r>
            <a:r>
              <a:rPr lang="en-US" dirty="0"/>
              <a:t> in the form of some</a:t>
            </a:r>
            <a:r>
              <a:rPr lang="en-US" b="1" dirty="0"/>
              <a:t>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a:p>
            <a:pPr lvl="2"/>
            <a:r>
              <a:rPr lang="en-US" dirty="0">
                <a:cs typeface="Consolas" panose="020B0609020204030204" pitchFamily="49" charset="0"/>
              </a:rPr>
              <a:t>For simplicity we will omit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in the visualization. Just remember that it still exists, we’re just not showing it</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(it still exists though)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to </a:t>
            </a:r>
            <a:r>
              <a:rPr lang="en-US" u="sng" dirty="0"/>
              <a:t>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3" y="2587805"/>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10229594" cy="4372540"/>
          </a:xfrm>
        </p:spPr>
        <p:txBody>
          <a:bodyPr>
            <a:normAutofit fontScale="77500" lnSpcReduction="20000"/>
          </a:bodyPr>
          <a:lstStyle/>
          <a:p>
            <a:r>
              <a:rPr lang="en-US" dirty="0"/>
              <a:t>There is a file on Git describing a programming task called “</a:t>
            </a:r>
            <a:r>
              <a:rPr lang="en-US" sz="1800" dirty="0" err="1">
                <a:latin typeface="Consolas" panose="020B0609020204030204" pitchFamily="49" charset="0"/>
                <a:cs typeface="Consolas" panose="020B0609020204030204" pitchFamily="49" charset="0"/>
              </a:rPr>
              <a:t>DrakeEquation.cpp</a:t>
            </a:r>
            <a:r>
              <a:rPr lang="en-US" dirty="0"/>
              <a:t>”</a:t>
            </a:r>
          </a:p>
          <a:p>
            <a:endParaRPr lang="en-US" dirty="0"/>
          </a:p>
          <a:p>
            <a:r>
              <a:rPr lang="en-US" dirty="0"/>
              <a:t>We will be here to help guide you and explain anything that’s not clear.</a:t>
            </a:r>
          </a:p>
          <a:p>
            <a:endParaRPr lang="en-US" dirty="0"/>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endParaRPr lang="en-US" dirty="0"/>
          </a:p>
          <a:p>
            <a:r>
              <a:rPr lang="en-US" dirty="0"/>
              <a:t>We will be providing a solution for this at the end of the day.</a:t>
            </a:r>
          </a:p>
          <a:p>
            <a:endParaRPr lang="en-US" dirty="0"/>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561340"/>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0640-FB41-714A-8205-282259A7D688}"/>
              </a:ext>
            </a:extLst>
          </p:cNvPr>
          <p:cNvSpPr>
            <a:spLocks noGrp="1"/>
          </p:cNvSpPr>
          <p:nvPr>
            <p:ph type="title"/>
          </p:nvPr>
        </p:nvSpPr>
        <p:spPr/>
        <p:txBody>
          <a:bodyPr/>
          <a:lstStyle/>
          <a:p>
            <a:pPr algn="ctr"/>
            <a:r>
              <a:rPr lang="en-US" b="1" dirty="0"/>
              <a:t>The Static keyword</a:t>
            </a:r>
          </a:p>
        </p:txBody>
      </p:sp>
      <p:sp>
        <p:nvSpPr>
          <p:cNvPr id="3" name="Content Placeholder 2">
            <a:extLst>
              <a:ext uri="{FF2B5EF4-FFF2-40B4-BE49-F238E27FC236}">
                <a16:creationId xmlns:a16="http://schemas.microsoft.com/office/drawing/2014/main" id="{F2082360-7003-1745-AE9F-474CA0E8A9DB}"/>
              </a:ext>
            </a:extLst>
          </p:cNvPr>
          <p:cNvSpPr>
            <a:spLocks noGrp="1"/>
          </p:cNvSpPr>
          <p:nvPr>
            <p:ph idx="1"/>
          </p:nvPr>
        </p:nvSpPr>
        <p:spPr/>
        <p:txBody>
          <a:bodyPr/>
          <a:lstStyle/>
          <a:p>
            <a:r>
              <a:rPr lang="en-US" dirty="0"/>
              <a:t>DISCLAIMER: </a:t>
            </a:r>
            <a:r>
              <a:rPr lang="en-US" sz="2000" dirty="0">
                <a:solidFill>
                  <a:schemeClr val="accent4"/>
                </a:solidFill>
                <a:latin typeface="Consolas" panose="020B0609020204030204" pitchFamily="49" charset="0"/>
                <a:cs typeface="Consolas" panose="020B0609020204030204" pitchFamily="49" charset="0"/>
              </a:rPr>
              <a:t>static</a:t>
            </a:r>
            <a:r>
              <a:rPr lang="en-US" dirty="0"/>
              <a:t> is one of the most overloaded terms in C++</a:t>
            </a:r>
          </a:p>
          <a:p>
            <a:pPr lvl="1"/>
            <a:r>
              <a:rPr lang="en-US" dirty="0"/>
              <a:t>This means that depending on context </a:t>
            </a:r>
            <a:r>
              <a:rPr lang="en-US" sz="1800" dirty="0">
                <a:solidFill>
                  <a:schemeClr val="accent4"/>
                </a:solidFill>
                <a:latin typeface="Consolas" panose="020B0609020204030204" pitchFamily="49" charset="0"/>
                <a:cs typeface="Consolas" panose="020B0609020204030204" pitchFamily="49" charset="0"/>
              </a:rPr>
              <a:t>static</a:t>
            </a:r>
            <a:r>
              <a:rPr lang="en-US" dirty="0"/>
              <a:t> will change how it operates</a:t>
            </a:r>
          </a:p>
          <a:p>
            <a:pPr lvl="1"/>
            <a:endParaRPr lang="en-US" dirty="0"/>
          </a:p>
          <a:p>
            <a:pPr lvl="1"/>
            <a:endParaRPr lang="en-US" dirty="0"/>
          </a:p>
          <a:p>
            <a:r>
              <a:rPr lang="en-US" dirty="0"/>
              <a:t>Let’s say we create a function that contains a variable who's value we want to keep, even after the function ends</a:t>
            </a:r>
          </a:p>
        </p:txBody>
      </p:sp>
    </p:spTree>
    <p:extLst>
      <p:ext uri="{BB962C8B-B14F-4D97-AF65-F5344CB8AC3E}">
        <p14:creationId xmlns:p14="http://schemas.microsoft.com/office/powerpoint/2010/main" val="34813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9925-6047-0943-AD57-7021D465CB23}"/>
              </a:ext>
            </a:extLst>
          </p:cNvPr>
          <p:cNvSpPr>
            <a:spLocks noGrp="1"/>
          </p:cNvSpPr>
          <p:nvPr>
            <p:ph type="title"/>
          </p:nvPr>
        </p:nvSpPr>
        <p:spPr/>
        <p:txBody>
          <a:bodyPr/>
          <a:lstStyle/>
          <a:p>
            <a:pPr algn="ctr"/>
            <a:r>
              <a:rPr lang="en-US" b="1" dirty="0"/>
              <a:t>Sample Code</a:t>
            </a:r>
          </a:p>
        </p:txBody>
      </p:sp>
      <p:sp>
        <p:nvSpPr>
          <p:cNvPr id="3" name="Content Placeholder 2">
            <a:extLst>
              <a:ext uri="{FF2B5EF4-FFF2-40B4-BE49-F238E27FC236}">
                <a16:creationId xmlns:a16="http://schemas.microsoft.com/office/drawing/2014/main" id="{1D52DF15-6E3B-BF4D-A02E-2110E60B8ADB}"/>
              </a:ext>
            </a:extLst>
          </p:cNvPr>
          <p:cNvSpPr>
            <a:spLocks noGrp="1"/>
          </p:cNvSpPr>
          <p:nvPr>
            <p:ph idx="1"/>
          </p:nvPr>
        </p:nvSpPr>
        <p:spPr>
          <a:xfrm>
            <a:off x="1141414" y="2097089"/>
            <a:ext cx="5539606" cy="633412"/>
          </a:xfrm>
        </p:spPr>
        <p:txBody>
          <a:bodyPr/>
          <a:lstStyle/>
          <a:p>
            <a:r>
              <a:rPr lang="en-US" dirty="0"/>
              <a:t>What will the following code print?</a:t>
            </a:r>
          </a:p>
        </p:txBody>
      </p:sp>
      <p:pic>
        <p:nvPicPr>
          <p:cNvPr id="7" name="Picture 6">
            <a:extLst>
              <a:ext uri="{FF2B5EF4-FFF2-40B4-BE49-F238E27FC236}">
                <a16:creationId xmlns:a16="http://schemas.microsoft.com/office/drawing/2014/main" id="{2C17D3C6-60D6-AF4C-8E95-4FBF04465CE5}"/>
              </a:ext>
            </a:extLst>
          </p:cNvPr>
          <p:cNvPicPr>
            <a:picLocks noChangeAspect="1"/>
          </p:cNvPicPr>
          <p:nvPr/>
        </p:nvPicPr>
        <p:blipFill>
          <a:blip r:embed="rId2"/>
          <a:stretch>
            <a:fillRect/>
          </a:stretch>
        </p:blipFill>
        <p:spPr>
          <a:xfrm>
            <a:off x="1141413" y="2697163"/>
            <a:ext cx="5642845" cy="3427896"/>
          </a:xfrm>
          <a:prstGeom prst="rect">
            <a:avLst/>
          </a:prstGeom>
        </p:spPr>
      </p:pic>
      <p:sp>
        <p:nvSpPr>
          <p:cNvPr id="8" name="Content Placeholder 2">
            <a:extLst>
              <a:ext uri="{FF2B5EF4-FFF2-40B4-BE49-F238E27FC236}">
                <a16:creationId xmlns:a16="http://schemas.microsoft.com/office/drawing/2014/main" id="{07E74796-8E0B-A440-A571-319F1AF8865E}"/>
              </a:ext>
            </a:extLst>
          </p:cNvPr>
          <p:cNvSpPr txBox="1">
            <a:spLocks/>
          </p:cNvSpPr>
          <p:nvPr/>
        </p:nvSpPr>
        <p:spPr>
          <a:xfrm>
            <a:off x="8470460" y="3112294"/>
            <a:ext cx="1347948" cy="633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10" name="Picture 9">
            <a:extLst>
              <a:ext uri="{FF2B5EF4-FFF2-40B4-BE49-F238E27FC236}">
                <a16:creationId xmlns:a16="http://schemas.microsoft.com/office/drawing/2014/main" id="{339A2F9B-D2EB-D744-B36B-7F253F430E69}"/>
              </a:ext>
            </a:extLst>
          </p:cNvPr>
          <p:cNvPicPr>
            <a:picLocks noChangeAspect="1"/>
          </p:cNvPicPr>
          <p:nvPr/>
        </p:nvPicPr>
        <p:blipFill>
          <a:blip r:embed="rId3"/>
          <a:stretch>
            <a:fillRect/>
          </a:stretch>
        </p:blipFill>
        <p:spPr>
          <a:xfrm>
            <a:off x="7721811" y="3928302"/>
            <a:ext cx="3839232" cy="406199"/>
          </a:xfrm>
          <a:prstGeom prst="rect">
            <a:avLst/>
          </a:prstGeom>
        </p:spPr>
      </p:pic>
    </p:spTree>
    <p:extLst>
      <p:ext uri="{BB962C8B-B14F-4D97-AF65-F5344CB8AC3E}">
        <p14:creationId xmlns:p14="http://schemas.microsoft.com/office/powerpoint/2010/main" val="11155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B3A-C8CC-EB41-B2A8-CBDF1EEAE7B6}"/>
              </a:ext>
            </a:extLst>
          </p:cNvPr>
          <p:cNvSpPr>
            <a:spLocks noGrp="1"/>
          </p:cNvSpPr>
          <p:nvPr>
            <p:ph type="title"/>
          </p:nvPr>
        </p:nvSpPr>
        <p:spPr/>
        <p:txBody>
          <a:bodyPr/>
          <a:lstStyle/>
          <a:p>
            <a:pPr algn="ctr"/>
            <a:r>
              <a:rPr lang="en-US" dirty="0"/>
              <a:t>WELL THAT’S not helpful.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98F2AC-E96E-884D-B348-396BB9551BF6}"/>
                  </a:ext>
                </a:extLst>
              </p:cNvPr>
              <p:cNvSpPr>
                <a:spLocks noGrp="1"/>
              </p:cNvSpPr>
              <p:nvPr>
                <p:ph idx="1"/>
              </p:nvPr>
            </p:nvSpPr>
            <p:spPr/>
            <p:txBody>
              <a:bodyPr/>
              <a:lstStyle/>
              <a:p>
                <a:r>
                  <a:rPr lang="en-US" dirty="0"/>
                  <a:t>We called the function twice, why didn’t it work?!</a:t>
                </a:r>
              </a:p>
              <a:p>
                <a:r>
                  <a:rPr lang="en-US" dirty="0"/>
                  <a:t>We even incremented </a:t>
                </a:r>
                <a:r>
                  <a:rPr lang="en-US" dirty="0" err="1">
                    <a:latin typeface="Consolas" panose="020B0609020204030204" pitchFamily="49" charset="0"/>
                    <a:cs typeface="Consolas" panose="020B0609020204030204" pitchFamily="49" charset="0"/>
                  </a:rPr>
                  <a:t>i</a:t>
                </a:r>
                <a:r>
                  <a:rPr lang="en-US" dirty="0"/>
                  <a:t>!</a:t>
                </a:r>
              </a:p>
              <a:p>
                <a:endParaRPr lang="en-US" dirty="0"/>
              </a:p>
              <a:p>
                <a:r>
                  <a:rPr lang="en-US" b="1" dirty="0"/>
                  <a:t>Task</a:t>
                </a:r>
                <a:r>
                  <a:rPr lang="en-US" dirty="0"/>
                  <a:t>: You have 5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2) minutes to come up with a solution to this problem</a:t>
                </a:r>
              </a:p>
              <a:p>
                <a:pPr lvl="1"/>
                <a:r>
                  <a:rPr lang="en-US" b="1" u="sng" dirty="0"/>
                  <a:t>Problem recap</a:t>
                </a:r>
                <a:r>
                  <a:rPr lang="en-US" dirty="0"/>
                  <a:t>: “we want to have a </a:t>
                </a:r>
                <a:r>
                  <a:rPr lang="en-US" b="1" dirty="0"/>
                  <a:t>variable</a:t>
                </a:r>
                <a:r>
                  <a:rPr lang="en-US" dirty="0"/>
                  <a:t> that</a:t>
                </a:r>
                <a:r>
                  <a:rPr lang="en-US" b="1" dirty="0"/>
                  <a:t> keeps track</a:t>
                </a:r>
                <a:r>
                  <a:rPr lang="en-US" dirty="0"/>
                  <a:t> of the </a:t>
                </a:r>
                <a:r>
                  <a:rPr lang="en-US" b="1" dirty="0"/>
                  <a:t>number of times</a:t>
                </a:r>
                <a:r>
                  <a:rPr lang="en-US" dirty="0"/>
                  <a:t> we </a:t>
                </a:r>
                <a:r>
                  <a:rPr lang="en-US" b="1" dirty="0"/>
                  <a:t>called a function</a:t>
                </a:r>
                <a:r>
                  <a:rPr lang="en-US" dirty="0"/>
                  <a:t>”</a:t>
                </a:r>
              </a:p>
            </p:txBody>
          </p:sp>
        </mc:Choice>
        <mc:Fallback>
          <p:sp>
            <p:nvSpPr>
              <p:cNvPr id="3" name="Content Placeholder 2">
                <a:extLst>
                  <a:ext uri="{FF2B5EF4-FFF2-40B4-BE49-F238E27FC236}">
                    <a16:creationId xmlns:a16="http://schemas.microsoft.com/office/drawing/2014/main" id="{0398F2AC-E96E-884D-B348-396BB9551BF6}"/>
                  </a:ext>
                </a:extLst>
              </p:cNvPr>
              <p:cNvSpPr>
                <a:spLocks noGrp="1" noRot="1" noChangeAspect="1" noMove="1" noResize="1" noEditPoints="1" noAdjustHandles="1" noChangeArrowheads="1" noChangeShapeType="1" noTextEdit="1"/>
              </p:cNvSpPr>
              <p:nvPr>
                <p:ph idx="1"/>
              </p:nvPr>
            </p:nvSpPr>
            <p:spPr>
              <a:blipFill>
                <a:blip r:embed="rId2"/>
                <a:stretch>
                  <a:fillRect l="-1280" t="-2143"/>
                </a:stretch>
              </a:blipFill>
            </p:spPr>
            <p:txBody>
              <a:bodyPr/>
              <a:lstStyle/>
              <a:p>
                <a:r>
                  <a:rPr lang="en-US">
                    <a:noFill/>
                  </a:rPr>
                  <a:t> </a:t>
                </a:r>
              </a:p>
            </p:txBody>
          </p:sp>
        </mc:Fallback>
      </mc:AlternateContent>
    </p:spTree>
    <p:extLst>
      <p:ext uri="{BB962C8B-B14F-4D97-AF65-F5344CB8AC3E}">
        <p14:creationId xmlns:p14="http://schemas.microsoft.com/office/powerpoint/2010/main" val="670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66A5-56E0-C24D-85BE-4E19DA453D51}"/>
              </a:ext>
            </a:extLst>
          </p:cNvPr>
          <p:cNvSpPr>
            <a:spLocks noGrp="1"/>
          </p:cNvSpPr>
          <p:nvPr>
            <p:ph type="title"/>
          </p:nvPr>
        </p:nvSpPr>
        <p:spPr/>
        <p:txBody>
          <a:bodyPr/>
          <a:lstStyle/>
          <a:p>
            <a:pPr algn="ctr"/>
            <a:r>
              <a:rPr lang="en-US" b="1" dirty="0"/>
              <a:t>Possible solution</a:t>
            </a:r>
          </a:p>
        </p:txBody>
      </p:sp>
      <p:sp>
        <p:nvSpPr>
          <p:cNvPr id="3" name="Content Placeholder 2">
            <a:extLst>
              <a:ext uri="{FF2B5EF4-FFF2-40B4-BE49-F238E27FC236}">
                <a16:creationId xmlns:a16="http://schemas.microsoft.com/office/drawing/2014/main" id="{F2B72FC9-7713-EA4C-9960-660D671B9B49}"/>
              </a:ext>
            </a:extLst>
          </p:cNvPr>
          <p:cNvSpPr>
            <a:spLocks noGrp="1"/>
          </p:cNvSpPr>
          <p:nvPr>
            <p:ph idx="1"/>
          </p:nvPr>
        </p:nvSpPr>
        <p:spPr>
          <a:xfrm>
            <a:off x="1141413" y="2249487"/>
            <a:ext cx="6173788" cy="754571"/>
          </a:xfrm>
        </p:spPr>
        <p:txBody>
          <a:bodyPr/>
          <a:lstStyle/>
          <a:p>
            <a:r>
              <a:rPr lang="en-US" dirty="0"/>
              <a:t>You may have come up with something like this:</a:t>
            </a:r>
          </a:p>
        </p:txBody>
      </p:sp>
      <p:pic>
        <p:nvPicPr>
          <p:cNvPr id="5" name="Picture 4">
            <a:extLst>
              <a:ext uri="{FF2B5EF4-FFF2-40B4-BE49-F238E27FC236}">
                <a16:creationId xmlns:a16="http://schemas.microsoft.com/office/drawing/2014/main" id="{FB5854EB-9456-C641-A1F4-335A3C76A83E}"/>
              </a:ext>
            </a:extLst>
          </p:cNvPr>
          <p:cNvPicPr>
            <a:picLocks noChangeAspect="1"/>
          </p:cNvPicPr>
          <p:nvPr/>
        </p:nvPicPr>
        <p:blipFill>
          <a:blip r:embed="rId2"/>
          <a:stretch>
            <a:fillRect/>
          </a:stretch>
        </p:blipFill>
        <p:spPr>
          <a:xfrm>
            <a:off x="1141412" y="3004058"/>
            <a:ext cx="5827661" cy="3235424"/>
          </a:xfrm>
          <a:prstGeom prst="rect">
            <a:avLst/>
          </a:prstGeom>
        </p:spPr>
      </p:pic>
      <p:sp>
        <p:nvSpPr>
          <p:cNvPr id="6" name="Content Placeholder 2">
            <a:extLst>
              <a:ext uri="{FF2B5EF4-FFF2-40B4-BE49-F238E27FC236}">
                <a16:creationId xmlns:a16="http://schemas.microsoft.com/office/drawing/2014/main" id="{E9C64613-A85B-2146-9A41-43741B27B3D5}"/>
              </a:ext>
            </a:extLst>
          </p:cNvPr>
          <p:cNvSpPr txBox="1">
            <a:spLocks/>
          </p:cNvSpPr>
          <p:nvPr/>
        </p:nvSpPr>
        <p:spPr>
          <a:xfrm>
            <a:off x="8697505" y="2249487"/>
            <a:ext cx="1405141" cy="4851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8" name="Picture 7">
            <a:extLst>
              <a:ext uri="{FF2B5EF4-FFF2-40B4-BE49-F238E27FC236}">
                <a16:creationId xmlns:a16="http://schemas.microsoft.com/office/drawing/2014/main" id="{09909CF3-190D-2C4A-8B4F-470DFDE74167}"/>
              </a:ext>
            </a:extLst>
          </p:cNvPr>
          <p:cNvPicPr>
            <a:picLocks noChangeAspect="1"/>
          </p:cNvPicPr>
          <p:nvPr/>
        </p:nvPicPr>
        <p:blipFill>
          <a:blip r:embed="rId3"/>
          <a:stretch>
            <a:fillRect/>
          </a:stretch>
        </p:blipFill>
        <p:spPr>
          <a:xfrm>
            <a:off x="7606588" y="3004058"/>
            <a:ext cx="4340475" cy="424942"/>
          </a:xfrm>
          <a:prstGeom prst="rect">
            <a:avLst/>
          </a:prstGeom>
        </p:spPr>
      </p:pic>
      <p:sp>
        <p:nvSpPr>
          <p:cNvPr id="9" name="TextBox 8">
            <a:extLst>
              <a:ext uri="{FF2B5EF4-FFF2-40B4-BE49-F238E27FC236}">
                <a16:creationId xmlns:a16="http://schemas.microsoft.com/office/drawing/2014/main" id="{17DC064E-8B74-2A4F-A4DA-22BFD710D915}"/>
              </a:ext>
            </a:extLst>
          </p:cNvPr>
          <p:cNvSpPr txBox="1"/>
          <p:nvPr/>
        </p:nvSpPr>
        <p:spPr>
          <a:xfrm>
            <a:off x="7726133" y="3689639"/>
            <a:ext cx="3347884" cy="646331"/>
          </a:xfrm>
          <a:prstGeom prst="rect">
            <a:avLst/>
          </a:prstGeom>
          <a:noFill/>
        </p:spPr>
        <p:txBody>
          <a:bodyPr wrap="square" rtlCol="0">
            <a:spAutoFit/>
          </a:bodyPr>
          <a:lstStyle/>
          <a:p>
            <a:r>
              <a:rPr lang="en-US" b="1" dirty="0"/>
              <a:t>NOTE:</a:t>
            </a:r>
            <a:r>
              <a:rPr lang="en-US" dirty="0"/>
              <a:t> This output is acceptable since we are indexing from 0</a:t>
            </a:r>
          </a:p>
        </p:txBody>
      </p:sp>
      <p:sp>
        <p:nvSpPr>
          <p:cNvPr id="10" name="TextBox 9">
            <a:extLst>
              <a:ext uri="{FF2B5EF4-FFF2-40B4-BE49-F238E27FC236}">
                <a16:creationId xmlns:a16="http://schemas.microsoft.com/office/drawing/2014/main" id="{CED778D6-D330-0247-BE9F-F6D392598DC0}"/>
              </a:ext>
            </a:extLst>
          </p:cNvPr>
          <p:cNvSpPr txBox="1"/>
          <p:nvPr/>
        </p:nvSpPr>
        <p:spPr>
          <a:xfrm>
            <a:off x="7315201" y="5331627"/>
            <a:ext cx="3954590" cy="461665"/>
          </a:xfrm>
          <a:prstGeom prst="rect">
            <a:avLst/>
          </a:prstGeom>
          <a:noFill/>
        </p:spPr>
        <p:txBody>
          <a:bodyPr wrap="square" rtlCol="0">
            <a:spAutoFit/>
          </a:bodyPr>
          <a:lstStyle/>
          <a:p>
            <a:r>
              <a:rPr lang="en-US" sz="2400" b="1" dirty="0"/>
              <a:t>BUT THERE IS ANOTHER WAY</a:t>
            </a:r>
            <a:endParaRPr lang="en-US" sz="2400" dirty="0"/>
          </a:p>
        </p:txBody>
      </p:sp>
    </p:spTree>
    <p:extLst>
      <p:ext uri="{BB962C8B-B14F-4D97-AF65-F5344CB8AC3E}">
        <p14:creationId xmlns:p14="http://schemas.microsoft.com/office/powerpoint/2010/main" val="4232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0137-5E4F-644B-B66A-5A72EE3BD93A}"/>
              </a:ext>
            </a:extLst>
          </p:cNvPr>
          <p:cNvSpPr>
            <a:spLocks noGrp="1"/>
          </p:cNvSpPr>
          <p:nvPr>
            <p:ph type="title"/>
          </p:nvPr>
        </p:nvSpPr>
        <p:spPr/>
        <p:txBody>
          <a:bodyPr/>
          <a:lstStyle/>
          <a:p>
            <a:pPr algn="ctr"/>
            <a:r>
              <a:rPr lang="en-US" b="1" dirty="0"/>
              <a:t>Using static local variables</a:t>
            </a:r>
          </a:p>
        </p:txBody>
      </p:sp>
      <p:sp>
        <p:nvSpPr>
          <p:cNvPr id="3" name="Content Placeholder 2">
            <a:extLst>
              <a:ext uri="{FF2B5EF4-FFF2-40B4-BE49-F238E27FC236}">
                <a16:creationId xmlns:a16="http://schemas.microsoft.com/office/drawing/2014/main" id="{CEF3E9FC-7DE2-104A-A93C-579905A98559}"/>
              </a:ext>
            </a:extLst>
          </p:cNvPr>
          <p:cNvSpPr>
            <a:spLocks noGrp="1"/>
          </p:cNvSpPr>
          <p:nvPr>
            <p:ph idx="1"/>
          </p:nvPr>
        </p:nvSpPr>
        <p:spPr>
          <a:xfrm>
            <a:off x="1141413" y="2249487"/>
            <a:ext cx="6940704" cy="3541714"/>
          </a:xfrm>
        </p:spPr>
        <p:txBody>
          <a:bodyPr/>
          <a:lstStyle/>
          <a:p>
            <a:r>
              <a:rPr lang="en-US" dirty="0"/>
              <a:t>We can use something called a </a:t>
            </a:r>
            <a:r>
              <a:rPr lang="en-US" b="1" dirty="0"/>
              <a:t>static local </a:t>
            </a:r>
            <a:r>
              <a:rPr lang="en-US" dirty="0"/>
              <a:t>variable</a:t>
            </a:r>
          </a:p>
          <a:p>
            <a:endParaRPr lang="en-US" dirty="0"/>
          </a:p>
          <a:p>
            <a:r>
              <a:rPr lang="en-US" dirty="0"/>
              <a:t>The code will look as follows:</a:t>
            </a:r>
          </a:p>
        </p:txBody>
      </p:sp>
      <p:pic>
        <p:nvPicPr>
          <p:cNvPr id="5" name="Picture 4">
            <a:extLst>
              <a:ext uri="{FF2B5EF4-FFF2-40B4-BE49-F238E27FC236}">
                <a16:creationId xmlns:a16="http://schemas.microsoft.com/office/drawing/2014/main" id="{69DB5BAD-2C79-E741-B23F-4F5E968A2EF0}"/>
              </a:ext>
            </a:extLst>
          </p:cNvPr>
          <p:cNvPicPr>
            <a:picLocks noChangeAspect="1"/>
          </p:cNvPicPr>
          <p:nvPr/>
        </p:nvPicPr>
        <p:blipFill>
          <a:blip r:embed="rId2"/>
          <a:stretch>
            <a:fillRect/>
          </a:stretch>
        </p:blipFill>
        <p:spPr>
          <a:xfrm>
            <a:off x="5351405" y="3316286"/>
            <a:ext cx="5461424" cy="3541714"/>
          </a:xfrm>
          <a:prstGeom prst="rect">
            <a:avLst/>
          </a:prstGeom>
        </p:spPr>
      </p:pic>
    </p:spTree>
    <p:extLst>
      <p:ext uri="{BB962C8B-B14F-4D97-AF65-F5344CB8AC3E}">
        <p14:creationId xmlns:p14="http://schemas.microsoft.com/office/powerpoint/2010/main" val="157584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3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800" decel="100000"/>
                                        <p:tgtEl>
                                          <p:spTgt spid="5"/>
                                        </p:tgtEl>
                                      </p:cBhvr>
                                    </p:animEffect>
                                    <p:anim calcmode="lin" valueType="num">
                                      <p:cBhvr>
                                        <p:cTn id="18" dur="800" decel="100000" fill="hold"/>
                                        <p:tgtEl>
                                          <p:spTgt spid="5"/>
                                        </p:tgtEl>
                                        <p:attrNameLst>
                                          <p:attrName>style.rotation</p:attrName>
                                        </p:attrNameLst>
                                      </p:cBhvr>
                                      <p:tavLst>
                                        <p:tav tm="0">
                                          <p:val>
                                            <p:fltVal val="-90"/>
                                          </p:val>
                                        </p:tav>
                                        <p:tav tm="100000">
                                          <p:val>
                                            <p:fltVal val="0"/>
                                          </p:val>
                                        </p:tav>
                                      </p:tavLst>
                                    </p:anim>
                                    <p:anim calcmode="lin" valueType="num">
                                      <p:cBhvr>
                                        <p:cTn id="19" dur="800" decel="100000" fill="hold"/>
                                        <p:tgtEl>
                                          <p:spTgt spid="5"/>
                                        </p:tgtEl>
                                        <p:attrNameLst>
                                          <p:attrName>ppt_x</p:attrName>
                                        </p:attrNameLst>
                                      </p:cBhvr>
                                      <p:tavLst>
                                        <p:tav tm="0">
                                          <p:val>
                                            <p:strVal val="#ppt_x+0.4"/>
                                          </p:val>
                                        </p:tav>
                                        <p:tav tm="100000">
                                          <p:val>
                                            <p:strVal val="#ppt_x-0.05"/>
                                          </p:val>
                                        </p:tav>
                                      </p:tavLst>
                                    </p:anim>
                                    <p:anim calcmode="lin" valueType="num">
                                      <p:cBhvr>
                                        <p:cTn id="20" dur="800" decel="100000" fill="hold"/>
                                        <p:tgtEl>
                                          <p:spTgt spid="5"/>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1F5-1F1B-0543-A339-137151C3D233}"/>
              </a:ext>
            </a:extLst>
          </p:cNvPr>
          <p:cNvSpPr>
            <a:spLocks noGrp="1"/>
          </p:cNvSpPr>
          <p:nvPr>
            <p:ph type="title"/>
          </p:nvPr>
        </p:nvSpPr>
        <p:spPr/>
        <p:txBody>
          <a:bodyPr/>
          <a:lstStyle/>
          <a:p>
            <a:pPr algn="ctr"/>
            <a:r>
              <a:rPr lang="en-US" b="1" dirty="0"/>
              <a:t>What does a static local variable do?</a:t>
            </a:r>
          </a:p>
        </p:txBody>
      </p:sp>
      <p:sp>
        <p:nvSpPr>
          <p:cNvPr id="3" name="Content Placeholder 2">
            <a:extLst>
              <a:ext uri="{FF2B5EF4-FFF2-40B4-BE49-F238E27FC236}">
                <a16:creationId xmlns:a16="http://schemas.microsoft.com/office/drawing/2014/main" id="{42FFB98F-02F0-A743-907F-00547DD89B92}"/>
              </a:ext>
            </a:extLst>
          </p:cNvPr>
          <p:cNvSpPr>
            <a:spLocks noGrp="1"/>
          </p:cNvSpPr>
          <p:nvPr>
            <p:ph idx="1"/>
          </p:nvPr>
        </p:nvSpPr>
        <p:spPr>
          <a:xfrm>
            <a:off x="1141412" y="2249487"/>
            <a:ext cx="10332833" cy="3541714"/>
          </a:xfrm>
        </p:spPr>
        <p:txBody>
          <a:bodyPr/>
          <a:lstStyle/>
          <a:p>
            <a:r>
              <a:rPr lang="en-US" b="1" dirty="0"/>
              <a:t>Simply</a:t>
            </a:r>
            <a:r>
              <a:rPr lang="en-US" dirty="0"/>
              <a:t>: “So I want to be part of this function, but I don’t want to be deleted when the function ends. OS can you place me somewhere were I can be safe? Thanks.”</a:t>
            </a:r>
          </a:p>
          <a:p>
            <a:endParaRPr lang="en-US" dirty="0"/>
          </a:p>
          <a:p>
            <a:r>
              <a:rPr lang="en-US" b="1" dirty="0"/>
              <a:t>Static local</a:t>
            </a:r>
            <a:r>
              <a:rPr lang="en-US" dirty="0"/>
              <a:t> variables are </a:t>
            </a:r>
            <a:r>
              <a:rPr lang="en-US" b="1" dirty="0"/>
              <a:t>initialized</a:t>
            </a:r>
            <a:r>
              <a:rPr lang="en-US" dirty="0"/>
              <a:t> ONCE, which is when they are created</a:t>
            </a:r>
          </a:p>
          <a:p>
            <a:pPr lvl="1"/>
            <a:r>
              <a:rPr lang="en-US" dirty="0"/>
              <a:t>After that they don’t need to be reinitialized (since they exist until the end of the program)</a:t>
            </a:r>
          </a:p>
        </p:txBody>
      </p:sp>
    </p:spTree>
    <p:extLst>
      <p:ext uri="{BB962C8B-B14F-4D97-AF65-F5344CB8AC3E}">
        <p14:creationId xmlns:p14="http://schemas.microsoft.com/office/powerpoint/2010/main" val="3829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operators.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a:t>
            </a:r>
            <a:r>
              <a:rPr lang="en-US" b="1" dirty="0"/>
              <a:t>not</a:t>
            </a:r>
            <a:r>
              <a:rPr lang="en-US" dirty="0"/>
              <a: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a:t>
            </a:r>
            <a:r>
              <a:rPr lang="en-US" b="1" dirty="0"/>
              <a:t>not</a:t>
            </a:r>
            <a:r>
              <a:rPr lang="en-US" dirty="0"/>
              <a:t> operator just </a:t>
            </a:r>
            <a:r>
              <a:rPr lang="en-US" b="1" dirty="0"/>
              <a:t>flips</a:t>
            </a:r>
            <a:r>
              <a:rPr lang="en-US" dirty="0"/>
              <a:t> the truth value it gets</a:t>
            </a:r>
          </a:p>
          <a:p>
            <a:endParaRPr lang="en-US" dirty="0"/>
          </a:p>
          <a:p>
            <a:r>
              <a:rPr lang="en-US" b="1" dirty="0"/>
              <a:t>Simply</a:t>
            </a:r>
            <a:r>
              <a:rPr lang="en-US" dirty="0"/>
              <a:t>: 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18335</TotalTime>
  <Words>2991</Words>
  <Application>Microsoft Macintosh PowerPoint</Application>
  <PresentationFormat>Widescreen</PresentationFormat>
  <Paragraphs>370</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Apple Chancery</vt:lpstr>
      <vt:lpstr>Arial</vt:lpstr>
      <vt:lpstr>Cambria Math</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 (I find this easier)</vt:lpstr>
      <vt:lpstr>Let’s take a short break</vt:lpstr>
      <vt:lpstr>C++ conditional statements</vt:lpstr>
      <vt:lpstr>IF else Definition (C++ syntax)</vt:lpstr>
      <vt:lpstr>What will the following code print?</vt:lpstr>
      <vt:lpstr>What will the following code print?</vt:lpstr>
      <vt:lpstr>Are these two the same?</vt:lpstr>
      <vt:lpstr>The else if statement</vt:lpstr>
      <vt:lpstr>Else if syntax</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lpstr>The Static keyword</vt:lpstr>
      <vt:lpstr>Sample Code</vt:lpstr>
      <vt:lpstr>WELL THAT’S not helpful.</vt:lpstr>
      <vt:lpstr>Possible solution</vt:lpstr>
      <vt:lpstr>Using static local variables</vt:lpstr>
      <vt:lpstr>What does a static local variable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748</cp:revision>
  <dcterms:created xsi:type="dcterms:W3CDTF">2019-06-04T16:41:16Z</dcterms:created>
  <dcterms:modified xsi:type="dcterms:W3CDTF">2019-06-22T16:48:26Z</dcterms:modified>
</cp:coreProperties>
</file>