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9" r:id="rId3"/>
    <p:sldId id="257" r:id="rId4"/>
    <p:sldId id="258" r:id="rId5"/>
    <p:sldId id="259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0" r:id="rId16"/>
    <p:sldId id="281" r:id="rId17"/>
    <p:sldId id="279" r:id="rId18"/>
    <p:sldId id="268" r:id="rId19"/>
    <p:sldId id="269" r:id="rId20"/>
    <p:sldId id="270" r:id="rId21"/>
    <p:sldId id="271" r:id="rId22"/>
    <p:sldId id="273" r:id="rId23"/>
    <p:sldId id="274" r:id="rId24"/>
    <p:sldId id="275" r:id="rId25"/>
    <p:sldId id="276" r:id="rId26"/>
    <p:sldId id="277" r:id="rId27"/>
    <p:sldId id="290" r:id="rId28"/>
    <p:sldId id="278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292" r:id="rId49"/>
    <p:sldId id="304" r:id="rId50"/>
    <p:sldId id="305" r:id="rId51"/>
    <p:sldId id="306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07" r:id="rId63"/>
    <p:sldId id="308" r:id="rId64"/>
    <p:sldId id="309" r:id="rId65"/>
    <p:sldId id="310" r:id="rId66"/>
    <p:sldId id="321" r:id="rId67"/>
    <p:sldId id="322" r:id="rId68"/>
    <p:sldId id="323" r:id="rId69"/>
    <p:sldId id="324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7"/>
    <p:restoredTop sz="94635"/>
  </p:normalViewPr>
  <p:slideViewPr>
    <p:cSldViewPr snapToGrid="0" snapToObjects="1">
      <p:cViewPr>
        <p:scale>
          <a:sx n="106" d="100"/>
          <a:sy n="106" d="100"/>
        </p:scale>
        <p:origin x="2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ig8b-u7_riAhXH-6QKHT4dBNMQjRx6BAgBEAU&amp;url=https%3A%2F%2Fwww.reddit.com%2Fr%2FCyberpunk%2Fcomments%2F2mdexj%2Fr_e_l_a_x%2F&amp;psig=AOvVaw1WiHsbFtJlwVA0r9PK0bzu&amp;ust=1561216579253401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425F-DB5B-6F4E-9EEF-0018A2673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690DD-F38C-6B4C-951D-83BBA9AA8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dirty="0"/>
              <a:t>By </a:t>
            </a:r>
            <a:r>
              <a:rPr lang="en-US"/>
              <a:t>Philipp Tiso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36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E680-3F8C-A24A-A1DE-578AE1E0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753524-8466-A140-B1F9-84E2A60C7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761" y="1764320"/>
            <a:ext cx="6485475" cy="46507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1C9068-9E8A-214B-BCA4-F800BFB41DC7}"/>
              </a:ext>
            </a:extLst>
          </p:cNvPr>
          <p:cNvSpPr txBox="1"/>
          <p:nvPr/>
        </p:nvSpPr>
        <p:spPr>
          <a:xfrm>
            <a:off x="7626888" y="1828800"/>
            <a:ext cx="411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an </a:t>
            </a:r>
            <a:r>
              <a:rPr lang="en-US" u="sng" dirty="0"/>
              <a:t>array</a:t>
            </a:r>
            <a:r>
              <a:rPr lang="en-US" dirty="0"/>
              <a:t> of 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53F05E-B524-8640-A178-16024B78A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888" y="3690616"/>
            <a:ext cx="4301007" cy="565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81338-3F1C-A244-A0BE-33042964B08E}"/>
              </a:ext>
            </a:extLst>
          </p:cNvPr>
          <p:cNvSpPr txBox="1"/>
          <p:nvPr/>
        </p:nvSpPr>
        <p:spPr>
          <a:xfrm>
            <a:off x="7626888" y="3307370"/>
            <a:ext cx="115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440E4-D224-C148-AA73-5974F8D460BD}"/>
              </a:ext>
            </a:extLst>
          </p:cNvPr>
          <p:cNvSpPr txBox="1"/>
          <p:nvPr/>
        </p:nvSpPr>
        <p:spPr>
          <a:xfrm>
            <a:off x="7626887" y="4577284"/>
            <a:ext cx="411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NOTE</a:t>
            </a:r>
            <a:r>
              <a:rPr lang="en-US" dirty="0"/>
              <a:t>: The spaces between the two strings is ignored</a:t>
            </a:r>
          </a:p>
        </p:txBody>
      </p:sp>
    </p:spTree>
    <p:extLst>
      <p:ext uri="{BB962C8B-B14F-4D97-AF65-F5344CB8AC3E}">
        <p14:creationId xmlns:p14="http://schemas.microsoft.com/office/powerpoint/2010/main" val="86542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8DF5-C3A5-1542-AF92-AEA45C27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main function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16D0-6B0B-294C-B1A5-8FA87EFD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/>
              <a:t> function is one that we have seen since the start, but there are things we haven’t told you. </a:t>
            </a:r>
          </a:p>
          <a:p>
            <a:endParaRPr lang="en-US" dirty="0"/>
          </a:p>
          <a:p>
            <a:r>
              <a:rPr lang="en-US" dirty="0"/>
              <a:t>The main function is </a:t>
            </a:r>
            <a:r>
              <a:rPr lang="en-US" u="sng" dirty="0"/>
              <a:t>somewhat incomplete </a:t>
            </a:r>
            <a:r>
              <a:rPr lang="en-US" dirty="0"/>
              <a:t>in the way we have been using it</a:t>
            </a:r>
          </a:p>
          <a:p>
            <a:endParaRPr lang="en-US" dirty="0"/>
          </a:p>
          <a:p>
            <a:r>
              <a:rPr lang="en-US" dirty="0"/>
              <a:t>It is possible to </a:t>
            </a:r>
            <a:r>
              <a:rPr lang="en-US" u="sng" dirty="0"/>
              <a:t>pass arguments</a:t>
            </a:r>
            <a:r>
              <a:rPr lang="en-US" dirty="0"/>
              <a:t> to the main function if we tweak its structure</a:t>
            </a:r>
          </a:p>
        </p:txBody>
      </p:sp>
    </p:spTree>
    <p:extLst>
      <p:ext uri="{BB962C8B-B14F-4D97-AF65-F5344CB8AC3E}">
        <p14:creationId xmlns:p14="http://schemas.microsoft.com/office/powerpoint/2010/main" val="320777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1DE7-243E-9342-9985-2D338245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mains final form!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70F3B-10A1-C44B-9DAF-3944DD794B29}"/>
              </a:ext>
            </a:extLst>
          </p:cNvPr>
          <p:cNvSpPr txBox="1"/>
          <p:nvPr/>
        </p:nvSpPr>
        <p:spPr>
          <a:xfrm>
            <a:off x="1949451" y="5700713"/>
            <a:ext cx="712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extra arguments that we have neglected before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/>
              <a:t> respectively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C19176-64B9-D24F-BC4F-BF42036B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846" y="2382417"/>
            <a:ext cx="6076308" cy="181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032F-419C-6A45-BB42-8FA0735D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argc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4CD7-D693-E44F-BFFC-2A13F28F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0848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is an integer which we can use to select the argument from </a:t>
            </a:r>
            <a:r>
              <a:rPr lang="en-US" dirty="0" err="1"/>
              <a:t>argv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is what tells us how many other arguments we have entered</a:t>
            </a:r>
          </a:p>
          <a:p>
            <a:pPr lvl="1"/>
            <a:r>
              <a:rPr lang="en-US" dirty="0"/>
              <a:t>This will make sense once we look at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will NEVER be less than</a:t>
            </a:r>
          </a:p>
          <a:p>
            <a:pPr lvl="1"/>
            <a:r>
              <a:rPr lang="en-US" dirty="0"/>
              <a:t>This is because the first argument is the path of the file we are working on</a:t>
            </a:r>
          </a:p>
          <a:p>
            <a:endParaRPr lang="en-US" dirty="0"/>
          </a:p>
          <a:p>
            <a:r>
              <a:rPr lang="en-US" dirty="0"/>
              <a:t>Just print the first element in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/>
              <a:t>: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&lt;&lt;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78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8B09-E6A0-BE48-B8AC-B5B62CAA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argv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FA69C-F1CF-9949-8252-85062FF5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is an </a:t>
            </a:r>
            <a:r>
              <a:rPr lang="en-US" u="sng" dirty="0"/>
              <a:t>array of </a:t>
            </a:r>
            <a:r>
              <a:rPr lang="en-US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u="sng" dirty="0"/>
              <a:t>s</a:t>
            </a:r>
            <a:r>
              <a:rPr lang="en-US" dirty="0"/>
              <a:t> that our program can use</a:t>
            </a:r>
          </a:p>
          <a:p>
            <a:endParaRPr lang="en-US" dirty="0"/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/>
              <a:t> is always the path to our the .</a:t>
            </a:r>
            <a:r>
              <a:rPr lang="en-US" dirty="0" err="1"/>
              <a:t>cpp</a:t>
            </a:r>
            <a:r>
              <a:rPr lang="en-US" dirty="0"/>
              <a:t> file were working in</a:t>
            </a:r>
          </a:p>
          <a:p>
            <a:endParaRPr lang="en-US" dirty="0"/>
          </a:p>
          <a:p>
            <a:r>
              <a:rPr lang="en-US" dirty="0"/>
              <a:t>Arguments are passed before we run our program </a:t>
            </a:r>
          </a:p>
          <a:p>
            <a:pPr lvl="1"/>
            <a:r>
              <a:rPr lang="en-US" dirty="0"/>
              <a:t>This is done on the command line via the shell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tells us how many strings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 contains</a:t>
            </a:r>
          </a:p>
        </p:txBody>
      </p:sp>
    </p:spTree>
    <p:extLst>
      <p:ext uri="{BB962C8B-B14F-4D97-AF65-F5344CB8AC3E}">
        <p14:creationId xmlns:p14="http://schemas.microsoft.com/office/powerpoint/2010/main" val="368342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FC99-5300-0246-B7BF-88B1B478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Getting command line </a:t>
            </a:r>
            <a:r>
              <a:rPr lang="en-US" b="1" dirty="0" err="1"/>
              <a:t>args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5F0F1-17B9-664B-9BFD-97F928DE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 are </a:t>
            </a:r>
            <a:r>
              <a:rPr lang="en-US" b="1" dirty="0"/>
              <a:t>given</a:t>
            </a:r>
            <a:r>
              <a:rPr lang="en-US" dirty="0"/>
              <a:t> to our program </a:t>
            </a:r>
            <a:r>
              <a:rPr lang="en-US" b="1" dirty="0"/>
              <a:t>before it runs</a:t>
            </a:r>
          </a:p>
          <a:p>
            <a:r>
              <a:rPr lang="en-US" dirty="0"/>
              <a:t>This is done by using a </a:t>
            </a:r>
            <a:r>
              <a:rPr lang="en-US" b="1" dirty="0"/>
              <a:t>shell</a:t>
            </a:r>
            <a:r>
              <a:rPr lang="en-US" dirty="0"/>
              <a:t> to provide the required arguments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what is this “shell” that we keep going on about?</a:t>
            </a:r>
          </a:p>
        </p:txBody>
      </p:sp>
    </p:spTree>
    <p:extLst>
      <p:ext uri="{BB962C8B-B14F-4D97-AF65-F5344CB8AC3E}">
        <p14:creationId xmlns:p14="http://schemas.microsoft.com/office/powerpoint/2010/main" val="391727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1FA6-64A2-0449-8479-E8990675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00B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C53F-FFCA-A647-93E6-BC41ABDC6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72" y="3139728"/>
            <a:ext cx="11308080" cy="33067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is what allows us to interact with the system </a:t>
            </a:r>
            <a:r>
              <a:rPr lang="en-US" b="1" dirty="0"/>
              <a:t>directly</a:t>
            </a:r>
          </a:p>
          <a:p>
            <a:endParaRPr lang="en-US" b="1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gives us a complete overview of our computers layout, this includes the file system (how our files are arranged), the processes that are currently running, etc.</a:t>
            </a:r>
          </a:p>
          <a:p>
            <a:endParaRPr lang="en-US" dirty="0"/>
          </a:p>
          <a:p>
            <a:r>
              <a:rPr lang="en-US" dirty="0"/>
              <a:t>Let’s look at how we can run programs from 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(Don’t worry about this, were just illustrating a point)</a:t>
            </a:r>
          </a:p>
          <a:p>
            <a:pPr lvl="1"/>
            <a:r>
              <a:rPr lang="en-US" b="1" dirty="0"/>
              <a:t>Disclaimer</a:t>
            </a:r>
            <a:r>
              <a:rPr lang="en-US" dirty="0"/>
              <a:t>: Since I am on a Mac, my shell is somewhat different to the windows shell, so you may not be able to completely reproduce what I do in terms of navigation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A2FC96-751D-8E4A-9315-8C05E0C071F4}"/>
              </a:ext>
            </a:extLst>
          </p:cNvPr>
          <p:cNvSpPr/>
          <p:nvPr/>
        </p:nvSpPr>
        <p:spPr>
          <a:xfrm>
            <a:off x="7360920" y="1188720"/>
            <a:ext cx="228600" cy="3962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7E1AC-B15A-0C47-92AB-76CB615732EC}"/>
              </a:ext>
            </a:extLst>
          </p:cNvPr>
          <p:cNvSpPr txBox="1"/>
          <p:nvPr/>
        </p:nvSpPr>
        <p:spPr>
          <a:xfrm>
            <a:off x="41865" y="644652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3"/>
              </a:rPr>
              <a:t>Source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8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C6C1-3EE5-D940-9901-C44FB87F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play around with the shell for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50E01-0DFC-A349-89D0-06684285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doesn’t work on </a:t>
            </a:r>
            <a:r>
              <a:rPr lang="en-US" dirty="0" err="1"/>
              <a:t>codeboard.io</a:t>
            </a:r>
            <a:r>
              <a:rPr lang="en-US" dirty="0"/>
              <a:t> for some good reasons</a:t>
            </a:r>
          </a:p>
          <a:p>
            <a:pPr lvl="1"/>
            <a:r>
              <a:rPr lang="en-US" dirty="0"/>
              <a:t>In order to add these command line arguments we need access to the shell</a:t>
            </a:r>
          </a:p>
          <a:p>
            <a:pPr lvl="1"/>
            <a:r>
              <a:rPr lang="en-US" dirty="0"/>
              <a:t>Giving people access to your servers shell it typically an awful idea!</a:t>
            </a:r>
          </a:p>
          <a:p>
            <a:pPr lvl="2"/>
            <a:r>
              <a:rPr lang="en-US" dirty="0"/>
              <a:t>Have a think as to why. It’s rather obvious once you think about it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create some programs that take in input from the shell and then print it to the screen</a:t>
            </a:r>
          </a:p>
        </p:txBody>
      </p:sp>
    </p:spTree>
    <p:extLst>
      <p:ext uri="{BB962C8B-B14F-4D97-AF65-F5344CB8AC3E}">
        <p14:creationId xmlns:p14="http://schemas.microsoft.com/office/powerpoint/2010/main" val="30431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9EC1-7249-1147-B53D-6A2A563A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are some examples of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C1CC-4428-B941-93F4-95B8EF635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every app that you use, Snapchat, WhatsApp, Google Chrome, etc.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input is anything that requires the user to interact with a program </a:t>
            </a:r>
          </a:p>
          <a:p>
            <a:pPr lvl="1"/>
            <a:r>
              <a:rPr lang="en-US" dirty="0"/>
              <a:t>Enter your name, age, date, etc.</a:t>
            </a:r>
          </a:p>
        </p:txBody>
      </p:sp>
    </p:spTree>
    <p:extLst>
      <p:ext uri="{BB962C8B-B14F-4D97-AF65-F5344CB8AC3E}">
        <p14:creationId xmlns:p14="http://schemas.microsoft.com/office/powerpoint/2010/main" val="103839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CC15-07AB-7546-89C6-BBADF7FB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there is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A0939-D9BB-C648-BFC6-AC8E75870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66668" cy="44713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Have you ever tried to enter a ridiculously large string int a text field?</a:t>
            </a:r>
          </a:p>
          <a:p>
            <a:pPr lvl="1"/>
            <a:r>
              <a:rPr lang="en-US" dirty="0"/>
              <a:t>I know that I have, the only reason for doing so being “well why not?”</a:t>
            </a:r>
          </a:p>
          <a:p>
            <a:pPr lvl="1"/>
            <a:r>
              <a:rPr lang="en-US" dirty="0"/>
              <a:t>Usually those people are called “stupid users”, not the nicest thing to say but let’s move on</a:t>
            </a:r>
          </a:p>
          <a:p>
            <a:endParaRPr lang="en-US" dirty="0"/>
          </a:p>
          <a:p>
            <a:r>
              <a:rPr lang="en-US" dirty="0"/>
              <a:t>So what if we are expecting our user to give us their name, but they give us a random number?</a:t>
            </a:r>
          </a:p>
          <a:p>
            <a:pPr lvl="1"/>
            <a:r>
              <a:rPr lang="en-US" dirty="0"/>
              <a:t>We need to make sure that we can prevent this</a:t>
            </a:r>
          </a:p>
          <a:p>
            <a:endParaRPr lang="en-US" dirty="0"/>
          </a:p>
          <a:p>
            <a:r>
              <a:rPr lang="en-US" dirty="0"/>
              <a:t>In other words, we need to make our application “idiot proof”</a:t>
            </a:r>
          </a:p>
          <a:p>
            <a:endParaRPr lang="en-US" dirty="0"/>
          </a:p>
          <a:p>
            <a:r>
              <a:rPr lang="en-US" b="1" dirty="0"/>
              <a:t>Fun fact</a:t>
            </a:r>
            <a:r>
              <a:rPr lang="en-US" dirty="0"/>
              <a:t>: Did you know that Microsoft PowerPoint technically violates Apple’s terms and services?</a:t>
            </a:r>
          </a:p>
          <a:p>
            <a:pPr lvl="1"/>
            <a:r>
              <a:rPr lang="en-US" dirty="0"/>
              <a:t>If you are interested as to why, we can look at this during the break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89B07500-C158-7940-9BA9-F6F3DA883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3480" y="618518"/>
            <a:ext cx="132588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2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65D1-C596-2041-BBD7-345CBBFA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D93A0-7BD3-874F-869C-C0D7B78C2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7699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</a:p>
          <a:p>
            <a:r>
              <a:rPr lang="en-US" dirty="0"/>
              <a:t>Quick note regarding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r>
              <a:rPr lang="en-US" dirty="0"/>
              <a:t>How does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  <a:r>
              <a:rPr lang="en-US" dirty="0"/>
              <a:t> work in C++</a:t>
            </a:r>
          </a:p>
          <a:p>
            <a:r>
              <a:rPr lang="en-US" dirty="0"/>
              <a:t>The </a:t>
            </a:r>
            <a:r>
              <a:rPr lang="en-US" b="1" dirty="0"/>
              <a:t>SHELL</a:t>
            </a:r>
          </a:p>
          <a:p>
            <a:r>
              <a:rPr lang="en-US" dirty="0"/>
              <a:t>Stupid users</a:t>
            </a:r>
          </a:p>
          <a:p>
            <a:r>
              <a:rPr lang="en-US" dirty="0"/>
              <a:t>The </a:t>
            </a:r>
            <a:r>
              <a:rPr lang="en-US" b="1" dirty="0"/>
              <a:t>Stack</a:t>
            </a:r>
          </a:p>
          <a:p>
            <a:r>
              <a:rPr lang="en-US" dirty="0"/>
              <a:t>Function representation (in memory)</a:t>
            </a:r>
          </a:p>
          <a:p>
            <a:r>
              <a:rPr lang="en-US" b="1" dirty="0"/>
              <a:t>RECURSION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6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4F05-A08E-AA4A-BCDF-0C695FF0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Lets look at the following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A21DE-F417-E443-AA2A-D2E1A0CA3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114" y="2097088"/>
            <a:ext cx="6687555" cy="37926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0D0754-2F4A-2641-9EF2-B07E8473FE80}"/>
              </a:ext>
            </a:extLst>
          </p:cNvPr>
          <p:cNvSpPr txBox="1"/>
          <p:nvPr/>
        </p:nvSpPr>
        <p:spPr>
          <a:xfrm>
            <a:off x="7289349" y="2316480"/>
            <a:ext cx="4582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Issues: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could input an empty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input a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mish &amp; mash strings and numbers</a:t>
            </a:r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717E52BC-3AF1-B546-B2CC-5D9BCAF35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7391" y="2922492"/>
            <a:ext cx="357636" cy="357636"/>
          </a:xfrm>
          <a:prstGeom prst="rect">
            <a:avLst/>
          </a:prstGeom>
        </p:spPr>
      </p:pic>
      <p:pic>
        <p:nvPicPr>
          <p:cNvPr id="9" name="Graphic 8" descr="Warning">
            <a:extLst>
              <a:ext uri="{FF2B5EF4-FFF2-40B4-BE49-F238E27FC236}">
                <a16:creationId xmlns:a16="http://schemas.microsoft.com/office/drawing/2014/main" id="{58BD8E48-8B33-A947-AD44-9A13ECD29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8392" y="3250182"/>
            <a:ext cx="357636" cy="357636"/>
          </a:xfrm>
          <a:prstGeom prst="rect">
            <a:avLst/>
          </a:prstGeom>
        </p:spPr>
      </p:pic>
      <p:pic>
        <p:nvPicPr>
          <p:cNvPr id="10" name="Graphic 9" descr="Warning">
            <a:extLst>
              <a:ext uri="{FF2B5EF4-FFF2-40B4-BE49-F238E27FC236}">
                <a16:creationId xmlns:a16="http://schemas.microsoft.com/office/drawing/2014/main" id="{EFDEF3C6-F2F6-B346-995B-5E48E7140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18068" y="3528504"/>
            <a:ext cx="357636" cy="35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0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039F-8261-8A47-ABCC-9D1F936C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Empty string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6EA8-C54C-3A42-9A6C-A855672EC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that mean?</a:t>
            </a:r>
          </a:p>
          <a:p>
            <a:pPr lvl="1"/>
            <a:r>
              <a:rPr lang="en-US" dirty="0"/>
              <a:t>It means that our user can just press enter and we get a “empty string” since no input was actually provided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need to check that our string exists</a:t>
            </a:r>
          </a:p>
          <a:p>
            <a:pPr lvl="1"/>
            <a:r>
              <a:rPr lang="en-US" dirty="0"/>
              <a:t>How do we do that?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3A4439DB-FFA3-E049-9FC3-CD6ABFD7C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160" y="861203"/>
            <a:ext cx="993200" cy="9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9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C183-8E94-F34F-AC52-8317C6BD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Checking that strings are not empty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1F3D-FCBF-5244-8CD0-3C8C3B31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think back to what a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actually is</a:t>
            </a:r>
          </a:p>
          <a:p>
            <a:pPr lvl="1"/>
            <a:r>
              <a:rPr lang="en-US" dirty="0"/>
              <a:t>String: “An array of characters”</a:t>
            </a:r>
          </a:p>
          <a:p>
            <a:pPr lvl="1"/>
            <a:endParaRPr lang="en-US" dirty="0"/>
          </a:p>
          <a:p>
            <a:r>
              <a:rPr lang="en-US" dirty="0"/>
              <a:t>So if our string is NOT empty what does that imply?</a:t>
            </a:r>
          </a:p>
          <a:p>
            <a:pPr lvl="1"/>
            <a:r>
              <a:rPr lang="en-US" dirty="0"/>
              <a:t>Obviously it means that the array is </a:t>
            </a:r>
            <a:r>
              <a:rPr lang="en-US" u="sng" dirty="0"/>
              <a:t>not empty</a:t>
            </a:r>
            <a:endParaRPr lang="en-US" dirty="0"/>
          </a:p>
          <a:p>
            <a:pPr lvl="2"/>
            <a:r>
              <a:rPr lang="en-US" dirty="0"/>
              <a:t>This means that there is AT LEAST 1 character in the array</a:t>
            </a:r>
          </a:p>
        </p:txBody>
      </p:sp>
    </p:spTree>
    <p:extLst>
      <p:ext uri="{BB962C8B-B14F-4D97-AF65-F5344CB8AC3E}">
        <p14:creationId xmlns:p14="http://schemas.microsoft.com/office/powerpoint/2010/main" val="14580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DFA0-0717-4B46-8674-91AE1278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we are lucky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1E766-C369-FA45-A037-6EAF48B7F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Fortunately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somewhat smart and prevents this by checking this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a more preferable choice over the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dirty="0"/>
              <a:t>() which only reads in one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 at a time from the command line</a:t>
            </a:r>
          </a:p>
          <a:p>
            <a:endParaRPr lang="en-US" dirty="0"/>
          </a:p>
          <a:p>
            <a:r>
              <a:rPr lang="en-US" dirty="0"/>
              <a:t>But let’s try to do this ourselves for the sake of understanding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6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1733-3137-F64E-9337-B2B59077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5 Minute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F22F2-2AD2-C34E-87B0-DCB101A18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55073"/>
          </a:xfrm>
        </p:spPr>
        <p:txBody>
          <a:bodyPr>
            <a:normAutofit/>
          </a:bodyPr>
          <a:lstStyle/>
          <a:p>
            <a:r>
              <a:rPr lang="en-US" dirty="0"/>
              <a:t>Try to create a method that informs us if a string is empty or not.</a:t>
            </a:r>
          </a:p>
          <a:p>
            <a:endParaRPr lang="en-US" dirty="0"/>
          </a:p>
          <a:p>
            <a:r>
              <a:rPr lang="en-US" dirty="0"/>
              <a:t>You may do this however you choose, but your function MUST have some return type</a:t>
            </a:r>
          </a:p>
          <a:p>
            <a:endParaRPr lang="en-US" dirty="0"/>
          </a:p>
          <a:p>
            <a:r>
              <a:rPr lang="en-US" u="sng" dirty="0"/>
              <a:t>Hint</a:t>
            </a:r>
            <a:r>
              <a:rPr lang="en-US" dirty="0"/>
              <a:t>: Recall that there is a function that gives us the length of the string</a:t>
            </a:r>
          </a:p>
        </p:txBody>
      </p:sp>
    </p:spTree>
    <p:extLst>
      <p:ext uri="{BB962C8B-B14F-4D97-AF65-F5344CB8AC3E}">
        <p14:creationId xmlns:p14="http://schemas.microsoft.com/office/powerpoint/2010/main" val="428321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E9FE-31E7-224E-9E15-CF786264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92553-F1ED-3642-BF3D-FAF06EBE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6665278" cy="3989995"/>
          </a:xfrm>
        </p:spPr>
        <p:txBody>
          <a:bodyPr/>
          <a:lstStyle/>
          <a:p>
            <a:r>
              <a:rPr lang="en-US" dirty="0"/>
              <a:t>You may have come up with something like this:</a:t>
            </a:r>
          </a:p>
          <a:p>
            <a:endParaRPr lang="en-US" dirty="0"/>
          </a:p>
          <a:p>
            <a:r>
              <a:rPr lang="en-US" dirty="0"/>
              <a:t>This is perfectly fine, but there is an easier way</a:t>
            </a:r>
          </a:p>
          <a:p>
            <a:endParaRPr lang="en-US" dirty="0"/>
          </a:p>
          <a:p>
            <a:r>
              <a:rPr lang="en-US" dirty="0"/>
              <a:t>In-fact that easy way is just 1 line</a:t>
            </a:r>
          </a:p>
          <a:p>
            <a:endParaRPr lang="en-US" dirty="0"/>
          </a:p>
          <a:p>
            <a:r>
              <a:rPr lang="en-US" dirty="0"/>
              <a:t>Solution: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65C6B-8675-0749-9343-9940055E2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691" y="2249486"/>
            <a:ext cx="4248150" cy="2652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2D2008-610F-4049-9CED-1BD836E6E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540" y="5413571"/>
            <a:ext cx="3655060" cy="12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3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6E67-0794-9349-884E-90CC2A3B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Prevent Illegal type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7BDF3-5608-7A4C-88A2-33F94897C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We now know how to prevent empty inputs, but we’re not done yet</a:t>
            </a:r>
          </a:p>
          <a:p>
            <a:endParaRPr lang="en-US" dirty="0"/>
          </a:p>
          <a:p>
            <a:r>
              <a:rPr lang="en-US" dirty="0"/>
              <a:t>What if we expect a string of alphabetic characters and someone gives us a number?</a:t>
            </a:r>
          </a:p>
          <a:p>
            <a:endParaRPr lang="en-US" dirty="0"/>
          </a:p>
          <a:p>
            <a:r>
              <a:rPr lang="en-US" dirty="0"/>
              <a:t>Is it possible to detect if something is a number or not?</a:t>
            </a:r>
          </a:p>
          <a:p>
            <a:pPr lvl="1"/>
            <a:r>
              <a:rPr lang="en-US" dirty="0"/>
              <a:t>Fortunately it is possible to do so using some methods that C++ provides</a:t>
            </a:r>
          </a:p>
        </p:txBody>
      </p:sp>
      <p:pic>
        <p:nvPicPr>
          <p:cNvPr id="5" name="Graphic 4" descr="Irritant">
            <a:extLst>
              <a:ext uri="{FF2B5EF4-FFF2-40B4-BE49-F238E27FC236}">
                <a16:creationId xmlns:a16="http://schemas.microsoft.com/office/drawing/2014/main" id="{E69DCD04-1846-F24D-A930-10B0B919C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2600" y="824403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B6B9-DD33-544E-8BEC-BB3C59A9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take a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3E09-4705-154C-8900-A81CC470F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730548" cy="3541714"/>
          </a:xfrm>
        </p:spPr>
        <p:txBody>
          <a:bodyPr/>
          <a:lstStyle/>
          <a:p>
            <a:r>
              <a:rPr lang="en-US" dirty="0"/>
              <a:t>If you are interested, we can look at what the shell actually is</a:t>
            </a:r>
          </a:p>
          <a:p>
            <a:pPr lvl="1"/>
            <a:r>
              <a:rPr lang="en-US" dirty="0"/>
              <a:t>Why is it called SHELL?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Otherwise, go outside (if it’s nice). Think of something else to give your mind a break</a:t>
            </a:r>
          </a:p>
        </p:txBody>
      </p:sp>
    </p:spTree>
    <p:extLst>
      <p:ext uri="{BB962C8B-B14F-4D97-AF65-F5344CB8AC3E}">
        <p14:creationId xmlns:p14="http://schemas.microsoft.com/office/powerpoint/2010/main" val="2320488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FB81-552A-3843-95A4-148C18C5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</a:t>
            </a:r>
            <a:r>
              <a:rPr lang="en-US" b="1" dirty="0" err="1"/>
              <a:t>Isalpha</a:t>
            </a:r>
            <a:r>
              <a:rPr lang="en-US" b="1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8C17C-8D8E-0242-8709-9F9DD0032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84067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function is extremely useful when checking if a variable is an alphabetical character</a:t>
            </a:r>
          </a:p>
          <a:p>
            <a:endParaRPr lang="en-US" dirty="0"/>
          </a:p>
          <a:p>
            <a:r>
              <a:rPr lang="en-US" dirty="0"/>
              <a:t>What do you think the function definition for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looks like?</a:t>
            </a:r>
          </a:p>
          <a:p>
            <a:pPr lvl="1"/>
            <a:r>
              <a:rPr lang="en-US" dirty="0"/>
              <a:t>I don’t expect that you actually know this detail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E461F-ACB4-224C-9416-FABF03D81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60" y="5234096"/>
            <a:ext cx="4566920" cy="1419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B4D33E-2B88-D54C-A8FA-C6C2CE9AD514}"/>
              </a:ext>
            </a:extLst>
          </p:cNvPr>
          <p:cNvSpPr txBox="1"/>
          <p:nvPr/>
        </p:nvSpPr>
        <p:spPr>
          <a:xfrm>
            <a:off x="5897880" y="5242559"/>
            <a:ext cx="543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Fear not, this is just a fun little extra piece of information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F5BE4-31A6-7344-BC6F-AF45E78E925E}"/>
              </a:ext>
            </a:extLst>
          </p:cNvPr>
          <p:cNvSpPr txBox="1"/>
          <p:nvPr/>
        </p:nvSpPr>
        <p:spPr>
          <a:xfrm>
            <a:off x="5897880" y="5755827"/>
            <a:ext cx="586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value your sanity and don’t want to go crazy then please DON’T MEMORIZE STANDARD LIBRARY FUNCTIONS</a:t>
            </a:r>
          </a:p>
        </p:txBody>
      </p:sp>
    </p:spTree>
    <p:extLst>
      <p:ext uri="{BB962C8B-B14F-4D97-AF65-F5344CB8AC3E}">
        <p14:creationId xmlns:p14="http://schemas.microsoft.com/office/powerpoint/2010/main" val="378808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60D6-D269-4945-B1A4-694876E8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5 Minute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4948-5517-1945-853A-517362BF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Stop the illegal input!</a:t>
            </a:r>
          </a:p>
          <a:p>
            <a:endParaRPr lang="en-US" b="1" dirty="0"/>
          </a:p>
          <a:p>
            <a:r>
              <a:rPr lang="en-US" dirty="0"/>
              <a:t>Construct a function that informs us if a number was an input</a:t>
            </a:r>
          </a:p>
          <a:p>
            <a:endParaRPr lang="en-US" b="1" dirty="0"/>
          </a:p>
          <a:p>
            <a:r>
              <a:rPr lang="en-US" dirty="0"/>
              <a:t>You may use any means necessary, but remember what we just talked about</a:t>
            </a:r>
          </a:p>
          <a:p>
            <a:pPr lvl="1"/>
            <a:r>
              <a:rPr lang="en-US" dirty="0"/>
              <a:t>It will help you a lot!</a:t>
            </a:r>
          </a:p>
        </p:txBody>
      </p:sp>
      <p:pic>
        <p:nvPicPr>
          <p:cNvPr id="5" name="Graphic 4" descr="Robber">
            <a:extLst>
              <a:ext uri="{FF2B5EF4-FFF2-40B4-BE49-F238E27FC236}">
                <a16:creationId xmlns:a16="http://schemas.microsoft.com/office/drawing/2014/main" id="{95EE983A-34D5-8945-9625-4D8F61AFD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6678" y="2097088"/>
            <a:ext cx="914401" cy="914401"/>
          </a:xfrm>
          <a:prstGeom prst="rect">
            <a:avLst/>
          </a:prstGeom>
        </p:spPr>
      </p:pic>
      <p:pic>
        <p:nvPicPr>
          <p:cNvPr id="7" name="Graphic 6" descr="Siren">
            <a:extLst>
              <a:ext uri="{FF2B5EF4-FFF2-40B4-BE49-F238E27FC236}">
                <a16:creationId xmlns:a16="http://schemas.microsoft.com/office/drawing/2014/main" id="{033041FD-8F4F-7144-95D7-5B56E46DF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1681" y="2097088"/>
            <a:ext cx="914400" cy="914400"/>
          </a:xfrm>
          <a:prstGeom prst="rect">
            <a:avLst/>
          </a:prstGeom>
        </p:spPr>
      </p:pic>
      <p:pic>
        <p:nvPicPr>
          <p:cNvPr id="8" name="Graphic 7" descr="Siren">
            <a:extLst>
              <a:ext uri="{FF2B5EF4-FFF2-40B4-BE49-F238E27FC236}">
                <a16:creationId xmlns:a16="http://schemas.microsoft.com/office/drawing/2014/main" id="{56A36691-4F66-7843-A3D9-F4F99E44B9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48721" y="2097088"/>
            <a:ext cx="914400" cy="914400"/>
          </a:xfrm>
          <a:prstGeom prst="rect">
            <a:avLst/>
          </a:prstGeom>
        </p:spPr>
      </p:pic>
      <p:pic>
        <p:nvPicPr>
          <p:cNvPr id="10" name="Graphic 9" descr="Handcuffs">
            <a:extLst>
              <a:ext uri="{FF2B5EF4-FFF2-40B4-BE49-F238E27FC236}">
                <a16:creationId xmlns:a16="http://schemas.microsoft.com/office/drawing/2014/main" id="{C1DCBAC7-E8BC-B74A-A251-2C841D490B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47411" y="44348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0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03F7-D127-C34E-BDA2-360EAC38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I/O?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F94B-0BF5-3445-824D-629A00E4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an acronym for “Input/Output”</a:t>
            </a:r>
          </a:p>
          <a:p>
            <a:endParaRPr lang="en-US" dirty="0"/>
          </a:p>
          <a:p>
            <a:r>
              <a:rPr lang="en-US" dirty="0"/>
              <a:t>I/O is what we use to give our program some input to work with</a:t>
            </a:r>
          </a:p>
          <a:p>
            <a:endParaRPr lang="en-US" dirty="0"/>
          </a:p>
          <a:p>
            <a:r>
              <a:rPr lang="en-US" dirty="0"/>
              <a:t>I/O is typically used if we want the user to enter some information </a:t>
            </a:r>
          </a:p>
        </p:txBody>
      </p:sp>
      <p:pic>
        <p:nvPicPr>
          <p:cNvPr id="5" name="Graphic 4" descr="Decision chart">
            <a:extLst>
              <a:ext uri="{FF2B5EF4-FFF2-40B4-BE49-F238E27FC236}">
                <a16:creationId xmlns:a16="http://schemas.microsoft.com/office/drawing/2014/main" id="{E3919723-42DB-EB41-BC7C-B5DFCEDC5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694235" y="5294311"/>
            <a:ext cx="1563689" cy="1563689"/>
          </a:xfrm>
          <a:prstGeom prst="rect">
            <a:avLst/>
          </a:prstGeom>
        </p:spPr>
      </p:pic>
      <p:pic>
        <p:nvPicPr>
          <p:cNvPr id="7" name="Graphic 6" descr="Chevron arrows">
            <a:extLst>
              <a:ext uri="{FF2B5EF4-FFF2-40B4-BE49-F238E27FC236}">
                <a16:creationId xmlns:a16="http://schemas.microsoft.com/office/drawing/2014/main" id="{6EDC7A3D-B203-9040-AD98-02F4A08F3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7473" y="5692774"/>
            <a:ext cx="766762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51 0.00162 L 0.24062 0.00162 " pathEditMode="relative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DB95-8344-504B-87A6-DC97B909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9166C2-8D2F-4F46-A6CB-2A47DCCF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80028" cy="2825433"/>
          </a:xfrm>
        </p:spPr>
        <p:txBody>
          <a:bodyPr>
            <a:normAutofit/>
          </a:bodyPr>
          <a:lstStyle/>
          <a:p>
            <a:r>
              <a:rPr lang="en-US" dirty="0"/>
              <a:t>Your solution may look something like this:</a:t>
            </a:r>
          </a:p>
          <a:p>
            <a:pPr lvl="1"/>
            <a:r>
              <a:rPr lang="en-US" dirty="0"/>
              <a:t>This is not the “end all be all” solution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We return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dirty="0"/>
              <a:t> because “If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/>
              <a:t> IS alphanumeric, then it is NOT ILLEGAL”</a:t>
            </a:r>
          </a:p>
        </p:txBody>
      </p:sp>
      <p:pic>
        <p:nvPicPr>
          <p:cNvPr id="10" name="Graphic 9" descr="Robber">
            <a:extLst>
              <a:ext uri="{FF2B5EF4-FFF2-40B4-BE49-F238E27FC236}">
                <a16:creationId xmlns:a16="http://schemas.microsoft.com/office/drawing/2014/main" id="{D5FBF5F7-C13D-BB49-8AF3-25281E8B5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257" y="5704493"/>
            <a:ext cx="1190309" cy="11903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F39955-F23D-924F-B110-7EA2A7F83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820" y="2386647"/>
            <a:ext cx="3807460" cy="1292441"/>
          </a:xfrm>
          <a:prstGeom prst="rect">
            <a:avLst/>
          </a:prstGeom>
        </p:spPr>
      </p:pic>
      <p:pic>
        <p:nvPicPr>
          <p:cNvPr id="9" name="Content Placeholder 4" descr="Jail">
            <a:extLst>
              <a:ext uri="{FF2B5EF4-FFF2-40B4-BE49-F238E27FC236}">
                <a16:creationId xmlns:a16="http://schemas.microsoft.com/office/drawing/2014/main" id="{90D697BA-2FDE-DC4E-90F1-1153996E5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60172" y="4631513"/>
            <a:ext cx="2783840" cy="27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3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0579 L 0.55143 -0.008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5" y="-16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5B4-2652-C34D-AD86-7F3E7B24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Stopping illegal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44BF-A40D-FE42-993F-769BC57D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Before we stopped our user from inputting a SINGLE number into our program</a:t>
            </a:r>
          </a:p>
          <a:p>
            <a:pPr lvl="1"/>
            <a:r>
              <a:rPr lang="en-US" dirty="0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:~ ./</a:t>
            </a:r>
            <a:r>
              <a:rPr lang="en-US" dirty="0" err="1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dirty="0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12</a:t>
            </a:r>
            <a:r>
              <a:rPr lang="en-US" dirty="0"/>
              <a:t> would be rejected</a:t>
            </a:r>
          </a:p>
          <a:p>
            <a:endParaRPr lang="en-US" dirty="0"/>
          </a:p>
          <a:p>
            <a:r>
              <a:rPr lang="en-US" dirty="0"/>
              <a:t>But what if we entered something like “iAmN07Astr1ng”?</a:t>
            </a:r>
          </a:p>
          <a:p>
            <a:pPr lvl="1"/>
            <a:r>
              <a:rPr lang="en-US" dirty="0"/>
              <a:t>In short, our program would go “Well this whole thing is not a number, so that’s fine”</a:t>
            </a:r>
          </a:p>
          <a:p>
            <a:pPr lvl="1"/>
            <a:r>
              <a:rPr lang="en-US" dirty="0"/>
              <a:t>Unfortunately this is the furthest that we can get from “fine” (</a:t>
            </a:r>
            <a:r>
              <a:rPr lang="en-US" dirty="0" err="1"/>
              <a:t>ie</a:t>
            </a:r>
            <a:r>
              <a:rPr lang="en-US" dirty="0"/>
              <a:t>. It’s a disaster!)</a:t>
            </a:r>
          </a:p>
          <a:p>
            <a:pPr lvl="1"/>
            <a:endParaRPr lang="en-US" dirty="0"/>
          </a:p>
          <a:p>
            <a:r>
              <a:rPr lang="en-US" dirty="0"/>
              <a:t>So what’s the problem?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We are not checking the entire string for illegal characters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268A3D77-0928-3444-A280-62BE4217F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8280" y="7712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3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2A22-105A-C24C-86EF-7ADC970B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String sanitizing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5308-04AC-284B-81C2-1829C7E2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75228" cy="3541714"/>
          </a:xfrm>
        </p:spPr>
        <p:txBody>
          <a:bodyPr/>
          <a:lstStyle/>
          <a:p>
            <a:r>
              <a:rPr lang="en-US" dirty="0"/>
              <a:t>We need to find a way to look at the entire string and analyze each character</a:t>
            </a:r>
          </a:p>
          <a:p>
            <a:endParaRPr lang="en-US" dirty="0"/>
          </a:p>
          <a:p>
            <a:r>
              <a:rPr lang="en-US" dirty="0"/>
              <a:t>We have the tools to do this so let’s try it!</a:t>
            </a:r>
          </a:p>
          <a:p>
            <a:endParaRPr lang="en-US" dirty="0"/>
          </a:p>
          <a:p>
            <a:r>
              <a:rPr lang="en-US" dirty="0"/>
              <a:t>For the next few minutes, try and come up with a function that informs us if a string is legal or not.</a:t>
            </a:r>
          </a:p>
        </p:txBody>
      </p:sp>
    </p:spTree>
    <p:extLst>
      <p:ext uri="{BB962C8B-B14F-4D97-AF65-F5344CB8AC3E}">
        <p14:creationId xmlns:p14="http://schemas.microsoft.com/office/powerpoint/2010/main" val="331999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4FAC-77D1-7440-AF6B-66DD2D78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EA963-2CD4-AA4F-9096-10034B208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68" y="2249487"/>
            <a:ext cx="6938012" cy="1911033"/>
          </a:xfrm>
        </p:spPr>
        <p:txBody>
          <a:bodyPr/>
          <a:lstStyle/>
          <a:p>
            <a:r>
              <a:rPr lang="en-US" dirty="0"/>
              <a:t>Your solution may look something like this: </a:t>
            </a:r>
          </a:p>
          <a:p>
            <a:endParaRPr lang="en-US" dirty="0"/>
          </a:p>
          <a:p>
            <a:r>
              <a:rPr lang="en-US" dirty="0"/>
              <a:t>There are many solutions but this is a simple 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989F9-CC77-104F-9D43-EC78F30B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80" y="2249487"/>
            <a:ext cx="4458455" cy="2655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594D3A-87EF-5C4F-BCDF-9C9BF27CBE46}"/>
              </a:ext>
            </a:extLst>
          </p:cNvPr>
          <p:cNvSpPr txBox="1"/>
          <p:nvPr/>
        </p:nvSpPr>
        <p:spPr>
          <a:xfrm>
            <a:off x="1057274" y="557784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WAIT HOLD ON THE IF IS MISSING THE BRACKETS!</a:t>
            </a:r>
          </a:p>
        </p:txBody>
      </p:sp>
    </p:spTree>
    <p:extLst>
      <p:ext uri="{BB962C8B-B14F-4D97-AF65-F5344CB8AC3E}">
        <p14:creationId xmlns:p14="http://schemas.microsoft.com/office/powerpoint/2010/main" val="326997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33FC-FE17-114E-A17F-A68AE831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 minor detail about the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8071-5351-7E48-9D99-66799AD4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49548" cy="3989995"/>
          </a:xfrm>
        </p:spPr>
        <p:txBody>
          <a:bodyPr>
            <a:normAutofit/>
          </a:bodyPr>
          <a:lstStyle/>
          <a:p>
            <a:r>
              <a:rPr lang="en-US" dirty="0"/>
              <a:t>Up until now we always enclosed our statement for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with {}</a:t>
            </a:r>
          </a:p>
          <a:p>
            <a:endParaRPr lang="en-US" dirty="0"/>
          </a:p>
          <a:p>
            <a:r>
              <a:rPr lang="en-US" dirty="0"/>
              <a:t>In C++ it is possible to negate this, SO LONG AS THE STATEMENT IS 1 LINE</a:t>
            </a:r>
          </a:p>
          <a:p>
            <a:endParaRPr lang="en-US" dirty="0"/>
          </a:p>
          <a:p>
            <a:r>
              <a:rPr lang="en-US" dirty="0"/>
              <a:t>This allows us to making our code more readable in some cases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This also works for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28963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3BF8-04DB-9546-8EC5-8D030EB9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statement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5FB0-7560-A442-82CC-ACFAA2CC1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2249487"/>
            <a:ext cx="6878199" cy="46085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Doing the following will result in </a:t>
            </a:r>
            <a:r>
              <a:rPr lang="en-US" dirty="0" err="1"/>
              <a:t>Xcode</a:t>
            </a:r>
            <a:r>
              <a:rPr lang="en-US" dirty="0"/>
              <a:t> yelling (rightfully so)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Xcode</a:t>
            </a:r>
            <a:r>
              <a:rPr lang="en-US" dirty="0"/>
              <a:t> will give the following complaint:</a:t>
            </a:r>
          </a:p>
          <a:p>
            <a:pPr lvl="1"/>
            <a:r>
              <a:rPr lang="en-US" dirty="0"/>
              <a:t>Note: </a:t>
            </a:r>
            <a:r>
              <a:rPr lang="en-US" dirty="0" err="1"/>
              <a:t>Xcode</a:t>
            </a:r>
            <a:r>
              <a:rPr lang="en-US" dirty="0"/>
              <a:t> is not all knowing, I am just using it to illustrate a case where it warns us</a:t>
            </a:r>
          </a:p>
          <a:p>
            <a:pPr lvl="1"/>
            <a:endParaRPr lang="en-US" dirty="0"/>
          </a:p>
          <a:p>
            <a:r>
              <a:rPr lang="en-US" dirty="0" err="1"/>
              <a:t>Xcode</a:t>
            </a:r>
            <a:r>
              <a:rPr lang="en-US" dirty="0"/>
              <a:t> is basically saying: “looks like the </a:t>
            </a: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r>
              <a:rPr lang="en-US" dirty="0"/>
              <a:t> is not part of the if, so the loop will only go once. So why on earth are you using a loop?”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3208C-5C89-A644-804F-0A233C27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839" y="2301438"/>
            <a:ext cx="4384161" cy="1770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B32BF5-7AE1-8446-8E7D-C391FD3B9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047" y="4124246"/>
            <a:ext cx="4384162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2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99EB-2FEA-D149-A124-156A507B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take a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0E3B-C103-C04E-B3A2-D7061B0F2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keep working, we can take a look at how memory works and why it’s so important</a:t>
            </a:r>
          </a:p>
          <a:p>
            <a:endParaRPr lang="en-US" dirty="0"/>
          </a:p>
          <a:p>
            <a:r>
              <a:rPr lang="en-US" dirty="0"/>
              <a:t> Alternatively we can take a step back and look at how our code gets translated into machine code</a:t>
            </a:r>
          </a:p>
          <a:p>
            <a:pPr lvl="1"/>
            <a:r>
              <a:rPr lang="en-US" dirty="0"/>
              <a:t>Use hopper to illustrate</a:t>
            </a:r>
          </a:p>
        </p:txBody>
      </p:sp>
    </p:spTree>
    <p:extLst>
      <p:ext uri="{BB962C8B-B14F-4D97-AF65-F5344CB8AC3E}">
        <p14:creationId xmlns:p14="http://schemas.microsoft.com/office/powerpoint/2010/main" val="2931543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2ED6-0AB8-E545-B889-3106CBB7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Memory (Revisited)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839C-4F25-E544-8091-8FE20B360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383588" cy="2511426"/>
          </a:xfrm>
        </p:spPr>
        <p:txBody>
          <a:bodyPr/>
          <a:lstStyle/>
          <a:p>
            <a:r>
              <a:rPr lang="en-US" dirty="0"/>
              <a:t>The last time we looked at memory it was extremely open ended</a:t>
            </a:r>
          </a:p>
          <a:p>
            <a:pPr lvl="1"/>
            <a:r>
              <a:rPr lang="en-US" dirty="0"/>
              <a:t>Now we will narrow in on some aspects</a:t>
            </a:r>
          </a:p>
          <a:p>
            <a:pPr lvl="1"/>
            <a:endParaRPr lang="en-US" dirty="0"/>
          </a:p>
          <a:p>
            <a:r>
              <a:rPr lang="en-US" dirty="0"/>
              <a:t>Consider the following piece of code:</a:t>
            </a:r>
          </a:p>
          <a:p>
            <a:pPr lvl="1"/>
            <a:r>
              <a:rPr lang="en-US" dirty="0"/>
              <a:t>Where do you thin we use memory?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64B61-F265-1846-992C-21E6E2135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560" y="3916680"/>
            <a:ext cx="2706015" cy="29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E241-C5B2-7741-9379-BB2C9FF2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is memory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798C-05B9-EF4F-8C77-6C7F28A8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075228" cy="39899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Well isn’t it obvious?</a:t>
            </a:r>
          </a:p>
          <a:p>
            <a:pPr lvl="1"/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var and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res </a:t>
            </a:r>
          </a:p>
          <a:p>
            <a:pPr lvl="1"/>
            <a:endParaRPr lang="en-US" dirty="0"/>
          </a:p>
          <a:p>
            <a:r>
              <a:rPr lang="en-US" dirty="0"/>
              <a:t>Yes that’s one point where we do use memory, </a:t>
            </a:r>
            <a:r>
              <a:rPr lang="en-US" b="1" dirty="0"/>
              <a:t>but</a:t>
            </a:r>
            <a:r>
              <a:rPr lang="en-US" dirty="0"/>
              <a:t> we missed an important part!</a:t>
            </a:r>
          </a:p>
          <a:p>
            <a:pPr lvl="1"/>
            <a:r>
              <a:rPr lang="en-US" dirty="0"/>
              <a:t>Remember when we talked about </a:t>
            </a:r>
            <a:r>
              <a:rPr lang="en-US" b="1" dirty="0"/>
              <a:t>functions</a:t>
            </a:r>
            <a:r>
              <a:rPr lang="en-US" dirty="0"/>
              <a:t> taking variables “</a:t>
            </a:r>
            <a:r>
              <a:rPr lang="en-US" b="1" dirty="0"/>
              <a:t>by value</a:t>
            </a:r>
            <a:r>
              <a:rPr lang="en-US" dirty="0"/>
              <a:t>” (create a copy)?</a:t>
            </a:r>
          </a:p>
          <a:p>
            <a:pPr lvl="1"/>
            <a:r>
              <a:rPr lang="en-US" dirty="0"/>
              <a:t>Well that copy needs to be stored somewhere, and it just happens to be the computers memory</a:t>
            </a:r>
          </a:p>
          <a:p>
            <a:endParaRPr lang="en-US" dirty="0"/>
          </a:p>
          <a:p>
            <a:r>
              <a:rPr lang="en-US" dirty="0"/>
              <a:t>This is even the case for calling the function. So every function call requires memory</a:t>
            </a:r>
          </a:p>
          <a:p>
            <a:endParaRPr lang="en-US" dirty="0"/>
          </a:p>
          <a:p>
            <a:r>
              <a:rPr lang="en-US" b="1" dirty="0"/>
              <a:t>Main point</a:t>
            </a:r>
            <a:r>
              <a:rPr lang="en-US" dirty="0"/>
              <a:t>: Every time a function is called, we need memory where we can create a block for the function</a:t>
            </a:r>
          </a:p>
        </p:txBody>
      </p:sp>
    </p:spTree>
    <p:extLst>
      <p:ext uri="{BB962C8B-B14F-4D97-AF65-F5344CB8AC3E}">
        <p14:creationId xmlns:p14="http://schemas.microsoft.com/office/powerpoint/2010/main" val="425186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58B9-9646-BF49-AE77-3A54B22A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B780-6B40-524C-B052-4F2B4F3E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452" y="2296941"/>
            <a:ext cx="10027920" cy="3846513"/>
          </a:xfrm>
        </p:spPr>
        <p:txBody>
          <a:bodyPr>
            <a:normAutofit fontScale="92500"/>
          </a:bodyPr>
          <a:lstStyle/>
          <a:p>
            <a:r>
              <a:rPr lang="en-US" dirty="0"/>
              <a:t>Our computers memory has a pretty complex layout</a:t>
            </a:r>
          </a:p>
          <a:p>
            <a:r>
              <a:rPr lang="en-US" dirty="0"/>
              <a:t>But there exists a part called the </a:t>
            </a:r>
            <a:r>
              <a:rPr lang="en-US" b="1" dirty="0"/>
              <a:t>stack</a:t>
            </a:r>
          </a:p>
          <a:p>
            <a:r>
              <a:rPr lang="en-US" dirty="0"/>
              <a:t>The </a:t>
            </a:r>
            <a:r>
              <a:rPr lang="en-US" b="1" dirty="0"/>
              <a:t>stack</a:t>
            </a:r>
            <a:r>
              <a:rPr lang="en-US" dirty="0"/>
              <a:t> is where all our variables go (this is technically not true, but too in-depth)</a:t>
            </a:r>
          </a:p>
          <a:p>
            <a:r>
              <a:rPr lang="en-US" dirty="0"/>
              <a:t>When a function is called, the </a:t>
            </a:r>
            <a:r>
              <a:rPr lang="en-US" b="1" dirty="0"/>
              <a:t>OS</a:t>
            </a:r>
            <a:r>
              <a:rPr lang="en-US" dirty="0"/>
              <a:t> says: “Ok looks like I have some space for you on the stack, go here to this memory address”</a:t>
            </a:r>
          </a:p>
          <a:p>
            <a:endParaRPr lang="en-US" dirty="0"/>
          </a:p>
          <a:p>
            <a:r>
              <a:rPr lang="en-US" dirty="0"/>
              <a:t>This “</a:t>
            </a:r>
            <a:r>
              <a:rPr lang="en-US" u="sng" dirty="0"/>
              <a:t>space</a:t>
            </a:r>
            <a:r>
              <a:rPr lang="en-US" dirty="0"/>
              <a:t>” that the function allocates when called, is referred to as a “</a:t>
            </a:r>
            <a:r>
              <a:rPr lang="en-US" b="1" dirty="0"/>
              <a:t>Stack Frame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C2D00BBB-E3E4-E04E-BB00-E536F2D3A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4240" y="9006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3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0BEA-B90B-384A-A16D-D64164D4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How do we use I/O?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5E1E6-DE6A-AF44-8531-0C80E4066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include the library that will allow us to use the I/O methods</a:t>
            </a:r>
          </a:p>
          <a:p>
            <a:pPr lvl="1"/>
            <a:r>
              <a:rPr lang="en-US" dirty="0"/>
              <a:t>This is the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r>
              <a:rPr lang="en-US" dirty="0"/>
              <a:t> library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our case we will be getting input from the </a:t>
            </a:r>
            <a:r>
              <a:rPr lang="en-US" u="sng" dirty="0"/>
              <a:t>command line</a:t>
            </a:r>
            <a:r>
              <a:rPr lang="en-US" dirty="0"/>
              <a:t>, which means we will be using a </a:t>
            </a:r>
            <a:r>
              <a:rPr lang="en-US" b="1" dirty="0"/>
              <a:t>shell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E5BE-4F22-7B4D-B991-B00DFECB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D4C5-D2E0-D848-9124-BCEAC61AE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6"/>
          </a:xfrm>
        </p:spPr>
        <p:txBody>
          <a:bodyPr>
            <a:normAutofit/>
          </a:bodyPr>
          <a:lstStyle/>
          <a:p>
            <a:r>
              <a:rPr lang="en-US" dirty="0"/>
              <a:t>When a function is called, it creates an instance of itself on the stack</a:t>
            </a:r>
          </a:p>
          <a:p>
            <a:endParaRPr lang="en-US" dirty="0"/>
          </a:p>
          <a:p>
            <a:r>
              <a:rPr lang="en-US" dirty="0"/>
              <a:t>The memory used for this instance is called the </a:t>
            </a:r>
            <a:r>
              <a:rPr lang="en-US" b="1" dirty="0"/>
              <a:t>stack frame</a:t>
            </a:r>
          </a:p>
          <a:p>
            <a:endParaRPr lang="en-US" dirty="0"/>
          </a:p>
          <a:p>
            <a:r>
              <a:rPr lang="en-US" dirty="0"/>
              <a:t>When the function finishes (returns) the stack frame is destroyed</a:t>
            </a:r>
          </a:p>
          <a:p>
            <a:endParaRPr lang="en-US" dirty="0"/>
          </a:p>
          <a:p>
            <a:r>
              <a:rPr lang="en-US" dirty="0"/>
              <a:t>Stack frames are created in the order in which they are called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39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Illustration of the stack frame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pic>
        <p:nvPicPr>
          <p:cNvPr id="18" name="Content Placeholder 10">
            <a:extLst>
              <a:ext uri="{FF2B5EF4-FFF2-40B4-BE49-F238E27FC236}">
                <a16:creationId xmlns:a16="http://schemas.microsoft.com/office/drawing/2014/main" id="{D09A47E7-6493-DD4A-A132-69D0D6E0F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131795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First Call: Main()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BFB06-3F79-1E45-8600-31EEEF652C8D}"/>
              </a:ext>
            </a:extLst>
          </p:cNvPr>
          <p:cNvSpPr txBox="1"/>
          <p:nvPr/>
        </p:nvSpPr>
        <p:spPr>
          <a:xfrm>
            <a:off x="6477002" y="3506193"/>
            <a:ext cx="4265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u="sng" dirty="0"/>
              <a:t>first function call </a:t>
            </a:r>
            <a:r>
              <a:rPr lang="en-US" sz="2000" dirty="0"/>
              <a:t>of our program is the call to the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D9730516-CBE5-A145-86C3-6C4F232B8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332410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Call: func1()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7D0-3215-0B47-9746-0A497BB4DEE6}"/>
              </a:ext>
            </a:extLst>
          </p:cNvPr>
          <p:cNvSpPr/>
          <p:nvPr/>
        </p:nvSpPr>
        <p:spPr>
          <a:xfrm>
            <a:off x="6477002" y="3194988"/>
            <a:ext cx="4265611" cy="665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81E2A-58F2-F147-90AC-1367B4D69F31}"/>
              </a:ext>
            </a:extLst>
          </p:cNvPr>
          <p:cNvSpPr txBox="1"/>
          <p:nvPr/>
        </p:nvSpPr>
        <p:spPr>
          <a:xfrm>
            <a:off x="6477002" y="4808643"/>
            <a:ext cx="457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calls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func1(var,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FC9077B-48B6-3644-AE94-E9B79D297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3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Third Call: func2()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7D0-3215-0B47-9746-0A497BB4DEE6}"/>
              </a:ext>
            </a:extLst>
          </p:cNvPr>
          <p:cNvSpPr/>
          <p:nvPr/>
        </p:nvSpPr>
        <p:spPr>
          <a:xfrm>
            <a:off x="6477002" y="3194988"/>
            <a:ext cx="4265611" cy="665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0C96D3-0D3D-D047-8A83-11A3EFBC93B2}"/>
              </a:ext>
            </a:extLst>
          </p:cNvPr>
          <p:cNvSpPr/>
          <p:nvPr/>
        </p:nvSpPr>
        <p:spPr>
          <a:xfrm>
            <a:off x="6477001" y="3860136"/>
            <a:ext cx="4265611" cy="6651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func2()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32EA-2F73-734C-B13D-B24D4031CE7F}"/>
              </a:ext>
            </a:extLst>
          </p:cNvPr>
          <p:cNvSpPr txBox="1"/>
          <p:nvPr/>
        </p:nvSpPr>
        <p:spPr>
          <a:xfrm>
            <a:off x="6477000" y="5005766"/>
            <a:ext cx="438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  <a:r>
              <a:rPr lang="en-US" dirty="0"/>
              <a:t> returns, it calls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func2()</a:t>
            </a:r>
            <a:r>
              <a:rPr lang="en-US" dirty="0"/>
              <a:t>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87ED7-49F7-FB41-B706-83154E86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165793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First unwind: func2()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7D0-3215-0B47-9746-0A497BB4DEE6}"/>
              </a:ext>
            </a:extLst>
          </p:cNvPr>
          <p:cNvSpPr/>
          <p:nvPr/>
        </p:nvSpPr>
        <p:spPr>
          <a:xfrm>
            <a:off x="6477002" y="3194988"/>
            <a:ext cx="4265611" cy="665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0C96D3-0D3D-D047-8A83-11A3EFBC93B2}"/>
              </a:ext>
            </a:extLst>
          </p:cNvPr>
          <p:cNvSpPr/>
          <p:nvPr/>
        </p:nvSpPr>
        <p:spPr>
          <a:xfrm>
            <a:off x="6477001" y="3860136"/>
            <a:ext cx="4265611" cy="6651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func2()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32EA-2F73-734C-B13D-B24D4031CE7F}"/>
              </a:ext>
            </a:extLst>
          </p:cNvPr>
          <p:cNvSpPr txBox="1"/>
          <p:nvPr/>
        </p:nvSpPr>
        <p:spPr>
          <a:xfrm>
            <a:off x="6477001" y="4993309"/>
            <a:ext cx="487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func2()</a:t>
            </a:r>
            <a:r>
              <a:rPr lang="en-US" dirty="0"/>
              <a:t> returns it’s result 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US" dirty="0"/>
              <a:t>), so it gets removed from the call stack.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87ED7-49F7-FB41-B706-83154E86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139810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unwind: func1()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7D0-3215-0B47-9746-0A497BB4DEE6}"/>
              </a:ext>
            </a:extLst>
          </p:cNvPr>
          <p:cNvSpPr/>
          <p:nvPr/>
        </p:nvSpPr>
        <p:spPr>
          <a:xfrm>
            <a:off x="6477002" y="3194988"/>
            <a:ext cx="4265611" cy="665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32EA-2F73-734C-B13D-B24D4031CE7F}"/>
              </a:ext>
            </a:extLst>
          </p:cNvPr>
          <p:cNvSpPr txBox="1"/>
          <p:nvPr/>
        </p:nvSpPr>
        <p:spPr>
          <a:xfrm>
            <a:off x="6477002" y="4328161"/>
            <a:ext cx="487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  <a:r>
              <a:rPr lang="en-US" dirty="0"/>
              <a:t> returns it’s result 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36</a:t>
            </a:r>
            <a:r>
              <a:rPr lang="en-US" dirty="0"/>
              <a:t>), so it gets removed from the call stack.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87ED7-49F7-FB41-B706-83154E86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403305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Final unwind: main()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32EA-2F73-734C-B13D-B24D4031CE7F}"/>
              </a:ext>
            </a:extLst>
          </p:cNvPr>
          <p:cNvSpPr txBox="1"/>
          <p:nvPr/>
        </p:nvSpPr>
        <p:spPr>
          <a:xfrm>
            <a:off x="6477002" y="3776014"/>
            <a:ext cx="5303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prints out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/>
              <a:t> and returns. The program ends since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is removed from the call stack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87ED7-49F7-FB41-B706-83154E86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3E417B-FF0B-B148-B3FD-EC8309DA3DD1}"/>
              </a:ext>
            </a:extLst>
          </p:cNvPr>
          <p:cNvSpPr txBox="1"/>
          <p:nvPr/>
        </p:nvSpPr>
        <p:spPr>
          <a:xfrm>
            <a:off x="6477002" y="4892040"/>
            <a:ext cx="4434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that the function at the bottom of the stack is the one that gets executed. This is something we can use to our advantage. </a:t>
            </a:r>
          </a:p>
        </p:txBody>
      </p:sp>
    </p:spTree>
    <p:extLst>
      <p:ext uri="{BB962C8B-B14F-4D97-AF65-F5344CB8AC3E}">
        <p14:creationId xmlns:p14="http://schemas.microsoft.com/office/powerpoint/2010/main" val="1209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87B2-BA91-B44A-BD78-0D3E1AD5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Warning: The following may be confusing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4B3FB998-EFBF-EC45-972B-93ADBF111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777" y="2971800"/>
            <a:ext cx="914400" cy="914400"/>
          </a:xfrm>
        </p:spPr>
      </p:pic>
      <p:pic>
        <p:nvPicPr>
          <p:cNvPr id="6" name="Content Placeholder 4" descr="Warning">
            <a:extLst>
              <a:ext uri="{FF2B5EF4-FFF2-40B4-BE49-F238E27FC236}">
                <a16:creationId xmlns:a16="http://schemas.microsoft.com/office/drawing/2014/main" id="{81284B50-61B5-074D-8F6A-2ACB3B4B2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8999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3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7C40-F942-9D4A-AB68-161639FF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0CF41-05EB-0741-83C8-021F6A167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88588" cy="3541714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”In order to understand recursion you must first understand recursion”</a:t>
            </a:r>
          </a:p>
          <a:p>
            <a:pPr lvl="1"/>
            <a:r>
              <a:rPr lang="en-US" dirty="0"/>
              <a:t>That’s a rather useless definition you may think</a:t>
            </a:r>
          </a:p>
          <a:p>
            <a:pPr lvl="1"/>
            <a:r>
              <a:rPr lang="en-US" dirty="0"/>
              <a:t>But once you understand what recursion is, this joke will make sense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define recursion in a more simple to understand way!</a:t>
            </a:r>
          </a:p>
        </p:txBody>
      </p:sp>
    </p:spTree>
    <p:extLst>
      <p:ext uri="{BB962C8B-B14F-4D97-AF65-F5344CB8AC3E}">
        <p14:creationId xmlns:p14="http://schemas.microsoft.com/office/powerpoint/2010/main" val="37703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E495-8806-2C45-8C35-21570EAA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do we get Input?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E6BC-4921-4847-9BDB-B0E811524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798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saw the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function which we used to output data to the screen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cs typeface="Consolas" panose="020B0609020204030204" pitchFamily="49" charset="0"/>
              </a:rPr>
              <a:t>: This is the function that we can use to get data from the command line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We can use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u="sng" dirty="0">
                <a:cs typeface="Consolas" panose="020B0609020204030204" pitchFamily="49" charset="0"/>
              </a:rPr>
              <a:t> operator</a:t>
            </a:r>
            <a:r>
              <a:rPr lang="en-US" dirty="0">
                <a:cs typeface="Consolas" panose="020B0609020204030204" pitchFamily="49" charset="0"/>
              </a:rPr>
              <a:t> to say “ok </a:t>
            </a:r>
            <a:r>
              <a:rPr lang="en-US" u="sng" dirty="0">
                <a:cs typeface="Consolas" panose="020B0609020204030204" pitchFamily="49" charset="0"/>
              </a:rPr>
              <a:t>get me some input</a:t>
            </a:r>
            <a:r>
              <a:rPr lang="en-US" dirty="0">
                <a:cs typeface="Consolas" panose="020B0609020204030204" pitchFamily="49" charset="0"/>
              </a:rPr>
              <a:t> an then </a:t>
            </a:r>
            <a:r>
              <a:rPr lang="en-US" u="sng" dirty="0">
                <a:cs typeface="Consolas" panose="020B0609020204030204" pitchFamily="49" charset="0"/>
              </a:rPr>
              <a:t>load it into</a:t>
            </a:r>
            <a:r>
              <a:rPr lang="en-US" dirty="0">
                <a:cs typeface="Consolas" panose="020B0609020204030204" pitchFamily="49" charset="0"/>
              </a:rPr>
              <a:t> the </a:t>
            </a:r>
            <a:r>
              <a:rPr lang="en-US" u="sng" dirty="0">
                <a:cs typeface="Consolas" panose="020B0609020204030204" pitchFamily="49" charset="0"/>
              </a:rPr>
              <a:t>variable</a:t>
            </a:r>
            <a:r>
              <a:rPr lang="en-US" dirty="0">
                <a:cs typeface="Consolas" panose="020B0609020204030204" pitchFamily="49" charset="0"/>
              </a:rPr>
              <a:t> after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&gt;&gt;”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7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7F2F-F7A5-FF42-B837-7650AEF1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Simple definition of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99F2-8F75-C24D-A43B-05F55AA5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2249487"/>
            <a:ext cx="10881360" cy="3541714"/>
          </a:xfrm>
        </p:spPr>
        <p:txBody>
          <a:bodyPr>
            <a:normAutofit/>
          </a:bodyPr>
          <a:lstStyle/>
          <a:p>
            <a:r>
              <a:rPr lang="en-US" b="1" dirty="0"/>
              <a:t>Recursion</a:t>
            </a:r>
            <a:r>
              <a:rPr lang="en-US" dirty="0"/>
              <a:t> is when we </a:t>
            </a:r>
            <a:r>
              <a:rPr lang="en-US" b="1" dirty="0"/>
              <a:t>use a function</a:t>
            </a:r>
            <a:r>
              <a:rPr lang="en-US" dirty="0"/>
              <a:t> </a:t>
            </a:r>
            <a:r>
              <a:rPr lang="en-US" b="1" dirty="0"/>
              <a:t>within itself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Think of it like this: “If I can call a function [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] from another function [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]. In that case why can’t I call a function [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func3()</a:t>
            </a:r>
            <a:r>
              <a:rPr lang="en-US" dirty="0"/>
              <a:t>] from itself [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func3()</a:t>
            </a:r>
            <a:r>
              <a:rPr lang="en-US" dirty="0"/>
              <a:t>]?”</a:t>
            </a:r>
          </a:p>
          <a:p>
            <a:endParaRPr lang="en-US" dirty="0"/>
          </a:p>
          <a:p>
            <a:r>
              <a:rPr lang="en-US" dirty="0"/>
              <a:t>Let’s look at a recursive function and analyze it!</a:t>
            </a:r>
          </a:p>
        </p:txBody>
      </p:sp>
    </p:spTree>
    <p:extLst>
      <p:ext uri="{BB962C8B-B14F-4D97-AF65-F5344CB8AC3E}">
        <p14:creationId xmlns:p14="http://schemas.microsoft.com/office/powerpoint/2010/main" val="302566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D164-DB3B-3D41-BF05-B1E50064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Simple recursive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FCFB0B-1112-774D-A3F4-8CAD6024E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854" y="2249486"/>
            <a:ext cx="4783344" cy="162147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D3283-98B2-A441-B72F-702E519EA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9487"/>
            <a:ext cx="5479542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function is recursive since it calls itself</a:t>
            </a:r>
          </a:p>
          <a:p>
            <a:endParaRPr lang="en-US" dirty="0"/>
          </a:p>
          <a:p>
            <a:r>
              <a:rPr lang="en-US" dirty="0"/>
              <a:t>But how does this relate back to the call stack that we just talked about?</a:t>
            </a:r>
          </a:p>
          <a:p>
            <a:endParaRPr lang="en-US" dirty="0"/>
          </a:p>
          <a:p>
            <a:r>
              <a:rPr lang="en-US" dirty="0"/>
              <a:t>Let’s look at how this would work for the following program: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C88F20-EC32-9844-82F3-04D4C71672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648"/>
          <a:stretch/>
        </p:blipFill>
        <p:spPr>
          <a:xfrm>
            <a:off x="6587854" y="3870959"/>
            <a:ext cx="4781186" cy="189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4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First Call: Main()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BFB06-3F79-1E45-8600-31EEEF652C8D}"/>
              </a:ext>
            </a:extLst>
          </p:cNvPr>
          <p:cNvSpPr txBox="1"/>
          <p:nvPr/>
        </p:nvSpPr>
        <p:spPr>
          <a:xfrm>
            <a:off x="6477002" y="3506193"/>
            <a:ext cx="4265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u="sng" dirty="0"/>
              <a:t>first function call </a:t>
            </a:r>
            <a:r>
              <a:rPr lang="en-US" sz="2000" dirty="0"/>
              <a:t>of our program is the call to the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</p:spTree>
    <p:extLst>
      <p:ext uri="{BB962C8B-B14F-4D97-AF65-F5344CB8AC3E}">
        <p14:creationId xmlns:p14="http://schemas.microsoft.com/office/powerpoint/2010/main" val="156357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Call: </a:t>
            </a:r>
            <a:r>
              <a:rPr lang="en-US" b="1" dirty="0" err="1"/>
              <a:t>my_recursive_function</a:t>
            </a:r>
            <a:r>
              <a:rPr lang="en-US" b="1" dirty="0"/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F179A-DDDC-F04F-B44B-F70C6EB060EA}"/>
              </a:ext>
            </a:extLst>
          </p:cNvPr>
          <p:cNvSpPr txBox="1"/>
          <p:nvPr/>
        </p:nvSpPr>
        <p:spPr>
          <a:xfrm>
            <a:off x="6477001" y="4346978"/>
            <a:ext cx="4506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calls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396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First recursive Call: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93509" y="4993309"/>
            <a:ext cx="4800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was greater than 0, so we call: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which is: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287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recursive Call: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7000" y="5639317"/>
            <a:ext cx="4800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was greater than 0, so we call: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which is: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3E6A9-DE42-F342-B66D-D85B2C4DB784}"/>
              </a:ext>
            </a:extLst>
          </p:cNvPr>
          <p:cNvSpPr/>
          <p:nvPr/>
        </p:nvSpPr>
        <p:spPr>
          <a:xfrm>
            <a:off x="6477000" y="4540308"/>
            <a:ext cx="4265611" cy="6651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80029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Third recursive Call: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7000" y="6184314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was greater than 0, so we call: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3E6A9-DE42-F342-B66D-D85B2C4DB784}"/>
              </a:ext>
            </a:extLst>
          </p:cNvPr>
          <p:cNvSpPr/>
          <p:nvPr/>
        </p:nvSpPr>
        <p:spPr>
          <a:xfrm>
            <a:off x="6477000" y="4540308"/>
            <a:ext cx="4265611" cy="6651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14229D-AC97-A747-86A0-EB4CECEAD95A}"/>
              </a:ext>
            </a:extLst>
          </p:cNvPr>
          <p:cNvSpPr/>
          <p:nvPr/>
        </p:nvSpPr>
        <p:spPr>
          <a:xfrm>
            <a:off x="6477000" y="5193216"/>
            <a:ext cx="4265611" cy="6651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60955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Fourth recursive Call/ First subsequent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6999" y="5892252"/>
            <a:ext cx="45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was NOT greater than 0, so we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3E6A9-DE42-F342-B66D-D85B2C4DB784}"/>
              </a:ext>
            </a:extLst>
          </p:cNvPr>
          <p:cNvSpPr/>
          <p:nvPr/>
        </p:nvSpPr>
        <p:spPr>
          <a:xfrm>
            <a:off x="6477000" y="4540308"/>
            <a:ext cx="4265611" cy="6651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14229D-AC97-A747-86A0-EB4CECEAD95A}"/>
              </a:ext>
            </a:extLst>
          </p:cNvPr>
          <p:cNvSpPr/>
          <p:nvPr/>
        </p:nvSpPr>
        <p:spPr>
          <a:xfrm>
            <a:off x="6477000" y="5193216"/>
            <a:ext cx="4265611" cy="6651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167460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Recursive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6999" y="5690913"/>
            <a:ext cx="481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has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finished,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returns as well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3E6A9-DE42-F342-B66D-D85B2C4DB784}"/>
              </a:ext>
            </a:extLst>
          </p:cNvPr>
          <p:cNvSpPr/>
          <p:nvPr/>
        </p:nvSpPr>
        <p:spPr>
          <a:xfrm>
            <a:off x="6477000" y="4540308"/>
            <a:ext cx="4265611" cy="6651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6267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Third Recursive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6999" y="4854018"/>
            <a:ext cx="481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has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finished,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returns as well</a:t>
            </a:r>
          </a:p>
        </p:txBody>
      </p:sp>
    </p:spTree>
    <p:extLst>
      <p:ext uri="{BB962C8B-B14F-4D97-AF65-F5344CB8AC3E}">
        <p14:creationId xmlns:p14="http://schemas.microsoft.com/office/powerpoint/2010/main" val="267171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A79C-219E-BD4A-BD09-BFA93553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</a:t>
            </a:r>
            <a:r>
              <a:rPr lang="en-US" b="1" dirty="0" err="1"/>
              <a:t>cin</a:t>
            </a:r>
            <a:r>
              <a:rPr lang="en-US" b="1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44E95-CFC7-E449-8BFE-6442D98D5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a function that is part of the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r>
              <a:rPr lang="en-US" dirty="0"/>
              <a:t> library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reads input from the command line </a:t>
            </a:r>
          </a:p>
          <a:p>
            <a:endParaRPr lang="en-US" dirty="0"/>
          </a:p>
          <a:p>
            <a:r>
              <a:rPr lang="en-US" dirty="0"/>
              <a:t>We can use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/>
              <a:t> operator with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to say “from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, place the input into the variable after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/>
              <a:t> operator”</a:t>
            </a:r>
          </a:p>
        </p:txBody>
      </p:sp>
    </p:spTree>
    <p:extLst>
      <p:ext uri="{BB962C8B-B14F-4D97-AF65-F5344CB8AC3E}">
        <p14:creationId xmlns:p14="http://schemas.microsoft.com/office/powerpoint/2010/main" val="240590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Fourth Recursive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7001" y="4186086"/>
            <a:ext cx="481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has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finished,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returns as well</a:t>
            </a:r>
          </a:p>
        </p:txBody>
      </p:sp>
    </p:spTree>
    <p:extLst>
      <p:ext uri="{BB962C8B-B14F-4D97-AF65-F5344CB8AC3E}">
        <p14:creationId xmlns:p14="http://schemas.microsoft.com/office/powerpoint/2010/main" val="343991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Final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6999" y="3339847"/>
            <a:ext cx="481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has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finished so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>
                <a:cs typeface="Consolas" panose="020B0609020204030204" pitchFamily="49" charset="0"/>
              </a:rPr>
              <a:t> will print the result and returns as well</a:t>
            </a:r>
          </a:p>
        </p:txBody>
      </p:sp>
    </p:spTree>
    <p:extLst>
      <p:ext uri="{BB962C8B-B14F-4D97-AF65-F5344CB8AC3E}">
        <p14:creationId xmlns:p14="http://schemas.microsoft.com/office/powerpoint/2010/main" val="182870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500" tmFilter="0,0; .5, 0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F37A-84E6-DF42-BE70-60ACD918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if we removed the condition?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55693-95F8-5C45-A114-726F02C7A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DISCLAIMER</a:t>
            </a:r>
            <a:r>
              <a:rPr lang="en-US" dirty="0"/>
              <a:t>: You can try this, but I wouldn’t recommend it (you will see why)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condition</a:t>
            </a:r>
            <a:r>
              <a:rPr lang="en-US" dirty="0"/>
              <a:t> is used to </a:t>
            </a:r>
            <a:r>
              <a:rPr lang="en-US" b="1" dirty="0"/>
              <a:t>define a point</a:t>
            </a:r>
            <a:r>
              <a:rPr lang="en-US" dirty="0"/>
              <a:t> when we want our </a:t>
            </a:r>
            <a:r>
              <a:rPr lang="en-US" b="1" dirty="0"/>
              <a:t>function to stop calling itself</a:t>
            </a:r>
          </a:p>
          <a:p>
            <a:endParaRPr lang="en-US" b="1" dirty="0"/>
          </a:p>
          <a:p>
            <a:r>
              <a:rPr lang="en-US" dirty="0"/>
              <a:t>If we removed this condition, we would get infinite recursion!</a:t>
            </a:r>
          </a:p>
        </p:txBody>
      </p:sp>
    </p:spTree>
    <p:extLst>
      <p:ext uri="{BB962C8B-B14F-4D97-AF65-F5344CB8AC3E}">
        <p14:creationId xmlns:p14="http://schemas.microsoft.com/office/powerpoint/2010/main" val="2036109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31B8-5F69-5F41-A40D-D2999614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what? I have time, I can wait.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60D8A-8107-D24B-86F3-9B162A65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49548" cy="3541714"/>
          </a:xfrm>
        </p:spPr>
        <p:txBody>
          <a:bodyPr/>
          <a:lstStyle/>
          <a:p>
            <a:r>
              <a:rPr lang="en-US" dirty="0"/>
              <a:t>Even if you had infinite time, the same can’t be said about the computers memory</a:t>
            </a:r>
          </a:p>
          <a:p>
            <a:endParaRPr lang="en-US" dirty="0"/>
          </a:p>
          <a:p>
            <a:r>
              <a:rPr lang="en-US" dirty="0"/>
              <a:t>Recall that every function will create a new stack frame when it is called</a:t>
            </a:r>
          </a:p>
          <a:p>
            <a:pPr lvl="1"/>
            <a:r>
              <a:rPr lang="en-US" dirty="0"/>
              <a:t>This implies that we would need infinite memory in order to accommodate this</a:t>
            </a:r>
          </a:p>
          <a:p>
            <a:pPr lvl="1"/>
            <a:endParaRPr lang="en-US" dirty="0"/>
          </a:p>
          <a:p>
            <a:r>
              <a:rPr lang="en-US" dirty="0"/>
              <a:t>But removing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isn’t the only way we can cause mayhem on our 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779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A31E-ED22-2C4A-8087-1EB04232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Reasonable 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24BED-190F-2247-88B6-870A1F5F8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2249486"/>
            <a:ext cx="10226040" cy="44103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function we created before was progressing due to how it was </a:t>
            </a:r>
            <a:r>
              <a:rPr lang="en-US" b="1" dirty="0"/>
              <a:t>called</a:t>
            </a:r>
          </a:p>
          <a:p>
            <a:pPr lvl="1"/>
            <a:r>
              <a:rPr lang="en-US" dirty="0"/>
              <a:t>This refers to how the function is calling itself:</a:t>
            </a:r>
          </a:p>
          <a:p>
            <a:endParaRPr lang="en-US" dirty="0"/>
          </a:p>
          <a:p>
            <a:r>
              <a:rPr lang="en-US" dirty="0"/>
              <a:t>Notice that we are giving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arg-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as the argument and not just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This is because we need to have a way to </a:t>
            </a:r>
            <a:r>
              <a:rPr lang="en-US" u="sng" dirty="0"/>
              <a:t>approach our condition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Whatever we do, it needs to get closer to what we consider “illegal” in our condition</a:t>
            </a:r>
          </a:p>
          <a:p>
            <a:pPr lvl="1"/>
            <a:r>
              <a:rPr lang="en-US" dirty="0"/>
              <a:t>If we didn’t do that, then we may as well remove the condition since we don’t intend to use it</a:t>
            </a:r>
          </a:p>
          <a:p>
            <a:pPr lvl="2"/>
            <a:r>
              <a:rPr lang="en-US" dirty="0"/>
              <a:t>This is a ridiculous proposition, so we will stay well away form it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BD9B3-26AE-3043-B28B-036FF3DD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0" y="2758250"/>
            <a:ext cx="5133108" cy="35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2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879E-F68D-0749-B6CD-E2A23D31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But what does this actually look like?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B1EEEB-65DE-CB4F-B915-97156122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97148" cy="39899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look at this in the </a:t>
            </a:r>
            <a:r>
              <a:rPr lang="en-US" dirty="0" err="1"/>
              <a:t>Xcode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Show call-stack (in thread Queue)</a:t>
            </a:r>
          </a:p>
          <a:p>
            <a:endParaRPr lang="en-US" dirty="0"/>
          </a:p>
          <a:p>
            <a:r>
              <a:rPr lang="en-US" dirty="0"/>
              <a:t>This will give us a better understanding of what is actually going on in terms of how the functions are called (though it is very similar to what we just did)</a:t>
            </a:r>
          </a:p>
          <a:p>
            <a:endParaRPr lang="en-US" dirty="0"/>
          </a:p>
          <a:p>
            <a:r>
              <a:rPr lang="en-US" b="1" dirty="0"/>
              <a:t>Side question</a:t>
            </a:r>
            <a:r>
              <a:rPr lang="en-US" dirty="0"/>
              <a:t>: For the mathematicians, does this method resemble an operator that you know? </a:t>
            </a:r>
          </a:p>
        </p:txBody>
      </p:sp>
    </p:spTree>
    <p:extLst>
      <p:ext uri="{BB962C8B-B14F-4D97-AF65-F5344CB8AC3E}">
        <p14:creationId xmlns:p14="http://schemas.microsoft.com/office/powerpoint/2010/main" val="157093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5642-21F0-B542-9419-9F42835F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take a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5A572-3C4A-F541-A0D7-D3AF3BB4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was a lot to take in, so let’s take a break </a:t>
            </a:r>
          </a:p>
          <a:p>
            <a:endParaRPr lang="en-US" dirty="0"/>
          </a:p>
          <a:p>
            <a:r>
              <a:rPr lang="en-US" dirty="0"/>
              <a:t>If there is anything that is still confusing, we can review it!</a:t>
            </a:r>
          </a:p>
          <a:p>
            <a:endParaRPr lang="en-US" dirty="0"/>
          </a:p>
          <a:p>
            <a:r>
              <a:rPr lang="en-US" dirty="0"/>
              <a:t>If you didn’t understand everything don’t worry, recursion is rather complicated at the start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Pause">
            <a:extLst>
              <a:ext uri="{FF2B5EF4-FFF2-40B4-BE49-F238E27FC236}">
                <a16:creationId xmlns:a16="http://schemas.microsoft.com/office/drawing/2014/main" id="{19C115BD-D96D-3E4F-926D-9B5B8644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6600" y="2097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9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2B8-0609-2B49-BF78-794E105A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Recursion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B19DC-C57A-1D4A-BE07-1601ADEBC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8"/>
            <a:ext cx="9905999" cy="2089388"/>
          </a:xfrm>
        </p:spPr>
        <p:txBody>
          <a:bodyPr/>
          <a:lstStyle/>
          <a:p>
            <a:r>
              <a:rPr lang="en-US" dirty="0"/>
              <a:t>This exercise is NOT trivial. You will need to do some thinking</a:t>
            </a:r>
          </a:p>
          <a:p>
            <a:endParaRPr lang="en-US" dirty="0"/>
          </a:p>
          <a:p>
            <a:r>
              <a:rPr lang="en-US" dirty="0"/>
              <a:t>Convert the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into a recursive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B8BA1-CCB0-0745-921B-74CB3B84E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790" y="4338875"/>
            <a:ext cx="6449379" cy="25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3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9296-8A13-3647-9811-BC6DECE8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BCE8-3CD0-DE45-B2FA-908DAC178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6085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very similar to what we did before. But it requires a fair understanding of what we did to draw that 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bound</a:t>
            </a:r>
            <a:r>
              <a:rPr lang="en-US" dirty="0"/>
              <a:t> should be the input to this function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D5E34-5634-2E41-ABE7-34CA1BC8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235" y="3226354"/>
            <a:ext cx="4734352" cy="265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3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C347-365B-854B-A35B-BA3E64F5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Loops vs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A06FE-AF97-0C4C-92DB-C4A02DFF1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713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Question</a:t>
            </a:r>
            <a:r>
              <a:rPr lang="en-US" dirty="0"/>
              <a:t>: Does it make sense to always replace loops with recursive methods?</a:t>
            </a:r>
          </a:p>
          <a:p>
            <a:endParaRPr lang="en-US" dirty="0"/>
          </a:p>
          <a:p>
            <a:r>
              <a:rPr lang="en-US" b="1" dirty="0"/>
              <a:t>Advantages</a:t>
            </a:r>
            <a:r>
              <a:rPr lang="en-US" dirty="0"/>
              <a:t> of recursion:</a:t>
            </a:r>
          </a:p>
          <a:p>
            <a:pPr lvl="1"/>
            <a:r>
              <a:rPr lang="en-US" dirty="0"/>
              <a:t>Recursive methods tend to </a:t>
            </a:r>
            <a:r>
              <a:rPr lang="en-US" b="1" dirty="0"/>
              <a:t>reduce unneeded function calls</a:t>
            </a:r>
            <a:r>
              <a:rPr lang="en-US" dirty="0"/>
              <a:t> (only call what you need)</a:t>
            </a:r>
          </a:p>
          <a:p>
            <a:pPr lvl="1"/>
            <a:r>
              <a:rPr lang="en-US" dirty="0"/>
              <a:t>Recursive methods are usually </a:t>
            </a:r>
            <a:r>
              <a:rPr lang="en-US" b="1" dirty="0"/>
              <a:t>simpler</a:t>
            </a:r>
            <a:r>
              <a:rPr lang="en-US" dirty="0"/>
              <a:t> compared to iterative (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/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) solutions</a:t>
            </a:r>
          </a:p>
          <a:p>
            <a:pPr lvl="2"/>
            <a:r>
              <a:rPr lang="en-US" dirty="0"/>
              <a:t>In this context “simpler” refers to the amount of code needed i.e. </a:t>
            </a:r>
            <a:r>
              <a:rPr lang="en-US" u="sng" dirty="0"/>
              <a:t>readability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Disadvantages</a:t>
            </a:r>
            <a:r>
              <a:rPr lang="en-US" dirty="0"/>
              <a:t> of recursion:</a:t>
            </a:r>
          </a:p>
          <a:p>
            <a:pPr lvl="1"/>
            <a:r>
              <a:rPr lang="en-US" dirty="0"/>
              <a:t>Recursive methods have a </a:t>
            </a:r>
            <a:r>
              <a:rPr lang="en-US" b="1" dirty="0"/>
              <a:t>greater</a:t>
            </a:r>
            <a:r>
              <a:rPr lang="en-US" dirty="0"/>
              <a:t> </a:t>
            </a:r>
            <a:r>
              <a:rPr lang="en-US" b="1" dirty="0"/>
              <a:t>time complexity</a:t>
            </a:r>
            <a:r>
              <a:rPr lang="en-US" dirty="0"/>
              <a:t> (longer to execute) than iterative solutions</a:t>
            </a:r>
          </a:p>
          <a:p>
            <a:pPr lvl="1"/>
            <a:r>
              <a:rPr lang="en-US" dirty="0"/>
              <a:t>Recursive methods have a </a:t>
            </a:r>
            <a:r>
              <a:rPr lang="en-US" b="1" dirty="0"/>
              <a:t>greater</a:t>
            </a:r>
            <a:r>
              <a:rPr lang="en-US" dirty="0"/>
              <a:t> </a:t>
            </a:r>
            <a:r>
              <a:rPr lang="en-US" b="1" dirty="0"/>
              <a:t>space complexity</a:t>
            </a:r>
            <a:r>
              <a:rPr lang="en-US" dirty="0"/>
              <a:t> (more memory) than iterative solutions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larger the problem</a:t>
            </a:r>
            <a:r>
              <a:rPr lang="en-US" dirty="0"/>
              <a:t> (number of iterations) the </a:t>
            </a:r>
            <a:r>
              <a:rPr lang="en-US" u="sng" dirty="0"/>
              <a:t>worse</a:t>
            </a:r>
            <a:r>
              <a:rPr lang="en-US" dirty="0"/>
              <a:t> </a:t>
            </a:r>
            <a:r>
              <a:rPr lang="en-US" b="1" dirty="0"/>
              <a:t>space</a:t>
            </a:r>
            <a:r>
              <a:rPr lang="en-US" dirty="0"/>
              <a:t> and </a:t>
            </a:r>
            <a:r>
              <a:rPr lang="en-US" b="1" dirty="0"/>
              <a:t>time complexity</a:t>
            </a:r>
            <a:r>
              <a:rPr lang="en-US" dirty="0"/>
              <a:t> get!</a:t>
            </a:r>
          </a:p>
          <a:p>
            <a:pPr lvl="1"/>
            <a:r>
              <a:rPr lang="en-US" dirty="0"/>
              <a:t>Recursive solutions can be rather </a:t>
            </a:r>
            <a:r>
              <a:rPr lang="en-US" b="1" dirty="0"/>
              <a:t>difficult to understand</a:t>
            </a:r>
            <a:r>
              <a:rPr lang="en-US" dirty="0"/>
              <a:t> &amp; debug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4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7CD3-7B8B-3140-A149-EBCD7B1C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7070EB-5226-4B4F-935B-2AA2C4A22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625" y="1773670"/>
            <a:ext cx="4383568" cy="47094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6BDCA-1174-7743-B457-5E6D455C58DA}"/>
              </a:ext>
            </a:extLst>
          </p:cNvPr>
          <p:cNvSpPr txBox="1"/>
          <p:nvPr/>
        </p:nvSpPr>
        <p:spPr>
          <a:xfrm>
            <a:off x="5300662" y="2122488"/>
            <a:ext cx="6543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save the user input somewhere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create a variable to save the user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variable must have the appropriate type for the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we expect a number, it should be a number data-type etc.</a:t>
            </a:r>
          </a:p>
        </p:txBody>
      </p:sp>
    </p:spTree>
    <p:extLst>
      <p:ext uri="{BB962C8B-B14F-4D97-AF65-F5344CB8AC3E}">
        <p14:creationId xmlns:p14="http://schemas.microsoft.com/office/powerpoint/2010/main" val="12263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87E3-91E5-5A4D-837D-6B60FCD8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A80C-0911-1B47-88E3-D8F2C3701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08451"/>
          </a:xfrm>
        </p:spPr>
        <p:txBody>
          <a:bodyPr>
            <a:normAutofit/>
          </a:bodyPr>
          <a:lstStyle/>
          <a:p>
            <a:r>
              <a:rPr lang="en-US" dirty="0"/>
              <a:t>Create a program that takes in some user input (you may decide what type)</a:t>
            </a:r>
          </a:p>
          <a:p>
            <a:endParaRPr lang="en-US" dirty="0"/>
          </a:p>
          <a:p>
            <a:r>
              <a:rPr lang="en-US" dirty="0"/>
              <a:t>Then give your program the incorrect input.</a:t>
            </a:r>
          </a:p>
          <a:p>
            <a:endParaRPr lang="en-US" dirty="0"/>
          </a:p>
          <a:p>
            <a:r>
              <a:rPr lang="en-US" dirty="0"/>
              <a:t>What did you notice?</a:t>
            </a:r>
          </a:p>
          <a:p>
            <a:endParaRPr lang="en-US" dirty="0"/>
          </a:p>
          <a:p>
            <a:r>
              <a:rPr lang="en-US" dirty="0"/>
              <a:t>Let’s try it!</a:t>
            </a:r>
          </a:p>
        </p:txBody>
      </p:sp>
    </p:spTree>
    <p:extLst>
      <p:ext uri="{BB962C8B-B14F-4D97-AF65-F5344CB8AC3E}">
        <p14:creationId xmlns:p14="http://schemas.microsoft.com/office/powerpoint/2010/main" val="104992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52E5-5A5F-AF4A-A1BF-9556D396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2852-43C7-9E41-9E15-2DDD7E229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 takes 2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inputs</a:t>
            </a:r>
          </a:p>
          <a:p>
            <a:pPr lvl="1"/>
            <a:r>
              <a:rPr lang="en-US" dirty="0"/>
              <a:t>You are allowed to use </a:t>
            </a:r>
            <a:r>
              <a:rPr lang="en-US" u="sng" dirty="0"/>
              <a:t>ONLY 1 variable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Your program should then print the words in the reverse order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:~ string1 string2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string2 string1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126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2943</TotalTime>
  <Words>3488</Words>
  <Application>Microsoft Macintosh PowerPoint</Application>
  <PresentationFormat>Widescreen</PresentationFormat>
  <Paragraphs>458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Consolas</vt:lpstr>
      <vt:lpstr>Tw Cen MT</vt:lpstr>
      <vt:lpstr>Circuit</vt:lpstr>
      <vt:lpstr>I/O &amp; Recursion</vt:lpstr>
      <vt:lpstr>Goals for today</vt:lpstr>
      <vt:lpstr>What is I/O?</vt:lpstr>
      <vt:lpstr>How do we use I/O?</vt:lpstr>
      <vt:lpstr>How do we get Input?</vt:lpstr>
      <vt:lpstr>The cin function</vt:lpstr>
      <vt:lpstr>Input Example</vt:lpstr>
      <vt:lpstr>Programming Exercise</vt:lpstr>
      <vt:lpstr>Programming Exercise</vt:lpstr>
      <vt:lpstr>Solution</vt:lpstr>
      <vt:lpstr>The main function revisited</vt:lpstr>
      <vt:lpstr>The mains final form!</vt:lpstr>
      <vt:lpstr>argc</vt:lpstr>
      <vt:lpstr>argv</vt:lpstr>
      <vt:lpstr>Getting command line args</vt:lpstr>
      <vt:lpstr>The Shell</vt:lpstr>
      <vt:lpstr>Let’s play around with the shell for a bit</vt:lpstr>
      <vt:lpstr>What are some examples of user input</vt:lpstr>
      <vt:lpstr>But there is a problem</vt:lpstr>
      <vt:lpstr>Lets look at the following program</vt:lpstr>
      <vt:lpstr>Empty string problem</vt:lpstr>
      <vt:lpstr>Checking that strings are not empty</vt:lpstr>
      <vt:lpstr>But we are lucky</vt:lpstr>
      <vt:lpstr>5 Minute task</vt:lpstr>
      <vt:lpstr>Solution</vt:lpstr>
      <vt:lpstr>Prevent Illegal type input</vt:lpstr>
      <vt:lpstr>Let’s take a break</vt:lpstr>
      <vt:lpstr>The Isalpha function</vt:lpstr>
      <vt:lpstr>5 Minute task</vt:lpstr>
      <vt:lpstr>Solution</vt:lpstr>
      <vt:lpstr>Stopping illegal strings</vt:lpstr>
      <vt:lpstr>String sanitizing </vt:lpstr>
      <vt:lpstr>Solution</vt:lpstr>
      <vt:lpstr>A minor detail about the if</vt:lpstr>
      <vt:lpstr>If statement association</vt:lpstr>
      <vt:lpstr>Let’s take a break</vt:lpstr>
      <vt:lpstr>Memory (Revisited)</vt:lpstr>
      <vt:lpstr>Where is memory used?</vt:lpstr>
      <vt:lpstr>The stack</vt:lpstr>
      <vt:lpstr>Function stack frame</vt:lpstr>
      <vt:lpstr>Illustration of the stack frame</vt:lpstr>
      <vt:lpstr>First Call: Main()</vt:lpstr>
      <vt:lpstr>Second Call: func1()</vt:lpstr>
      <vt:lpstr>Third Call: func2()</vt:lpstr>
      <vt:lpstr>First unwind: func2()</vt:lpstr>
      <vt:lpstr>Second unwind: func1()</vt:lpstr>
      <vt:lpstr>Final unwind: main()</vt:lpstr>
      <vt:lpstr>Warning: The following may be confusing</vt:lpstr>
      <vt:lpstr>Recursion</vt:lpstr>
      <vt:lpstr>Simple definition of recursion</vt:lpstr>
      <vt:lpstr>Simple recursive function</vt:lpstr>
      <vt:lpstr>First Call: Main()</vt:lpstr>
      <vt:lpstr>Second Call: my_recursive_function()</vt:lpstr>
      <vt:lpstr>First recursive Call:</vt:lpstr>
      <vt:lpstr>Second recursive Call:</vt:lpstr>
      <vt:lpstr>Third recursive Call:</vt:lpstr>
      <vt:lpstr>Fourth recursive Call/ First subsequent unwind:</vt:lpstr>
      <vt:lpstr>Second Recursive unwind:</vt:lpstr>
      <vt:lpstr>Third Recursive unwind:</vt:lpstr>
      <vt:lpstr>Fourth Recursive unwind:</vt:lpstr>
      <vt:lpstr>Final unwind:</vt:lpstr>
      <vt:lpstr>What if we removed the condition?</vt:lpstr>
      <vt:lpstr>So what? I have time, I can wait. </vt:lpstr>
      <vt:lpstr>Reasonable function definition</vt:lpstr>
      <vt:lpstr>But what does this actually look like?</vt:lpstr>
      <vt:lpstr>Let’s take a break</vt:lpstr>
      <vt:lpstr>Recursion Exercise</vt:lpstr>
      <vt:lpstr>Solution</vt:lpstr>
      <vt:lpstr>Loops vs Recursion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705</cp:revision>
  <dcterms:created xsi:type="dcterms:W3CDTF">2019-06-18T07:37:59Z</dcterms:created>
  <dcterms:modified xsi:type="dcterms:W3CDTF">2019-06-23T14:33:52Z</dcterms:modified>
</cp:coreProperties>
</file>