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79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90" r:id="rId28"/>
    <p:sldId id="27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9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Philipp Tiso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Alexander Jaeger</a:t>
            </a:r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main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1949451" y="5700713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9176-64B9-D24F-BC4F-BF42036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46" y="2382417"/>
            <a:ext cx="6076308" cy="1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integer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 via the shell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is this “shell”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this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doesn’t work on </a:t>
            </a:r>
            <a:r>
              <a:rPr lang="en-US" dirty="0" err="1"/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etc.</a:t>
            </a:r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65D1-C596-2041-BBD7-345CBBF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93A0-7BD3-874F-869C-C0D7B78C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  <a:p>
            <a:r>
              <a:rPr lang="en-US" dirty="0"/>
              <a:t>Quick note regarding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dirty="0"/>
              <a:t>How does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en-US" dirty="0"/>
              <a:t> work in C++</a:t>
            </a:r>
          </a:p>
          <a:p>
            <a:r>
              <a:rPr lang="en-US" dirty="0"/>
              <a:t>The </a:t>
            </a:r>
            <a:r>
              <a:rPr lang="en-US" b="1" dirty="0"/>
              <a:t>SHELL</a:t>
            </a:r>
          </a:p>
          <a:p>
            <a:r>
              <a:rPr lang="en-US" dirty="0"/>
              <a:t>Stupid users</a:t>
            </a:r>
          </a:p>
          <a:p>
            <a:r>
              <a:rPr lang="en-US" b="1" dirty="0"/>
              <a:t>RECURSION </a:t>
            </a:r>
            <a:r>
              <a:rPr lang="en-US" dirty="0"/>
              <a:t>(The stack)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/>
              <a:t>String: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string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B6B9-DD33-544E-8BEC-BB3C59A9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E09-4705-154C-8900-A81CC47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30548" cy="3541714"/>
          </a:xfrm>
        </p:spPr>
        <p:txBody>
          <a:bodyPr/>
          <a:lstStyle/>
          <a:p>
            <a:r>
              <a:rPr lang="en-US" dirty="0"/>
              <a:t>If you are interested, we can look at what the shell actually is</a:t>
            </a:r>
          </a:p>
          <a:p>
            <a:pPr lvl="1"/>
            <a:r>
              <a:rPr lang="en-US" dirty="0"/>
              <a:t>Why is it called SHELL?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Otherwise, go outside (if it’s nice). Think of something else to give your mind a break</a:t>
            </a:r>
          </a:p>
        </p:txBody>
      </p:sp>
    </p:spTree>
    <p:extLst>
      <p:ext uri="{BB962C8B-B14F-4D97-AF65-F5344CB8AC3E}">
        <p14:creationId xmlns:p14="http://schemas.microsoft.com/office/powerpoint/2010/main" val="232048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06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looks like?</a:t>
            </a:r>
          </a:p>
          <a:p>
            <a:pPr lvl="1"/>
            <a:r>
              <a:rPr lang="en-US" dirty="0"/>
              <a:t>I don’t expect that you actually know this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461F-ACB4-224C-9416-FABF03D8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5234096"/>
            <a:ext cx="4566920" cy="141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D33E-2B88-D54C-A8FA-C6C2CE9AD514}"/>
              </a:ext>
            </a:extLst>
          </p:cNvPr>
          <p:cNvSpPr txBox="1"/>
          <p:nvPr/>
        </p:nvSpPr>
        <p:spPr>
          <a:xfrm>
            <a:off x="5897880" y="5242559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not, this is just a fun little extra piece of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5BE4-31A6-7344-BC6F-AF45E78E925E}"/>
              </a:ext>
            </a:extLst>
          </p:cNvPr>
          <p:cNvSpPr txBox="1"/>
          <p:nvPr/>
        </p:nvSpPr>
        <p:spPr>
          <a:xfrm>
            <a:off x="5897880" y="5755827"/>
            <a:ext cx="58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value your sanity and don’t want to go crazy then please DON’T MEMORIZE 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60D6-D269-4945-B1A4-694876E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948-5517-1945-853A-517362B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the illegal input!</a:t>
            </a:r>
          </a:p>
          <a:p>
            <a:endParaRPr lang="en-US" b="1" dirty="0"/>
          </a:p>
          <a:p>
            <a:r>
              <a:rPr lang="en-US" dirty="0"/>
              <a:t>Construct a function that informs us if a number was an input</a:t>
            </a:r>
          </a:p>
          <a:p>
            <a:endParaRPr lang="en-US" b="1" dirty="0"/>
          </a:p>
          <a:p>
            <a:r>
              <a:rPr lang="en-US" dirty="0"/>
              <a:t>You may use any means necessary, but remember what we just talked about</a:t>
            </a:r>
          </a:p>
          <a:p>
            <a:pPr lvl="1"/>
            <a:r>
              <a:rPr lang="en-US" dirty="0"/>
              <a:t>It will help you a lot!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5EE983A-34D5-8945-9625-4D8F61A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678" y="2097088"/>
            <a:ext cx="914401" cy="914401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033041FD-8F4F-7144-95D7-5B56E46D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681" y="2097088"/>
            <a:ext cx="914400" cy="914400"/>
          </a:xfrm>
          <a:prstGeom prst="rect">
            <a:avLst/>
          </a:prstGeom>
        </p:spPr>
      </p:pic>
      <p:pic>
        <p:nvPicPr>
          <p:cNvPr id="8" name="Graphic 7" descr="Siren">
            <a:extLst>
              <a:ext uri="{FF2B5EF4-FFF2-40B4-BE49-F238E27FC236}">
                <a16:creationId xmlns:a16="http://schemas.microsoft.com/office/drawing/2014/main" id="{56A36691-4F66-7843-A3D9-F4F99E44B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721" y="2097088"/>
            <a:ext cx="914400" cy="914400"/>
          </a:xfrm>
          <a:prstGeom prst="rect">
            <a:avLst/>
          </a:prstGeom>
        </p:spPr>
      </p:pic>
      <p:pic>
        <p:nvPicPr>
          <p:cNvPr id="10" name="Graphic 9" descr="Handcuffs">
            <a:extLst>
              <a:ext uri="{FF2B5EF4-FFF2-40B4-BE49-F238E27FC236}">
                <a16:creationId xmlns:a16="http://schemas.microsoft.com/office/drawing/2014/main" id="{C1DCBAC7-E8BC-B74A-A251-2C841D490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7411" y="443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B95-8344-504B-87A6-DC97B90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166C2-8D2F-4F46-A6CB-2A47DCCF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0028" cy="2825433"/>
          </a:xfrm>
        </p:spPr>
        <p:txBody>
          <a:bodyPr>
            <a:normAutofit/>
          </a:bodyPr>
          <a:lstStyle/>
          <a:p>
            <a:r>
              <a:rPr lang="en-US" dirty="0"/>
              <a:t>Your solution may look something like this:</a:t>
            </a:r>
          </a:p>
          <a:p>
            <a:pPr lvl="1"/>
            <a:r>
              <a:rPr lang="en-US" dirty="0"/>
              <a:t>This is not the “end all be all” solution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dirty="0"/>
              <a:t> because “If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IS alphanumeric, then it is NOT ILLEGAL”</a:t>
            </a:r>
          </a:p>
        </p:txBody>
      </p:sp>
      <p:pic>
        <p:nvPicPr>
          <p:cNvPr id="10" name="Graphic 9" descr="Robber">
            <a:extLst>
              <a:ext uri="{FF2B5EF4-FFF2-40B4-BE49-F238E27FC236}">
                <a16:creationId xmlns:a16="http://schemas.microsoft.com/office/drawing/2014/main" id="{D5FBF5F7-C13D-BB49-8AF3-25281E8B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57" y="5704493"/>
            <a:ext cx="1190309" cy="119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39955-F23D-924F-B110-7EA2A7F8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2386647"/>
            <a:ext cx="3807460" cy="1292441"/>
          </a:xfrm>
          <a:prstGeom prst="rect">
            <a:avLst/>
          </a:prstGeom>
        </p:spPr>
      </p:pic>
      <p:pic>
        <p:nvPicPr>
          <p:cNvPr id="9" name="Content Placeholder 4" descr="Jail">
            <a:extLst>
              <a:ext uri="{FF2B5EF4-FFF2-40B4-BE49-F238E27FC236}">
                <a16:creationId xmlns:a16="http://schemas.microsoft.com/office/drawing/2014/main" id="{90D697BA-2FDE-DC4E-90F1-1153996E5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172" y="4631513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579 L 0.55143 -0.00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5B4-2652-C34D-AD86-7F3E7B2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Stopping illegal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44BF-A40D-FE42-993F-769BC57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stopped our user from inputting a SINGLE number into our program</a:t>
            </a:r>
          </a:p>
          <a:p>
            <a:pPr lvl="1"/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 ./</a:t>
            </a:r>
            <a:r>
              <a:rPr lang="en-US" dirty="0" err="1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  <a:r>
              <a:rPr lang="en-US" dirty="0"/>
              <a:t> would be rejected</a:t>
            </a:r>
          </a:p>
          <a:p>
            <a:endParaRPr lang="en-US" dirty="0"/>
          </a:p>
          <a:p>
            <a:r>
              <a:rPr lang="en-US" dirty="0"/>
              <a:t>But what if we entered something like “iAmN07Astr1ng”?</a:t>
            </a:r>
          </a:p>
          <a:p>
            <a:pPr lvl="1"/>
            <a:r>
              <a:rPr lang="en-US" dirty="0"/>
              <a:t>In short, our program would go “Well this whole thing is not a number, so that’s fine”</a:t>
            </a:r>
          </a:p>
          <a:p>
            <a:pPr lvl="1"/>
            <a:r>
              <a:rPr lang="en-US" dirty="0"/>
              <a:t>Unfortunately this is the furthest that we can get from “fine” (</a:t>
            </a:r>
            <a:r>
              <a:rPr lang="en-US" dirty="0" err="1"/>
              <a:t>ie</a:t>
            </a:r>
            <a:r>
              <a:rPr lang="en-US" dirty="0"/>
              <a:t>. It’s a disaster!)</a:t>
            </a:r>
          </a:p>
          <a:p>
            <a:pPr lvl="1"/>
            <a:endParaRPr lang="en-US" dirty="0"/>
          </a:p>
          <a:p>
            <a:r>
              <a:rPr lang="en-US" dirty="0"/>
              <a:t>So what’s the problem?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We are not checking the entire string for illegal characters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68A3D77-0928-3444-A280-62BE4217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0" y="77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A22-105A-C24C-86EF-7ADC970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sanitizing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5308-04AC-284B-81C2-1829C7E2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/>
          <a:lstStyle/>
          <a:p>
            <a:r>
              <a:rPr lang="en-US" dirty="0"/>
              <a:t>We need to find a way to look at the entire string and analyze each character</a:t>
            </a:r>
          </a:p>
          <a:p>
            <a:endParaRPr lang="en-US" dirty="0"/>
          </a:p>
          <a:p>
            <a:r>
              <a:rPr lang="en-US" dirty="0"/>
              <a:t>We have the tools to do this so let’s try it!</a:t>
            </a:r>
          </a:p>
          <a:p>
            <a:endParaRPr lang="en-US" dirty="0"/>
          </a:p>
          <a:p>
            <a:r>
              <a:rPr lang="en-US" dirty="0"/>
              <a:t>For the next few minutes, try and come up with a function that informs us if a string is legal or not.</a:t>
            </a:r>
          </a:p>
        </p:txBody>
      </p:sp>
    </p:spTree>
    <p:extLst>
      <p:ext uri="{BB962C8B-B14F-4D97-AF65-F5344CB8AC3E}">
        <p14:creationId xmlns:p14="http://schemas.microsoft.com/office/powerpoint/2010/main" val="33199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FAC-77D1-7440-AF6B-66DD2D78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A963-2CD4-AA4F-9096-10034B2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8" y="2249487"/>
            <a:ext cx="6938012" cy="1911033"/>
          </a:xfrm>
        </p:spPr>
        <p:txBody>
          <a:bodyPr/>
          <a:lstStyle/>
          <a:p>
            <a:r>
              <a:rPr lang="en-US" dirty="0"/>
              <a:t>Your solution may look something like this: </a:t>
            </a:r>
          </a:p>
          <a:p>
            <a:endParaRPr lang="en-US" dirty="0"/>
          </a:p>
          <a:p>
            <a:r>
              <a:rPr lang="en-US" dirty="0"/>
              <a:t>There are many solutions but this is a simple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89F9-CC77-104F-9D43-EC78F30B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249487"/>
            <a:ext cx="4458455" cy="26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4D3A-87EF-5C4F-BCDF-9C9BF27CBE46}"/>
              </a:ext>
            </a:extLst>
          </p:cNvPr>
          <p:cNvSpPr txBox="1"/>
          <p:nvPr/>
        </p:nvSpPr>
        <p:spPr>
          <a:xfrm>
            <a:off x="1057274" y="55778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HOLD ON THE IF IS MISSING THE BRACKETS!</a:t>
            </a:r>
          </a:p>
        </p:txBody>
      </p:sp>
    </p:spTree>
    <p:extLst>
      <p:ext uri="{BB962C8B-B14F-4D97-AF65-F5344CB8AC3E}">
        <p14:creationId xmlns:p14="http://schemas.microsoft.com/office/powerpoint/2010/main" val="32699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3FC-FE17-114E-A17F-A68AE831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minor detail about the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071-5351-7E48-9D99-66799AD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989995"/>
          </a:xfrm>
        </p:spPr>
        <p:txBody>
          <a:bodyPr>
            <a:normAutofit/>
          </a:bodyPr>
          <a:lstStyle/>
          <a:p>
            <a:r>
              <a:rPr lang="en-US" dirty="0"/>
              <a:t>Up until now we always enclosed our statement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with {}</a:t>
            </a:r>
          </a:p>
          <a:p>
            <a:endParaRPr lang="en-US" dirty="0"/>
          </a:p>
          <a:p>
            <a:r>
              <a:rPr lang="en-US" dirty="0"/>
              <a:t>In C++ it is possible to negate this, SO LONG AS THE STATEMENT IS 1 LINE</a:t>
            </a:r>
          </a:p>
          <a:p>
            <a:endParaRPr lang="en-US" dirty="0"/>
          </a:p>
          <a:p>
            <a:r>
              <a:rPr lang="en-US" dirty="0"/>
              <a:t>This allows us to making our code more readable in some cases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This also works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2896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BF8-04DB-9546-8EC5-8D030EB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statement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FB0-7560-A442-82CC-ACFAA2C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249487"/>
            <a:ext cx="6878199" cy="46085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Doing the following will result in </a:t>
            </a:r>
            <a:r>
              <a:rPr lang="en-US" dirty="0" err="1"/>
              <a:t>Xcode</a:t>
            </a:r>
            <a:r>
              <a:rPr lang="en-US" dirty="0"/>
              <a:t> yelling (rightfully so)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will give the following complaint: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Xcode</a:t>
            </a:r>
            <a:r>
              <a:rPr lang="en-US" dirty="0"/>
              <a:t> is not all knowing, I am just using it to illustrate a case where it warns us</a:t>
            </a:r>
          </a:p>
          <a:p>
            <a:pPr lvl="1"/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is basically saying: “looks like the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r>
              <a:rPr lang="en-US" dirty="0"/>
              <a:t> is not part of the if, so the loop will only go once. So why on earth are you using a loop?”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3208C-5C89-A644-804F-0A233C27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39" y="2301438"/>
            <a:ext cx="4384161" cy="17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32BF5-7AE1-8446-8E7D-C391FD3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7" y="4124246"/>
            <a:ext cx="438416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9EB-2FEA-D149-A124-156A507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E3B-C103-C04E-B3A2-D7061B0F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keep working, we can take a look at how memory works and why it’s so important</a:t>
            </a:r>
          </a:p>
          <a:p>
            <a:endParaRPr lang="en-US" dirty="0"/>
          </a:p>
          <a:p>
            <a:r>
              <a:rPr lang="en-US" dirty="0"/>
              <a:t> Alternatively we can take a step back and look at how our code gets translated into machine code</a:t>
            </a:r>
          </a:p>
          <a:p>
            <a:pPr lvl="1"/>
            <a:r>
              <a:rPr lang="en-US" dirty="0"/>
              <a:t>Use hopper to illustrate</a:t>
            </a:r>
          </a:p>
        </p:txBody>
      </p:sp>
    </p:spTree>
    <p:extLst>
      <p:ext uri="{BB962C8B-B14F-4D97-AF65-F5344CB8AC3E}">
        <p14:creationId xmlns:p14="http://schemas.microsoft.com/office/powerpoint/2010/main" val="293154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2ED6-0AB8-E545-B889-3106CBB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(Revisited)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839C-4F25-E544-8091-8FE20B36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383588" cy="2511426"/>
          </a:xfrm>
        </p:spPr>
        <p:txBody>
          <a:bodyPr/>
          <a:lstStyle/>
          <a:p>
            <a:r>
              <a:rPr lang="en-US" dirty="0"/>
              <a:t>The last time we looked at memory it was extremely open ended</a:t>
            </a:r>
          </a:p>
          <a:p>
            <a:pPr lvl="1"/>
            <a:r>
              <a:rPr lang="en-US" dirty="0"/>
              <a:t>Now we will narrow in on some aspects</a:t>
            </a:r>
          </a:p>
          <a:p>
            <a:pPr lvl="1"/>
            <a:endParaRPr lang="en-US" dirty="0"/>
          </a:p>
          <a:p>
            <a:r>
              <a:rPr lang="en-US" dirty="0"/>
              <a:t>Consider the following piece of code:</a:t>
            </a:r>
          </a:p>
          <a:p>
            <a:pPr lvl="1"/>
            <a:r>
              <a:rPr lang="en-US" dirty="0"/>
              <a:t>Where do you thin we use memory?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64B61-F265-1846-992C-21E6E213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60" y="3916680"/>
            <a:ext cx="2706015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41-C5B2-7741-9379-BB2C9FF2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is memory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798C-05B9-EF4F-8C77-6C7F28A8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75228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Well isn’t it obvious?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var and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</a:p>
          <a:p>
            <a:pPr lvl="1"/>
            <a:endParaRPr lang="en-US" dirty="0"/>
          </a:p>
          <a:p>
            <a:r>
              <a:rPr lang="en-US" dirty="0"/>
              <a:t>Yes that’s one point where we do use memory, </a:t>
            </a:r>
            <a:r>
              <a:rPr lang="en-US" b="1" dirty="0"/>
              <a:t>but</a:t>
            </a:r>
            <a:r>
              <a:rPr lang="en-US" dirty="0"/>
              <a:t> we missed an important part!</a:t>
            </a:r>
          </a:p>
          <a:p>
            <a:pPr lvl="1"/>
            <a:r>
              <a:rPr lang="en-US" dirty="0"/>
              <a:t>Remember when we talked about </a:t>
            </a:r>
            <a:r>
              <a:rPr lang="en-US" b="1" dirty="0"/>
              <a:t>functions</a:t>
            </a:r>
            <a:r>
              <a:rPr lang="en-US" dirty="0"/>
              <a:t> taking variables “</a:t>
            </a:r>
            <a:r>
              <a:rPr lang="en-US" b="1" dirty="0"/>
              <a:t>by value</a:t>
            </a:r>
            <a:r>
              <a:rPr lang="en-US" dirty="0"/>
              <a:t>” (create a copy)?</a:t>
            </a:r>
          </a:p>
          <a:p>
            <a:pPr lvl="1"/>
            <a:r>
              <a:rPr lang="en-US" dirty="0"/>
              <a:t>Well that copy needs to be stored somewhere, and it just happens to be the computers memory</a:t>
            </a:r>
          </a:p>
          <a:p>
            <a:endParaRPr lang="en-US" dirty="0"/>
          </a:p>
          <a:p>
            <a:r>
              <a:rPr lang="en-US" dirty="0"/>
              <a:t>This is even the case for calling the function. So every function call requires memory</a:t>
            </a:r>
          </a:p>
          <a:p>
            <a:endParaRPr lang="en-US" dirty="0"/>
          </a:p>
          <a:p>
            <a:r>
              <a:rPr lang="en-US" b="1" dirty="0"/>
              <a:t>Main point</a:t>
            </a:r>
            <a:r>
              <a:rPr lang="en-US" dirty="0"/>
              <a:t>: Every time a function is called, we need memory where we can create a block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518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58B9-9646-BF49-AE77-3A54B22A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780-6B40-524C-B052-4F2B4F3E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52" y="2296941"/>
            <a:ext cx="10027920" cy="3846513"/>
          </a:xfrm>
        </p:spPr>
        <p:txBody>
          <a:bodyPr>
            <a:normAutofit fontScale="92500"/>
          </a:bodyPr>
          <a:lstStyle/>
          <a:p>
            <a:r>
              <a:rPr lang="en-US" dirty="0"/>
              <a:t>Our computers memory has a pretty complex layout</a:t>
            </a:r>
          </a:p>
          <a:p>
            <a:r>
              <a:rPr lang="en-US" dirty="0"/>
              <a:t>But there exists a part called the </a:t>
            </a:r>
            <a:r>
              <a:rPr lang="en-US" b="1" dirty="0"/>
              <a:t>stack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  <a:r>
              <a:rPr lang="en-US" dirty="0"/>
              <a:t> is where all our variables go (this is technically not true, but too in-depth)</a:t>
            </a:r>
          </a:p>
          <a:p>
            <a:r>
              <a:rPr lang="en-US" dirty="0"/>
              <a:t>When a function is called, the </a:t>
            </a:r>
            <a:r>
              <a:rPr lang="en-US" b="1" dirty="0"/>
              <a:t>OS</a:t>
            </a:r>
            <a:r>
              <a:rPr lang="en-US" dirty="0"/>
              <a:t> says: “Ok looks like I have some space for you on the stack, go here to this memory address”</a:t>
            </a:r>
          </a:p>
          <a:p>
            <a:endParaRPr lang="en-US" dirty="0"/>
          </a:p>
          <a:p>
            <a:r>
              <a:rPr lang="en-US" dirty="0"/>
              <a:t>This “</a:t>
            </a:r>
            <a:r>
              <a:rPr lang="en-US" u="sng" dirty="0"/>
              <a:t>space</a:t>
            </a:r>
            <a:r>
              <a:rPr lang="en-US" dirty="0"/>
              <a:t>” that the function allocates when called, is referred to as a “</a:t>
            </a:r>
            <a:r>
              <a:rPr lang="en-US" b="1" dirty="0"/>
              <a:t>Stack Frame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2D00BBB-E3E4-E04E-BB00-E536F2D3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240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  <a:r>
              <a:rPr lang="en-US" dirty="0"/>
              <a:t>, which means we will be using a </a:t>
            </a:r>
            <a:r>
              <a:rPr lang="en-US" b="1" dirty="0"/>
              <a:t>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E5BE-4F22-7B4D-B991-B00DFECB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D4C5-D2E0-D848-9124-BCEAC61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en-US" dirty="0"/>
              <a:t>When a function is called, it creates an instance of itself on the stack</a:t>
            </a:r>
          </a:p>
          <a:p>
            <a:endParaRPr lang="en-US" dirty="0"/>
          </a:p>
          <a:p>
            <a:r>
              <a:rPr lang="en-US" dirty="0"/>
              <a:t>The memory used for this instance is called the </a:t>
            </a:r>
            <a:r>
              <a:rPr lang="en-US" b="1" dirty="0"/>
              <a:t>stack frame</a:t>
            </a:r>
          </a:p>
          <a:p>
            <a:endParaRPr lang="en-US" dirty="0"/>
          </a:p>
          <a:p>
            <a:r>
              <a:rPr lang="en-US" dirty="0"/>
              <a:t>When the function finishes (returns) the stack frame is destroyed</a:t>
            </a:r>
          </a:p>
          <a:p>
            <a:endParaRPr lang="en-US" dirty="0"/>
          </a:p>
          <a:p>
            <a:r>
              <a:rPr lang="en-US" dirty="0"/>
              <a:t>Stack frames are created in the order in which they are called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3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Illustration of the stack 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D09A47E7-6493-DD4A-A132-69D0D6E0F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179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D9730516-CBE5-A145-86C3-6C4F232B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33241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1E2A-58F2-F147-90AC-1367B4D69F31}"/>
              </a:ext>
            </a:extLst>
          </p:cNvPr>
          <p:cNvSpPr txBox="1"/>
          <p:nvPr/>
        </p:nvSpPr>
        <p:spPr>
          <a:xfrm>
            <a:off x="6477002" y="4808643"/>
            <a:ext cx="457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func1(var,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C9077B-48B6-3644-AE94-E9B79D29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Call: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0" y="5005766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returns, it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65793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unwind: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1" y="4993309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981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unwind: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4328161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40330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3776014"/>
            <a:ext cx="530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prints 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and returns. The program ends since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gets removed off of the call stack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E417B-FF0B-B148-B3FD-EC8309DA3DD1}"/>
              </a:ext>
            </a:extLst>
          </p:cNvPr>
          <p:cNvSpPr txBox="1"/>
          <p:nvPr/>
        </p:nvSpPr>
        <p:spPr>
          <a:xfrm>
            <a:off x="6477002" y="4892040"/>
            <a:ext cx="361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function at the bottom of the stack is the one that gets executed. This is something we can use to our advantage </a:t>
            </a:r>
          </a:p>
        </p:txBody>
      </p:sp>
    </p:spTree>
    <p:extLst>
      <p:ext uri="{BB962C8B-B14F-4D97-AF65-F5344CB8AC3E}">
        <p14:creationId xmlns:p14="http://schemas.microsoft.com/office/powerpoint/2010/main" val="120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7B2-BA91-B44A-BD78-0D3E1AD5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Warning: The following may be confusing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4B3FB998-EFBF-EC45-972B-93ADBF11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77" y="2971800"/>
            <a:ext cx="914400" cy="914400"/>
          </a:xfrm>
        </p:spPr>
      </p:pic>
      <p:pic>
        <p:nvPicPr>
          <p:cNvPr id="6" name="Content Placeholder 4" descr="Warning">
            <a:extLst>
              <a:ext uri="{FF2B5EF4-FFF2-40B4-BE49-F238E27FC236}">
                <a16:creationId xmlns:a16="http://schemas.microsoft.com/office/drawing/2014/main" id="{81284B50-61B5-074D-8F6A-2ACB3B4B2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899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print the words in the reverse order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2715</TotalTime>
  <Words>2349</Words>
  <Application>Microsoft Macintosh PowerPoint</Application>
  <PresentationFormat>Widescreen</PresentationFormat>
  <Paragraphs>312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Consolas</vt:lpstr>
      <vt:lpstr>Tw Cen MT</vt:lpstr>
      <vt:lpstr>Circuit</vt:lpstr>
      <vt:lpstr>I/O</vt:lpstr>
      <vt:lpstr>Goals for today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this for a bit</vt:lpstr>
      <vt:lpstr>What are some examples of user input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Let’s take a break</vt:lpstr>
      <vt:lpstr>The Isalpha function</vt:lpstr>
      <vt:lpstr>5 Minute task</vt:lpstr>
      <vt:lpstr>Solution</vt:lpstr>
      <vt:lpstr>Stopping illegal strings</vt:lpstr>
      <vt:lpstr>String sanitizing </vt:lpstr>
      <vt:lpstr>Solution</vt:lpstr>
      <vt:lpstr>A minor detail about the if</vt:lpstr>
      <vt:lpstr>If statement association</vt:lpstr>
      <vt:lpstr>Let’s take a break</vt:lpstr>
      <vt:lpstr>Memory (Revisited)</vt:lpstr>
      <vt:lpstr>Where is memory used?</vt:lpstr>
      <vt:lpstr>The stack</vt:lpstr>
      <vt:lpstr>Function stack frame</vt:lpstr>
      <vt:lpstr>Illustration of the stack frame</vt:lpstr>
      <vt:lpstr>First Call: Main()</vt:lpstr>
      <vt:lpstr>Second Call: func1()</vt:lpstr>
      <vt:lpstr>Third Call: func2()</vt:lpstr>
      <vt:lpstr>First unwind: func2()</vt:lpstr>
      <vt:lpstr>Second unwind: func1()</vt:lpstr>
      <vt:lpstr>Final unwind: main()</vt:lpstr>
      <vt:lpstr>Warning: The following may be confusing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467</cp:revision>
  <dcterms:created xsi:type="dcterms:W3CDTF">2019-06-18T07:37:59Z</dcterms:created>
  <dcterms:modified xsi:type="dcterms:W3CDTF">2019-06-22T08:46:32Z</dcterms:modified>
</cp:coreProperties>
</file>