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5"/>
  </p:notesMasterIdLst>
  <p:sldIdLst>
    <p:sldId id="256" r:id="rId2"/>
    <p:sldId id="316" r:id="rId3"/>
    <p:sldId id="257" r:id="rId4"/>
    <p:sldId id="258" r:id="rId5"/>
    <p:sldId id="259" r:id="rId6"/>
    <p:sldId id="260" r:id="rId7"/>
    <p:sldId id="26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62" r:id="rId22"/>
    <p:sldId id="263" r:id="rId23"/>
    <p:sldId id="264" r:id="rId24"/>
    <p:sldId id="265" r:id="rId25"/>
    <p:sldId id="266" r:id="rId26"/>
    <p:sldId id="267" r:id="rId27"/>
    <p:sldId id="268" r:id="rId28"/>
    <p:sldId id="269" r:id="rId29"/>
    <p:sldId id="270" r:id="rId30"/>
    <p:sldId id="271" r:id="rId31"/>
    <p:sldId id="292" r:id="rId32"/>
    <p:sldId id="285" r:id="rId33"/>
    <p:sldId id="286" r:id="rId34"/>
    <p:sldId id="287" r:id="rId35"/>
    <p:sldId id="303" r:id="rId36"/>
    <p:sldId id="304" r:id="rId37"/>
    <p:sldId id="288" r:id="rId38"/>
    <p:sldId id="290" r:id="rId39"/>
    <p:sldId id="289" r:id="rId40"/>
    <p:sldId id="293" r:id="rId41"/>
    <p:sldId id="291" r:id="rId42"/>
    <p:sldId id="294" r:id="rId43"/>
    <p:sldId id="300" r:id="rId44"/>
    <p:sldId id="295" r:id="rId45"/>
    <p:sldId id="296" r:id="rId46"/>
    <p:sldId id="297" r:id="rId47"/>
    <p:sldId id="298" r:id="rId48"/>
    <p:sldId id="299" r:id="rId49"/>
    <p:sldId id="301" r:id="rId50"/>
    <p:sldId id="302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7" r:id="rId63"/>
    <p:sldId id="318" r:id="rId6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266"/>
    <p:restoredTop sz="94635"/>
  </p:normalViewPr>
  <p:slideViewPr>
    <p:cSldViewPr snapToGrid="0" snapToObjects="1">
      <p:cViewPr varScale="1">
        <p:scale>
          <a:sx n="87" d="100"/>
          <a:sy n="87" d="100"/>
        </p:scale>
        <p:origin x="216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35A7B2-A1FC-FA40-B8E1-E8B5000057E0}" type="datetimeFigureOut">
              <a:rPr lang="en-US" smtClean="0"/>
              <a:t>6/22/19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A2FA06-1392-DB42-A960-51A9F198D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05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source=images&amp;cd=&amp;ved=2ahUKEwjaw9eNrPXiAhUG4aQKHfrYCuIQjRx6BAgBEAU&amp;url=https%3A%2F%2Fgifer.com%2Fen%2F7VUL&amp;psig=AOvVaw34b_gSqrq1Y3iD6Ho0kjMC&amp;ust=1561026785608493" TargetMode="External"/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source=images&amp;cd=&amp;ved=2ahUKEwik9ZPXjvXiAhWS-6QKHYaZB6MQjRx6BAgBEAU&amp;url=https%3A%2F%2Fgiphy.com%2Fgifs%2Floop-GR81UZYyhN3Ww&amp;psig=AOvVaw2qTvjYRRhfJkpQUOOnMerS&amp;ust=1561018878939535" TargetMode="External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5F31D-906E-1742-9C96-C16212173C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dirty="0"/>
              <a:t>Loops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625F41-4B61-6F4F-9C34-48169D5A14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algn="ctr"/>
            <a:r>
              <a:rPr lang="en-US" dirty="0"/>
              <a:t>By Philipp Tiso</a:t>
            </a:r>
          </a:p>
        </p:txBody>
      </p:sp>
    </p:spTree>
    <p:extLst>
      <p:ext uri="{BB962C8B-B14F-4D97-AF65-F5344CB8AC3E}">
        <p14:creationId xmlns:p14="http://schemas.microsoft.com/office/powerpoint/2010/main" val="89567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8698F-087C-1149-B523-5531ABF46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6179B-769A-E945-8D45-B150F4A03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274301" cy="3541714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statements</a:t>
            </a:r>
            <a:r>
              <a:rPr lang="en-US" dirty="0"/>
              <a:t> are just some code that we want to execute.</a:t>
            </a:r>
          </a:p>
          <a:p>
            <a:endParaRPr lang="en-US" dirty="0"/>
          </a:p>
          <a:p>
            <a:r>
              <a:rPr lang="en-US" dirty="0"/>
              <a:t>This can be ANYTHING we want. We can call functions, create variables, etc.</a:t>
            </a:r>
          </a:p>
          <a:p>
            <a:endParaRPr lang="en-US" dirty="0"/>
          </a:p>
          <a:p>
            <a:r>
              <a:rPr lang="en-US" dirty="0"/>
              <a:t>We can choose how long to make this, it can be 100,000 lines or it can be 0 lines (the latter is pretty useless and the former seems a bit excessive)</a:t>
            </a:r>
          </a:p>
        </p:txBody>
      </p:sp>
    </p:spTree>
    <p:extLst>
      <p:ext uri="{BB962C8B-B14F-4D97-AF65-F5344CB8AC3E}">
        <p14:creationId xmlns:p14="http://schemas.microsoft.com/office/powerpoint/2010/main" val="448668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E1CF8-7581-EE4C-8B9C-BEB556842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Let’s create a simple 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3B6C9-C4E3-1840-80B6-2B083765E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let’s come up with something that we want to do repeatedly</a:t>
            </a:r>
          </a:p>
          <a:p>
            <a:pPr lvl="1"/>
            <a:r>
              <a:rPr lang="en-US" dirty="0"/>
              <a:t>For the sake of simplicity let’s just say: “We want to </a:t>
            </a:r>
            <a:r>
              <a:rPr lang="en-US" b="1" dirty="0"/>
              <a:t>print all positive numbers</a:t>
            </a:r>
            <a:r>
              <a:rPr lang="en-US" dirty="0"/>
              <a:t> that are </a:t>
            </a:r>
            <a:r>
              <a:rPr lang="en-US" b="1" dirty="0"/>
              <a:t>strictly less than 5</a:t>
            </a:r>
            <a:r>
              <a:rPr lang="en-US" dirty="0"/>
              <a:t>”</a:t>
            </a:r>
          </a:p>
          <a:p>
            <a:pPr lvl="1"/>
            <a:endParaRPr lang="en-US" dirty="0"/>
          </a:p>
          <a:p>
            <a:r>
              <a:rPr lang="en-US" dirty="0"/>
              <a:t>By doing this we actually have the 2 parts that we want</a:t>
            </a:r>
          </a:p>
          <a:p>
            <a:pPr lvl="1"/>
            <a:r>
              <a:rPr lang="en-US" u="sng" dirty="0"/>
              <a:t>Condition</a:t>
            </a:r>
            <a:r>
              <a:rPr lang="en-US" dirty="0"/>
              <a:t>: Our number must be less than 5</a:t>
            </a:r>
          </a:p>
          <a:p>
            <a:pPr lvl="1"/>
            <a:r>
              <a:rPr lang="en-US" u="sng" dirty="0"/>
              <a:t>Statement</a:t>
            </a:r>
            <a:r>
              <a:rPr lang="en-US" dirty="0"/>
              <a:t>: Print that number (the one that is less than 5)</a:t>
            </a:r>
          </a:p>
        </p:txBody>
      </p:sp>
    </p:spTree>
    <p:extLst>
      <p:ext uri="{BB962C8B-B14F-4D97-AF65-F5344CB8AC3E}">
        <p14:creationId xmlns:p14="http://schemas.microsoft.com/office/powerpoint/2010/main" val="2669770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16D00-4A00-3941-952B-148F2EC36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Let’s come up with the code: </a:t>
            </a:r>
            <a:r>
              <a:rPr lang="en-US" b="1" dirty="0"/>
              <a:t>Condition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A481C7-D2F5-D541-B6DE-A5459E76934A}"/>
              </a:ext>
            </a:extLst>
          </p:cNvPr>
          <p:cNvSpPr txBox="1"/>
          <p:nvPr/>
        </p:nvSpPr>
        <p:spPr>
          <a:xfrm>
            <a:off x="4714875" y="2337200"/>
            <a:ext cx="71580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We have created a </a:t>
            </a:r>
            <a:r>
              <a:rPr lang="en-US" b="1" dirty="0"/>
              <a:t>variable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 that we use to </a:t>
            </a:r>
            <a:r>
              <a:rPr lang="en-US" b="1" dirty="0"/>
              <a:t>check</a:t>
            </a:r>
            <a:r>
              <a:rPr lang="en-US" dirty="0"/>
              <a:t> if it’s </a:t>
            </a:r>
            <a:r>
              <a:rPr lang="en-US" b="1" dirty="0"/>
              <a:t>less than 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 is </a:t>
            </a:r>
            <a:r>
              <a:rPr lang="en-US" b="1" dirty="0"/>
              <a:t>initialized</a:t>
            </a:r>
            <a:r>
              <a:rPr lang="en-US" dirty="0"/>
              <a:t> to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/>
              <a:t> since we want all POSSITIVE numbers less than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Here we say: “Check if the value of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 is less than 5”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That’s the condition that we wanted to check.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 is a positive number strictly less than 5”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looks like a good start. But we still need to write the statement.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038B893-6E40-5140-9ABF-EDC294AFEF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097088"/>
            <a:ext cx="3435350" cy="3024282"/>
          </a:xfrm>
        </p:spPr>
      </p:pic>
      <p:pic>
        <p:nvPicPr>
          <p:cNvPr id="4" name="Graphic 3" descr="Right pointing backhand index ">
            <a:extLst>
              <a:ext uri="{FF2B5EF4-FFF2-40B4-BE49-F238E27FC236}">
                <a16:creationId xmlns:a16="http://schemas.microsoft.com/office/drawing/2014/main" id="{02B42E47-FCC3-3A49-AB42-5DAC0F76BC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4191308" y="3052091"/>
            <a:ext cx="523567" cy="52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53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8D39E-C20F-DF4E-843A-1F2B0F55E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Let’s come up with the code: Statement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D627AC-456D-F246-A67B-C9FF6CB6A1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197100"/>
            <a:ext cx="4023912" cy="227726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EDAD1D-5838-204D-8AA5-4512D61DD5BA}"/>
              </a:ext>
            </a:extLst>
          </p:cNvPr>
          <p:cNvSpPr txBox="1"/>
          <p:nvPr/>
        </p:nvSpPr>
        <p:spPr>
          <a:xfrm>
            <a:off x="5322488" y="4474369"/>
            <a:ext cx="54312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Well that seemed pretty easy!</a:t>
            </a:r>
          </a:p>
          <a:p>
            <a:endParaRPr lang="en-US" sz="2800" b="1" dirty="0"/>
          </a:p>
          <a:p>
            <a:r>
              <a:rPr lang="en-US" sz="2800" b="1" dirty="0"/>
              <a:t>So were basically done right?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18DB00-D1CA-BA42-9680-94C84D09BB8C}"/>
              </a:ext>
            </a:extLst>
          </p:cNvPr>
          <p:cNvSpPr txBox="1"/>
          <p:nvPr/>
        </p:nvSpPr>
        <p:spPr>
          <a:xfrm>
            <a:off x="5322488" y="2197100"/>
            <a:ext cx="68695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Our statement was: “Print the number that’s less than 5”</a:t>
            </a:r>
          </a:p>
          <a:p>
            <a:endParaRPr lang="en-US" sz="2000" dirty="0"/>
          </a:p>
          <a:p>
            <a:r>
              <a:rPr lang="en-US" sz="2000" dirty="0"/>
              <a:t>This is nothing more than a print statement, so let’s just add that!</a:t>
            </a:r>
          </a:p>
        </p:txBody>
      </p:sp>
    </p:spTree>
    <p:extLst>
      <p:ext uri="{BB962C8B-B14F-4D97-AF65-F5344CB8AC3E}">
        <p14:creationId xmlns:p14="http://schemas.microsoft.com/office/powerpoint/2010/main" val="1490499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2E14B-FE73-144A-A35D-5A0842B64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188" y="1935957"/>
            <a:ext cx="10715624" cy="2986086"/>
          </a:xfrm>
        </p:spPr>
        <p:txBody>
          <a:bodyPr>
            <a:normAutofit/>
          </a:bodyPr>
          <a:lstStyle/>
          <a:p>
            <a:pPr algn="ctr"/>
            <a:r>
              <a:rPr lang="en-US" sz="11500" dirty="0"/>
              <a:t>NO!!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FE7D6F-C393-4B48-AA03-D701572FC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45"/>
            <a:ext cx="3048000" cy="2286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CA95B00-CA1B-6244-93C3-B0A31668F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9645"/>
            <a:ext cx="3048000" cy="2286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6CE2F48-58E8-324C-8D9C-90692404F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0" y="4572000"/>
            <a:ext cx="3048000" cy="2286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52119CF-8E16-DA42-9082-E999D8DEE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9144000" y="4572000"/>
            <a:ext cx="3048000" cy="2286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AD4DDF-DF74-D046-B423-C47EFC98CC50}"/>
              </a:ext>
            </a:extLst>
          </p:cNvPr>
          <p:cNvSpPr txBox="1"/>
          <p:nvPr/>
        </p:nvSpPr>
        <p:spPr>
          <a:xfrm>
            <a:off x="172065" y="6488668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5271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A073B-AF35-A741-BC8C-48F38C031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But why not?!!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26DBF-802B-7342-828C-61E822608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loop we just create will </a:t>
            </a:r>
            <a:r>
              <a:rPr lang="en-US" b="1" dirty="0"/>
              <a:t>run INFINITELY</a:t>
            </a:r>
            <a:r>
              <a:rPr lang="en-US" dirty="0"/>
              <a:t>!</a:t>
            </a:r>
          </a:p>
          <a:p>
            <a:endParaRPr lang="en-US" dirty="0"/>
          </a:p>
          <a:p>
            <a:r>
              <a:rPr lang="en-US" b="1" dirty="0"/>
              <a:t>We</a:t>
            </a:r>
            <a:r>
              <a:rPr lang="en-US" dirty="0"/>
              <a:t> may know that we want all positive numbers less than 5, but all we told the loop was: “Oh yeah check if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 is less than 5.”</a:t>
            </a:r>
          </a:p>
          <a:p>
            <a:endParaRPr lang="en-US" dirty="0"/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 was initialized to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/>
              <a:t>, </a:t>
            </a:r>
            <a:r>
              <a:rPr lang="en-US" u="sng" dirty="0"/>
              <a:t>at no point do we actually change the value of </a:t>
            </a:r>
            <a:r>
              <a:rPr lang="en-US" u="sng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, so the condition is ALWAYS TRUE </a:t>
            </a:r>
          </a:p>
        </p:txBody>
      </p:sp>
      <p:pic>
        <p:nvPicPr>
          <p:cNvPr id="5" name="Graphic 4" descr="Question mark">
            <a:extLst>
              <a:ext uri="{FF2B5EF4-FFF2-40B4-BE49-F238E27FC236}">
                <a16:creationId xmlns:a16="http://schemas.microsoft.com/office/drawing/2014/main" id="{91BAFAD0-01B0-FB40-837D-2A48A071B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06718" y="2115493"/>
            <a:ext cx="736468" cy="736468"/>
          </a:xfrm>
          <a:prstGeom prst="rect">
            <a:avLst/>
          </a:prstGeom>
        </p:spPr>
      </p:pic>
      <p:pic>
        <p:nvPicPr>
          <p:cNvPr id="6" name="Graphic 5" descr="Question mark">
            <a:extLst>
              <a:ext uri="{FF2B5EF4-FFF2-40B4-BE49-F238E27FC236}">
                <a16:creationId xmlns:a16="http://schemas.microsoft.com/office/drawing/2014/main" id="{9E8C21EC-F6D7-3442-8CFF-F8AD329BE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06718" y="3207676"/>
            <a:ext cx="736468" cy="736468"/>
          </a:xfrm>
          <a:prstGeom prst="rect">
            <a:avLst/>
          </a:prstGeom>
        </p:spPr>
      </p:pic>
      <p:pic>
        <p:nvPicPr>
          <p:cNvPr id="7" name="Graphic 6" descr="Question mark">
            <a:extLst>
              <a:ext uri="{FF2B5EF4-FFF2-40B4-BE49-F238E27FC236}">
                <a16:creationId xmlns:a16="http://schemas.microsoft.com/office/drawing/2014/main" id="{C2961ADC-B771-6340-A269-701B8AF16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06718" y="4678878"/>
            <a:ext cx="736468" cy="73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14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10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10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10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0" presetClass="exit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2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75E1F-6B1E-5546-9DD9-70785F64C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 let’s fix this!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2C0897-44DC-0A4E-85A4-75B50ED7C1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682875"/>
            <a:ext cx="4113960" cy="275034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A48228-4F19-D341-AE94-49B9FE42517B}"/>
              </a:ext>
            </a:extLst>
          </p:cNvPr>
          <p:cNvSpPr txBox="1"/>
          <p:nvPr/>
        </p:nvSpPr>
        <p:spPr>
          <a:xfrm>
            <a:off x="5255373" y="2682875"/>
            <a:ext cx="64649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Now we are actually INCREMENTING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This way our loop will print the correct thing and </a:t>
            </a:r>
            <a:r>
              <a:rPr lang="en-US" sz="2400" b="1" dirty="0"/>
              <a:t>won’t</a:t>
            </a:r>
            <a:r>
              <a:rPr lang="en-US" sz="2400" dirty="0"/>
              <a:t> make us </a:t>
            </a:r>
            <a:r>
              <a:rPr lang="en-US" sz="2400" b="1" dirty="0"/>
              <a:t>wait for all eternity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E7BFF1-B2A3-1145-B3A9-2CA0B867BCC8}"/>
              </a:ext>
            </a:extLst>
          </p:cNvPr>
          <p:cNvSpPr txBox="1"/>
          <p:nvPr/>
        </p:nvSpPr>
        <p:spPr>
          <a:xfrm>
            <a:off x="1141413" y="5834340"/>
            <a:ext cx="2508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Show debug step through</a:t>
            </a:r>
          </a:p>
        </p:txBody>
      </p:sp>
      <p:pic>
        <p:nvPicPr>
          <p:cNvPr id="4" name="Graphic 3" descr="Mining tools">
            <a:extLst>
              <a:ext uri="{FF2B5EF4-FFF2-40B4-BE49-F238E27FC236}">
                <a16:creationId xmlns:a16="http://schemas.microsoft.com/office/drawing/2014/main" id="{CA66A051-DABE-4C40-B670-CE8E5A0733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55736" y="900603"/>
            <a:ext cx="914400" cy="914400"/>
          </a:xfrm>
          <a:prstGeom prst="rect">
            <a:avLst/>
          </a:prstGeom>
        </p:spPr>
      </p:pic>
      <p:pic>
        <p:nvPicPr>
          <p:cNvPr id="9" name="Graphic 8" descr="Tools">
            <a:extLst>
              <a:ext uri="{FF2B5EF4-FFF2-40B4-BE49-F238E27FC236}">
                <a16:creationId xmlns:a16="http://schemas.microsoft.com/office/drawing/2014/main" id="{9D795E0B-6CBC-9849-8F22-A00EA42286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21865" y="90060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877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22097-E6A0-4C4C-A1FE-AA8AF5270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 “do while”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A223E-FE59-A44C-A38C-20B540620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792412"/>
            <a:ext cx="10402888" cy="2365376"/>
          </a:xfrm>
        </p:spPr>
        <p:txBody>
          <a:bodyPr/>
          <a:lstStyle/>
          <a:p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 while</a:t>
            </a:r>
            <a:r>
              <a:rPr lang="en-US" dirty="0"/>
              <a:t> is basically the same a the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dirty="0"/>
              <a:t> loop with </a:t>
            </a:r>
            <a:r>
              <a:rPr lang="en-US" b="1" dirty="0"/>
              <a:t>1 major difference</a:t>
            </a:r>
          </a:p>
          <a:p>
            <a:pPr lvl="1"/>
            <a:r>
              <a:rPr lang="en-US" dirty="0"/>
              <a:t>What do you think the difference could be?</a:t>
            </a:r>
          </a:p>
          <a:p>
            <a:endParaRPr lang="en-US" dirty="0"/>
          </a:p>
          <a:p>
            <a:r>
              <a:rPr lang="en-US" dirty="0"/>
              <a:t>The difference is that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 while</a:t>
            </a:r>
            <a:r>
              <a:rPr lang="en-US" dirty="0"/>
              <a:t> will ALWAYS EXECUTE ATLEAST ONCE</a:t>
            </a:r>
          </a:p>
        </p:txBody>
      </p:sp>
    </p:spTree>
    <p:extLst>
      <p:ext uri="{BB962C8B-B14F-4D97-AF65-F5344CB8AC3E}">
        <p14:creationId xmlns:p14="http://schemas.microsoft.com/office/powerpoint/2010/main" val="2012207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4ADB0-B9E9-3442-8E0A-11998B02B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Structure of “do while”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AEC7F3-6999-9D41-AD37-C55F2D6B44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016" y="2097088"/>
            <a:ext cx="5830844" cy="276780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0C0667-089D-F345-A5AE-C9A005409A3D}"/>
              </a:ext>
            </a:extLst>
          </p:cNvPr>
          <p:cNvSpPr txBox="1"/>
          <p:nvPr/>
        </p:nvSpPr>
        <p:spPr>
          <a:xfrm>
            <a:off x="6544860" y="2328863"/>
            <a:ext cx="5342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u="sng" dirty="0"/>
              <a:t>statements</a:t>
            </a:r>
            <a:r>
              <a:rPr lang="en-US" dirty="0"/>
              <a:t> &amp; </a:t>
            </a:r>
            <a:r>
              <a:rPr lang="en-US" u="sng" dirty="0"/>
              <a:t>condition</a:t>
            </a:r>
            <a:r>
              <a:rPr lang="en-US" dirty="0"/>
              <a:t> are the EXACT SAME as the what we just saw before for the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dirty="0"/>
              <a:t> loop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9E0F45-B418-0C4B-9F2C-F885BD910F24}"/>
              </a:ext>
            </a:extLst>
          </p:cNvPr>
          <p:cNvSpPr txBox="1"/>
          <p:nvPr/>
        </p:nvSpPr>
        <p:spPr>
          <a:xfrm>
            <a:off x="6544860" y="4130598"/>
            <a:ext cx="4429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only difference is that now there is a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lang="en-US" dirty="0"/>
              <a:t> in front of the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</a:p>
        </p:txBody>
      </p:sp>
    </p:spTree>
    <p:extLst>
      <p:ext uri="{BB962C8B-B14F-4D97-AF65-F5344CB8AC3E}">
        <p14:creationId xmlns:p14="http://schemas.microsoft.com/office/powerpoint/2010/main" val="20027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66F5A-C978-D247-8D7F-DF8C5E124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will the following code output?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247ABE-A631-6D4A-BB6B-F54CF4CD44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8919" y="1929607"/>
            <a:ext cx="11251492" cy="283130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A48190-E7AD-2D43-B66F-FF2217606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0289" y="4926872"/>
            <a:ext cx="7485365" cy="4715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3D2658-658B-C14E-A097-8D981A1061AB}"/>
              </a:ext>
            </a:extLst>
          </p:cNvPr>
          <p:cNvSpPr txBox="1"/>
          <p:nvPr/>
        </p:nvSpPr>
        <p:spPr>
          <a:xfrm>
            <a:off x="1509663" y="6204240"/>
            <a:ext cx="9169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Typically we use this if we need something to happen AT LEAST ONCE regardless of the condition.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465E53-041A-4745-ADD6-45C77698DC9C}"/>
              </a:ext>
            </a:extLst>
          </p:cNvPr>
          <p:cNvSpPr txBox="1"/>
          <p:nvPr/>
        </p:nvSpPr>
        <p:spPr>
          <a:xfrm>
            <a:off x="2480289" y="5478150"/>
            <a:ext cx="69810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This is an absolute lie!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 careful when using this loop, you may get unanticipated results.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65AAE6-F556-9447-84BA-22BF60A40C12}"/>
              </a:ext>
            </a:extLst>
          </p:cNvPr>
          <p:cNvSpPr txBox="1"/>
          <p:nvPr/>
        </p:nvSpPr>
        <p:spPr>
          <a:xfrm>
            <a:off x="1141413" y="4926035"/>
            <a:ext cx="1551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OUTPUT</a:t>
            </a:r>
            <a:r>
              <a:rPr lang="en-US" sz="24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012717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00" decel="5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200" decel="5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7AA9C-3E36-6644-92D1-17A905241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Goals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126AD-4CA1-AA4A-A7A7-29B4C34E4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35986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Loop definitions (what are they, how do we use them)</a:t>
            </a:r>
          </a:p>
          <a:p>
            <a:endParaRPr lang="en-US" dirty="0"/>
          </a:p>
          <a:p>
            <a:r>
              <a:rPr lang="en-US" dirty="0"/>
              <a:t>Loop equivalence</a:t>
            </a:r>
          </a:p>
          <a:p>
            <a:endParaRPr lang="en-US" dirty="0"/>
          </a:p>
          <a:p>
            <a:r>
              <a:rPr lang="en-US" dirty="0"/>
              <a:t>Loop nesting</a:t>
            </a:r>
          </a:p>
          <a:p>
            <a:endParaRPr lang="en-US" dirty="0"/>
          </a:p>
          <a:p>
            <a:r>
              <a:rPr lang="en-US" dirty="0"/>
              <a:t>Operator review (some neat tricks)</a:t>
            </a:r>
          </a:p>
          <a:p>
            <a:endParaRPr lang="en-US" dirty="0"/>
          </a:p>
          <a:p>
            <a:r>
              <a:rPr lang="en-US" dirty="0"/>
              <a:t>Increments</a:t>
            </a:r>
          </a:p>
        </p:txBody>
      </p:sp>
      <p:pic>
        <p:nvPicPr>
          <p:cNvPr id="8" name="Graphic 7" descr="Playbook">
            <a:extLst>
              <a:ext uri="{FF2B5EF4-FFF2-40B4-BE49-F238E27FC236}">
                <a16:creationId xmlns:a16="http://schemas.microsoft.com/office/drawing/2014/main" id="{01818B4E-3833-A748-9065-AF877AC7D7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41343" y="2097088"/>
            <a:ext cx="717754" cy="717754"/>
          </a:xfrm>
          <a:prstGeom prst="rect">
            <a:avLst/>
          </a:prstGeom>
        </p:spPr>
      </p:pic>
      <p:pic>
        <p:nvPicPr>
          <p:cNvPr id="10" name="Graphic 9" descr="Tools">
            <a:extLst>
              <a:ext uri="{FF2B5EF4-FFF2-40B4-BE49-F238E27FC236}">
                <a16:creationId xmlns:a16="http://schemas.microsoft.com/office/drawing/2014/main" id="{BD152E81-51C6-8043-B1CE-19B15F3A83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04128" y="4888896"/>
            <a:ext cx="717754" cy="717754"/>
          </a:xfrm>
          <a:prstGeom prst="rect">
            <a:avLst/>
          </a:prstGeom>
        </p:spPr>
      </p:pic>
      <p:pic>
        <p:nvPicPr>
          <p:cNvPr id="12" name="Graphic 11" descr="Crane">
            <a:extLst>
              <a:ext uri="{FF2B5EF4-FFF2-40B4-BE49-F238E27FC236}">
                <a16:creationId xmlns:a16="http://schemas.microsoft.com/office/drawing/2014/main" id="{3D696F02-61FB-5340-B7A8-4EF38FA372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53721" y="4809009"/>
            <a:ext cx="877529" cy="877529"/>
          </a:xfrm>
          <a:prstGeom prst="rect">
            <a:avLst/>
          </a:prstGeom>
        </p:spPr>
      </p:pic>
      <p:pic>
        <p:nvPicPr>
          <p:cNvPr id="14" name="Graphic 13" descr="Transfer">
            <a:extLst>
              <a:ext uri="{FF2B5EF4-FFF2-40B4-BE49-F238E27FC236}">
                <a16:creationId xmlns:a16="http://schemas.microsoft.com/office/drawing/2014/main" id="{E846E675-375C-2043-8357-5F9DDC3AA8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2631163" y="5887711"/>
            <a:ext cx="721636" cy="72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98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2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50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8776F-738B-354E-9D3B-6AA2AFF15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3BA1E-33DC-F94E-AA8B-EA35AF464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/>
              <a:t> loop is basically a more elaborate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dirty="0"/>
              <a:t> loop</a:t>
            </a:r>
          </a:p>
          <a:p>
            <a:pPr lvl="1"/>
            <a:r>
              <a:rPr lang="en-US" dirty="0"/>
              <a:t>This isn’t necessarily a bad thing</a:t>
            </a:r>
          </a:p>
          <a:p>
            <a:endParaRPr lang="en-US" dirty="0"/>
          </a:p>
          <a:p>
            <a:r>
              <a:rPr lang="en-US" dirty="0"/>
              <a:t>Instead of declaring and initializing variables outside the loop (like with the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dirty="0"/>
              <a:t>), we can do this in the loop structure!</a:t>
            </a:r>
          </a:p>
        </p:txBody>
      </p:sp>
    </p:spTree>
    <p:extLst>
      <p:ext uri="{BB962C8B-B14F-4D97-AF65-F5344CB8AC3E}">
        <p14:creationId xmlns:p14="http://schemas.microsoft.com/office/powerpoint/2010/main" val="237155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03A49-A424-C846-AB8E-215811A42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For Loop </a:t>
            </a:r>
            <a:r>
              <a:rPr lang="en-US" sz="2400" b="1" dirty="0"/>
              <a:t>(C++ syntax)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A3E0F9-5196-8746-BD40-64E7A27ED0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9818" y="2407630"/>
            <a:ext cx="7892364" cy="170576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59A331-5CC2-B547-9E63-E8914DE9BF95}"/>
              </a:ext>
            </a:extLst>
          </p:cNvPr>
          <p:cNvSpPr txBox="1"/>
          <p:nvPr/>
        </p:nvSpPr>
        <p:spPr>
          <a:xfrm>
            <a:off x="2149818" y="4272677"/>
            <a:ext cx="87614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what the </a:t>
            </a:r>
            <a:r>
              <a:rPr lang="en-US" b="1" dirty="0"/>
              <a:t>structure</a:t>
            </a:r>
            <a:r>
              <a:rPr lang="en-US" dirty="0"/>
              <a:t> of the for loop looks like.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</a:t>
            </a:r>
            <a:r>
              <a:rPr lang="en-US" b="1" dirty="0"/>
              <a:t>4 main parts</a:t>
            </a:r>
            <a:r>
              <a:rPr lang="en-US" dirty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u="sng" dirty="0"/>
              <a:t>Initialization</a:t>
            </a:r>
            <a:r>
              <a:rPr lang="en-US" dirty="0"/>
              <a:t> – some variable we use for counting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u="sng" dirty="0"/>
              <a:t>Condition</a:t>
            </a:r>
            <a:r>
              <a:rPr lang="en-US" dirty="0"/>
              <a:t> – something that must be true about the variable at every iteration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u="sng" dirty="0"/>
              <a:t>Increment</a:t>
            </a:r>
            <a:r>
              <a:rPr lang="en-US" dirty="0"/>
              <a:t> – what we do to the variable we created in the </a:t>
            </a:r>
            <a:r>
              <a:rPr lang="en-US" u="sng" dirty="0"/>
              <a:t>initialization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u="sng" dirty="0"/>
              <a:t>Statements</a:t>
            </a:r>
            <a:r>
              <a:rPr lang="en-US" dirty="0"/>
              <a:t> – the operation our loop will be doing repeatedly </a:t>
            </a:r>
          </a:p>
        </p:txBody>
      </p:sp>
    </p:spTree>
    <p:extLst>
      <p:ext uri="{BB962C8B-B14F-4D97-AF65-F5344CB8AC3E}">
        <p14:creationId xmlns:p14="http://schemas.microsoft.com/office/powerpoint/2010/main" val="1770883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EF5E2-9116-3147-8240-E2F5378BB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96007"/>
          </a:xfrm>
        </p:spPr>
        <p:txBody>
          <a:bodyPr/>
          <a:lstStyle/>
          <a:p>
            <a:pPr algn="ctr"/>
            <a:r>
              <a:rPr lang="en-US" b="1" dirty="0"/>
              <a:t>Initialization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BA390-A271-EB4F-AD6B-B1281B0BE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14525"/>
            <a:ext cx="9905999" cy="33861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Here we create a variable that we want to work with.</a:t>
            </a:r>
          </a:p>
          <a:p>
            <a:pPr lvl="1"/>
            <a:r>
              <a:rPr lang="en-US" dirty="0"/>
              <a:t>This will usually be an </a:t>
            </a:r>
            <a:r>
              <a:rPr lang="en-US" sz="18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/>
              <a:t> since we want a </a:t>
            </a:r>
            <a:r>
              <a:rPr lang="en-US" u="sng" dirty="0"/>
              <a:t>counting number</a:t>
            </a:r>
          </a:p>
          <a:p>
            <a:pPr lvl="1"/>
            <a:r>
              <a:rPr lang="en-US" dirty="0"/>
              <a:t>This will also be the variable that we use in the </a:t>
            </a:r>
            <a:r>
              <a:rPr lang="en-US" u="sng" dirty="0"/>
              <a:t>increment</a:t>
            </a:r>
            <a:r>
              <a:rPr lang="en-US" dirty="0"/>
              <a:t> part</a:t>
            </a:r>
          </a:p>
          <a:p>
            <a:endParaRPr lang="en-US" dirty="0"/>
          </a:p>
          <a:p>
            <a:r>
              <a:rPr lang="en-US" dirty="0"/>
              <a:t>We can initialize as many variables as we want</a:t>
            </a:r>
          </a:p>
          <a:p>
            <a:r>
              <a:rPr lang="en-US" u="sng" dirty="0"/>
              <a:t>Initialization</a:t>
            </a:r>
            <a:r>
              <a:rPr lang="en-US" dirty="0"/>
              <a:t> ONLY HAPPENS ONCE</a:t>
            </a:r>
          </a:p>
          <a:p>
            <a:pPr lvl="1"/>
            <a:r>
              <a:rPr lang="en-US" dirty="0"/>
              <a:t>When the </a:t>
            </a:r>
            <a:r>
              <a:rPr lang="en-US" u="sng" dirty="0"/>
              <a:t>loop is called for the first time</a:t>
            </a:r>
            <a:r>
              <a:rPr lang="en-US" dirty="0"/>
              <a:t> the initialization happens. </a:t>
            </a:r>
          </a:p>
          <a:p>
            <a:pPr lvl="1"/>
            <a:r>
              <a:rPr lang="en-US" dirty="0"/>
              <a:t>After that it gets skipped, </a:t>
            </a:r>
            <a:r>
              <a:rPr lang="en-US" b="1" dirty="0"/>
              <a:t>otherwise</a:t>
            </a:r>
            <a:r>
              <a:rPr lang="en-US" dirty="0"/>
              <a:t> we would </a:t>
            </a:r>
            <a:r>
              <a:rPr lang="en-US" b="1" dirty="0"/>
              <a:t>keep resetting</a:t>
            </a:r>
            <a:r>
              <a:rPr lang="en-US" dirty="0"/>
              <a:t> our </a:t>
            </a:r>
            <a:r>
              <a:rPr lang="en-US" b="1" dirty="0"/>
              <a:t>variables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92D971-A239-D74C-A7A0-D3549B728660}"/>
              </a:ext>
            </a:extLst>
          </p:cNvPr>
          <p:cNvSpPr txBox="1"/>
          <p:nvPr/>
        </p:nvSpPr>
        <p:spPr>
          <a:xfrm>
            <a:off x="7011145" y="5300663"/>
            <a:ext cx="314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 is set to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8C491F-C288-3646-B3D7-0ABF67351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1" y="5300663"/>
            <a:ext cx="5869734" cy="145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832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CB022-7D57-A943-8A86-E2E022881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C46A9-30A6-2E47-A6BF-D8748200B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765426"/>
          </a:xfrm>
        </p:spPr>
        <p:txBody>
          <a:bodyPr/>
          <a:lstStyle/>
          <a:p>
            <a:r>
              <a:rPr lang="en-US" dirty="0"/>
              <a:t>The condition tells the loop “as long as this is true you can execute, otherwise you’re done”</a:t>
            </a:r>
          </a:p>
          <a:p>
            <a:endParaRPr lang="en-US" dirty="0"/>
          </a:p>
          <a:p>
            <a:r>
              <a:rPr lang="en-US" dirty="0"/>
              <a:t>The condition can be anything we want, but usually it related to the variables that we initialized.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920DE2-27D3-814B-A100-721ACD7EBF13}"/>
              </a:ext>
            </a:extLst>
          </p:cNvPr>
          <p:cNvSpPr txBox="1"/>
          <p:nvPr/>
        </p:nvSpPr>
        <p:spPr>
          <a:xfrm>
            <a:off x="6989514" y="5014913"/>
            <a:ext cx="271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 must be less than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AC29B4-0290-834B-A860-3DDE9CE73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5014913"/>
            <a:ext cx="5630450" cy="154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11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0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60C2B-0E38-4146-810C-90AC9CA93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increment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1E969-0ACB-D945-97FF-B0A0ECBF9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511426"/>
          </a:xfrm>
        </p:spPr>
        <p:txBody>
          <a:bodyPr/>
          <a:lstStyle/>
          <a:p>
            <a:r>
              <a:rPr lang="en-US" dirty="0"/>
              <a:t>This is the part where we say “Ok you did the thing we wanted, now move on to the next iteration”</a:t>
            </a:r>
          </a:p>
          <a:p>
            <a:endParaRPr lang="en-US" dirty="0"/>
          </a:p>
          <a:p>
            <a:r>
              <a:rPr lang="en-US" dirty="0"/>
              <a:t>This usually involves incrementing (or decrementing) the variable we created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087D5F-E2DC-184D-A50E-A5AFE9C3A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4760913"/>
            <a:ext cx="5226139" cy="17256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54CC6D-1B77-9E4B-B894-9750577AE0DD}"/>
              </a:ext>
            </a:extLst>
          </p:cNvPr>
          <p:cNvSpPr txBox="1"/>
          <p:nvPr/>
        </p:nvSpPr>
        <p:spPr>
          <a:xfrm>
            <a:off x="6367551" y="4913312"/>
            <a:ext cx="3886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Increment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 by 1 </a:t>
            </a:r>
            <a:r>
              <a:rPr lang="en-US" dirty="0" err="1"/>
              <a:t>everytime</a:t>
            </a:r>
            <a:r>
              <a:rPr lang="en-US" dirty="0"/>
              <a:t>, until </a:t>
            </a:r>
            <a:r>
              <a:rPr lang="en-US" dirty="0" err="1"/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is no longer smaller than 10 </a:t>
            </a:r>
          </a:p>
        </p:txBody>
      </p:sp>
    </p:spTree>
    <p:extLst>
      <p:ext uri="{BB962C8B-B14F-4D97-AF65-F5344CB8AC3E}">
        <p14:creationId xmlns:p14="http://schemas.microsoft.com/office/powerpoint/2010/main" val="281591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0E041-47C9-4C42-8909-EAA6F33CE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27731-2C95-4041-ADD1-AF25F2F20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379663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u="sng" dirty="0"/>
              <a:t>statement</a:t>
            </a:r>
            <a:r>
              <a:rPr lang="en-US" dirty="0"/>
              <a:t> is what the loop executes</a:t>
            </a:r>
          </a:p>
          <a:p>
            <a:endParaRPr lang="en-US" dirty="0"/>
          </a:p>
          <a:p>
            <a:r>
              <a:rPr lang="en-US" dirty="0"/>
              <a:t>This is completely up to us. We can tell the loop to do whatever we want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F42C9C-6C1E-AF43-B14A-F312F677B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4348161"/>
            <a:ext cx="4726940" cy="14785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89D6F8-1B08-1644-B1F9-63201F46F541}"/>
              </a:ext>
            </a:extLst>
          </p:cNvPr>
          <p:cNvSpPr txBox="1"/>
          <p:nvPr/>
        </p:nvSpPr>
        <p:spPr>
          <a:xfrm>
            <a:off x="6094411" y="4305298"/>
            <a:ext cx="414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will the output of this loop be?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44A331-9B4F-F348-A71A-9A9CC5D04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1" y="4674630"/>
            <a:ext cx="1240789" cy="204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669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5B579-7774-8941-8DF0-633BEC67D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Logic of the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7D5BC-E16B-924F-905D-1593B2BA1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1227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/>
              <a:t> loop will execute in the following way: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u="sng" dirty="0"/>
              <a:t>Initialize</a:t>
            </a:r>
            <a:r>
              <a:rPr lang="en-US" dirty="0"/>
              <a:t> all the variables (I will only do this once)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Check if the </a:t>
            </a:r>
            <a:r>
              <a:rPr lang="en-US" u="sng" dirty="0"/>
              <a:t>condition</a:t>
            </a:r>
            <a:r>
              <a:rPr lang="en-US" dirty="0"/>
              <a:t> is true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If the condition is true execute the statement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If the condition is NOT true, then don’t execute the statement terminate </a:t>
            </a:r>
          </a:p>
          <a:p>
            <a:pPr marL="457200" lvl="1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Go do the </a:t>
            </a:r>
            <a:r>
              <a:rPr lang="en-US" u="sng" dirty="0"/>
              <a:t>increment</a:t>
            </a:r>
            <a:r>
              <a:rPr lang="en-US" dirty="0"/>
              <a:t> and go back to step 2</a:t>
            </a:r>
          </a:p>
        </p:txBody>
      </p:sp>
    </p:spTree>
    <p:extLst>
      <p:ext uri="{BB962C8B-B14F-4D97-AF65-F5344CB8AC3E}">
        <p14:creationId xmlns:p14="http://schemas.microsoft.com/office/powerpoint/2010/main" val="184377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BBD95-E6EB-474E-AC11-1062912E2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Let’s step through an easy loop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749FEE-D4DC-C645-868A-BF19A0ED15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4824" y="2686656"/>
            <a:ext cx="5202352" cy="1776413"/>
          </a:xfrm>
        </p:spPr>
      </p:pic>
    </p:spTree>
    <p:extLst>
      <p:ext uri="{BB962C8B-B14F-4D97-AF65-F5344CB8AC3E}">
        <p14:creationId xmlns:p14="http://schemas.microsoft.com/office/powerpoint/2010/main" val="32583169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28212-6AA4-6044-8B61-B2B5482E0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 1(Initialize)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E05FF-D522-BE49-B729-69A5F0192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563812"/>
            <a:ext cx="9905999" cy="3236913"/>
          </a:xfrm>
        </p:spPr>
        <p:txBody>
          <a:bodyPr>
            <a:normAutofit/>
          </a:bodyPr>
          <a:lstStyle/>
          <a:p>
            <a:r>
              <a:rPr lang="en-US" dirty="0"/>
              <a:t>Ok it looks like there is a variable called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 that is set to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endParaRPr lang="en-US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Let’s </a:t>
            </a:r>
            <a:r>
              <a:rPr lang="en-US" u="sng" dirty="0"/>
              <a:t>create this variable in memory</a:t>
            </a:r>
            <a:r>
              <a:rPr lang="en-US" dirty="0"/>
              <a:t> and give it a value of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endParaRPr lang="en-US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This is the ONLY time that we create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753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8B62F-603E-3B48-9042-EE468352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Step 2 (condition)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041BD-4337-2E47-BA4C-633AF84DD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let’s check if the condition holds</a:t>
            </a:r>
          </a:p>
          <a:p>
            <a:endParaRPr lang="en-US" dirty="0"/>
          </a:p>
          <a:p>
            <a:r>
              <a:rPr lang="en-US" dirty="0"/>
              <a:t>Is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 greater than 10?</a:t>
            </a:r>
          </a:p>
          <a:p>
            <a:pPr lvl="1"/>
            <a:r>
              <a:rPr lang="en-US" dirty="0"/>
              <a:t>Well we know that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 was just set to 0</a:t>
            </a:r>
          </a:p>
          <a:p>
            <a:pPr lvl="1"/>
            <a:r>
              <a:rPr lang="en-US" dirty="0"/>
              <a:t>Clearly 0 is less than 10 (if someone tells you otherwise they’re probably lying)</a:t>
            </a:r>
          </a:p>
          <a:p>
            <a:pPr lvl="1"/>
            <a:r>
              <a:rPr lang="en-US" dirty="0"/>
              <a:t>Since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cs typeface="Consolas" panose="020B0609020204030204" pitchFamily="49" charset="0"/>
              </a:rPr>
              <a:t>we can execute the statement</a:t>
            </a:r>
          </a:p>
        </p:txBody>
      </p:sp>
    </p:spTree>
    <p:extLst>
      <p:ext uri="{BB962C8B-B14F-4D97-AF65-F5344CB8AC3E}">
        <p14:creationId xmlns:p14="http://schemas.microsoft.com/office/powerpoint/2010/main" val="45328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36079-9ECC-BE4B-81AB-EA7F3AB2C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What is a loop?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2DAC3-23F6-904E-BBBB-C63580847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511426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loop</a:t>
            </a:r>
            <a:r>
              <a:rPr lang="en-US" dirty="0"/>
              <a:t> is something that can </a:t>
            </a:r>
            <a:r>
              <a:rPr lang="en-US" b="1" dirty="0"/>
              <a:t>repeat itself</a:t>
            </a:r>
            <a:r>
              <a:rPr lang="en-US" dirty="0"/>
              <a:t> over and over again until some </a:t>
            </a:r>
            <a:r>
              <a:rPr lang="en-US" b="1" dirty="0"/>
              <a:t>termination criteria</a:t>
            </a:r>
            <a:r>
              <a:rPr lang="en-US" dirty="0"/>
              <a:t> is reached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loop</a:t>
            </a:r>
            <a:r>
              <a:rPr lang="en-US" dirty="0"/>
              <a:t> will do the same thing until it is told to stop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72F064-BA1E-B64A-B36D-ADDBE27BA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923" y="5034623"/>
            <a:ext cx="1817953" cy="18179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A79B12-BA55-8B4D-87F2-74794D182AFB}"/>
              </a:ext>
            </a:extLst>
          </p:cNvPr>
          <p:cNvSpPr txBox="1"/>
          <p:nvPr/>
        </p:nvSpPr>
        <p:spPr>
          <a:xfrm>
            <a:off x="909919" y="6488668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015151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3C48A-005B-304D-965D-DE66AC7BA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 2.1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D81E9-D95F-954B-AEA0-E0E8EFEED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2951163"/>
          </a:xfrm>
        </p:spPr>
        <p:txBody>
          <a:bodyPr>
            <a:normAutofit/>
          </a:bodyPr>
          <a:lstStyle/>
          <a:p>
            <a:r>
              <a:rPr lang="en-US" dirty="0"/>
              <a:t>Since the condition evaluated to true, we can execute the statement in our loop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 we just print the value of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 to the screen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3D5F7F-5329-9940-8F6F-D7C97EE78E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979"/>
          <a:stretch/>
        </p:blipFill>
        <p:spPr>
          <a:xfrm>
            <a:off x="7227887" y="4100512"/>
            <a:ext cx="3278352" cy="44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601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3904D-92DA-7A41-881D-45B966911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F8DEC-D43E-E840-92FB-482CC1833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222501"/>
          </a:xfrm>
        </p:spPr>
        <p:txBody>
          <a:bodyPr/>
          <a:lstStyle/>
          <a:p>
            <a:r>
              <a:rPr lang="en-US" dirty="0"/>
              <a:t>We can now increment the variable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) that we created</a:t>
            </a:r>
          </a:p>
          <a:p>
            <a:endParaRPr lang="en-US" dirty="0"/>
          </a:p>
          <a:p>
            <a:r>
              <a:rPr lang="en-US" dirty="0"/>
              <a:t>So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 will now be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A9167C-4432-344F-98ED-8256D4E2DD3F}"/>
              </a:ext>
            </a:extLst>
          </p:cNvPr>
          <p:cNvSpPr txBox="1"/>
          <p:nvPr/>
        </p:nvSpPr>
        <p:spPr>
          <a:xfrm>
            <a:off x="1608136" y="5643563"/>
            <a:ext cx="9593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seems like something that can become a bit annoying when writing an actual program.</a:t>
            </a:r>
          </a:p>
          <a:p>
            <a:endParaRPr lang="en-US" dirty="0"/>
          </a:p>
          <a:p>
            <a:r>
              <a:rPr lang="en-US" dirty="0"/>
              <a:t>Having to step through all this stuff manually is rather time consuming. There must be a better way. </a:t>
            </a:r>
          </a:p>
        </p:txBody>
      </p:sp>
    </p:spTree>
    <p:extLst>
      <p:ext uri="{BB962C8B-B14F-4D97-AF65-F5344CB8AC3E}">
        <p14:creationId xmlns:p14="http://schemas.microsoft.com/office/powerpoint/2010/main" val="2733212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9FDAD-26DA-544C-BF86-E3368AD1C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continue to step through this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76D4C-8B27-214A-A86A-B118312AE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763837"/>
            <a:ext cx="9905999" cy="2879726"/>
          </a:xfrm>
        </p:spPr>
        <p:txBody>
          <a:bodyPr/>
          <a:lstStyle/>
          <a:p>
            <a:r>
              <a:rPr lang="en-US" dirty="0"/>
              <a:t>But instead of using slides, let’s actually look what our program is doing</a:t>
            </a:r>
          </a:p>
          <a:p>
            <a:endParaRPr lang="en-US" dirty="0"/>
          </a:p>
          <a:p>
            <a:r>
              <a:rPr lang="en-US" dirty="0"/>
              <a:t>We can do this using a </a:t>
            </a:r>
            <a:r>
              <a:rPr lang="en-US" b="1" dirty="0"/>
              <a:t>debugging</a:t>
            </a:r>
            <a:r>
              <a:rPr lang="en-US" dirty="0"/>
              <a:t> tool (debugger)</a:t>
            </a:r>
          </a:p>
          <a:p>
            <a:pPr lvl="1"/>
            <a:r>
              <a:rPr lang="en-US" dirty="0"/>
              <a:t>Most IDEs have this built in to make our lives a lot easier</a:t>
            </a:r>
          </a:p>
          <a:p>
            <a:pPr lvl="1"/>
            <a:r>
              <a:rPr lang="en-US" dirty="0" err="1"/>
              <a:t>codeboard.io</a:t>
            </a:r>
            <a:r>
              <a:rPr lang="en-US" dirty="0"/>
              <a:t> is not one of those</a:t>
            </a:r>
          </a:p>
        </p:txBody>
      </p:sp>
    </p:spTree>
    <p:extLst>
      <p:ext uri="{BB962C8B-B14F-4D97-AF65-F5344CB8AC3E}">
        <p14:creationId xmlns:p14="http://schemas.microsoft.com/office/powerpoint/2010/main" val="4544612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57335-46FD-BD44-BB2B-495D3C7F0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For loop 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FCA29-8F31-A044-B9E3-13991E5C9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079751"/>
          </a:xfrm>
        </p:spPr>
        <p:txBody>
          <a:bodyPr/>
          <a:lstStyle/>
          <a:p>
            <a:r>
              <a:rPr lang="en-US" dirty="0"/>
              <a:t>Let’s say our for loop finished and we want to reuse a variable created in the initialization</a:t>
            </a:r>
          </a:p>
          <a:p>
            <a:endParaRPr lang="en-US" dirty="0"/>
          </a:p>
          <a:p>
            <a:r>
              <a:rPr lang="en-US" dirty="0"/>
              <a:t>Can we do that?</a:t>
            </a:r>
          </a:p>
          <a:p>
            <a:pPr lvl="1"/>
            <a:r>
              <a:rPr lang="en-US" dirty="0"/>
              <a:t>NO! This is not possible</a:t>
            </a:r>
          </a:p>
        </p:txBody>
      </p:sp>
    </p:spTree>
    <p:extLst>
      <p:ext uri="{BB962C8B-B14F-4D97-AF65-F5344CB8AC3E}">
        <p14:creationId xmlns:p14="http://schemas.microsoft.com/office/powerpoint/2010/main" val="2293148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4DF37-21F0-1B4E-A5FA-A855C46D7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does this not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6A7E0-0639-9B46-9563-1A9A5A050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97768"/>
            <a:ext cx="9905999" cy="3541714"/>
          </a:xfrm>
        </p:spPr>
        <p:txBody>
          <a:bodyPr/>
          <a:lstStyle/>
          <a:p>
            <a:r>
              <a:rPr lang="en-US" dirty="0"/>
              <a:t>This has to do with the </a:t>
            </a:r>
            <a:r>
              <a:rPr lang="en-US" u="sng" dirty="0"/>
              <a:t>variable  scope</a:t>
            </a:r>
            <a:r>
              <a:rPr lang="en-US" dirty="0"/>
              <a:t>  that exists within the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/>
              <a:t> loop</a:t>
            </a:r>
          </a:p>
          <a:p>
            <a:endParaRPr lang="en-US" dirty="0"/>
          </a:p>
          <a:p>
            <a:r>
              <a:rPr lang="en-US" dirty="0"/>
              <a:t>A variable that is </a:t>
            </a:r>
            <a:r>
              <a:rPr lang="en-US" u="sng" dirty="0"/>
              <a:t>created in the </a:t>
            </a:r>
            <a:r>
              <a:rPr lang="en-US" u="sng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/>
              <a:t> loop will </a:t>
            </a:r>
            <a:r>
              <a:rPr lang="en-US" u="sng" dirty="0"/>
              <a:t>”die” with the </a:t>
            </a:r>
            <a:r>
              <a:rPr lang="en-US" u="sng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/>
              <a:t> loop</a:t>
            </a:r>
          </a:p>
          <a:p>
            <a:endParaRPr lang="en-US" dirty="0"/>
          </a:p>
          <a:p>
            <a:r>
              <a:rPr lang="en-US" dirty="0"/>
              <a:t>This means that a variable created in the initialization is a </a:t>
            </a:r>
            <a:r>
              <a:rPr lang="en-US" b="1" dirty="0"/>
              <a:t>local variable</a:t>
            </a:r>
            <a:r>
              <a:rPr lang="en-US" dirty="0"/>
              <a:t> of the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/>
              <a:t> loop</a:t>
            </a:r>
          </a:p>
        </p:txBody>
      </p:sp>
      <p:pic>
        <p:nvPicPr>
          <p:cNvPr id="7" name="Graphic 6" descr="Magnifying glass">
            <a:extLst>
              <a:ext uri="{FF2B5EF4-FFF2-40B4-BE49-F238E27FC236}">
                <a16:creationId xmlns:a16="http://schemas.microsoft.com/office/drawing/2014/main" id="{657C1EBC-45E9-7646-B970-517B161B3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1830208">
            <a:off x="4900027" y="2096080"/>
            <a:ext cx="1507962" cy="150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03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6551E-C395-C940-B50D-745687A22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Equivalence between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4F2FE-79B4-824F-A5CA-70C4EA7D4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it possible to use a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dirty="0"/>
              <a:t> loop instead of a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/>
              <a:t> loop for something?</a:t>
            </a:r>
          </a:p>
          <a:p>
            <a:pPr lvl="1"/>
            <a:r>
              <a:rPr lang="en-US" dirty="0"/>
              <a:t>YES! Absolutely.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A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/>
              <a:t> loop can be expressed as a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dirty="0"/>
              <a:t> loop and vice-versa </a:t>
            </a:r>
          </a:p>
        </p:txBody>
      </p:sp>
    </p:spTree>
    <p:extLst>
      <p:ext uri="{BB962C8B-B14F-4D97-AF65-F5344CB8AC3E}">
        <p14:creationId xmlns:p14="http://schemas.microsoft.com/office/powerpoint/2010/main" val="232160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F5D8E-2E99-494E-9A14-024CF8201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Equivalence between loops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3A4DDAE-3630-8941-80E8-825F4D1234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492" y="2964033"/>
            <a:ext cx="5067899" cy="1928005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8FAC8B-2127-7C40-8F0E-8B230F3C3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5688" y="2669436"/>
            <a:ext cx="2964180" cy="2517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5C941A-F9A4-144B-8F52-657C80CA7C55}"/>
                  </a:ext>
                </a:extLst>
              </p:cNvPr>
              <p:cNvSpPr txBox="1"/>
              <p:nvPr/>
            </p:nvSpPr>
            <p:spPr>
              <a:xfrm>
                <a:off x="6119159" y="3466370"/>
                <a:ext cx="188976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5C941A-F9A4-144B-8F52-657C80CA7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159" y="3466370"/>
                <a:ext cx="1889760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451A2DBA-4C1F-CB48-90CE-C2BBE051D129}"/>
              </a:ext>
            </a:extLst>
          </p:cNvPr>
          <p:cNvSpPr txBox="1"/>
          <p:nvPr/>
        </p:nvSpPr>
        <p:spPr>
          <a:xfrm>
            <a:off x="3558858" y="5758982"/>
            <a:ext cx="6598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These two loops will do the EXACT SAME THING</a:t>
            </a:r>
          </a:p>
        </p:txBody>
      </p:sp>
    </p:spTree>
    <p:extLst>
      <p:ext uri="{BB962C8B-B14F-4D97-AF65-F5344CB8AC3E}">
        <p14:creationId xmlns:p14="http://schemas.microsoft.com/office/powerpoint/2010/main" val="79253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5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75DA2-3F89-FC4A-88C0-DC84EDDC8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 “for each”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744F2-E9D1-8641-8BA3-807370505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for each</a:t>
            </a:r>
            <a:r>
              <a:rPr lang="en-US" dirty="0"/>
              <a:t> loop is a special case of the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/>
              <a:t> loop</a:t>
            </a:r>
          </a:p>
          <a:p>
            <a:endParaRPr lang="en-US" dirty="0"/>
          </a:p>
          <a:p>
            <a:r>
              <a:rPr lang="en-US" dirty="0"/>
              <a:t>It basically says: “Ok for each sub-type of this super-type, I will do something”</a:t>
            </a:r>
          </a:p>
          <a:p>
            <a:endParaRPr lang="en-US" dirty="0"/>
          </a:p>
          <a:p>
            <a:r>
              <a:rPr lang="en-US" dirty="0"/>
              <a:t>This may sound strange but lets look at a trivial example</a:t>
            </a:r>
          </a:p>
        </p:txBody>
      </p:sp>
    </p:spTree>
    <p:extLst>
      <p:ext uri="{BB962C8B-B14F-4D97-AF65-F5344CB8AC3E}">
        <p14:creationId xmlns:p14="http://schemas.microsoft.com/office/powerpoint/2010/main" val="331919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800" decel="100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AF050-1AE2-7945-906F-8ABFBBA27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Syntax of the “for each”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14D53-BBB6-F94D-9B42-AE46CC0DA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4461" y="4264024"/>
            <a:ext cx="9905999" cy="2451101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highlight>
                  <a:srgbClr val="80808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Initialize sub-type</a:t>
            </a:r>
            <a:r>
              <a:rPr lang="en-US" dirty="0"/>
              <a:t>: Here we initialize a temporary variable that is a subtype of the </a:t>
            </a:r>
            <a:r>
              <a:rPr lang="en-US" dirty="0">
                <a:highlight>
                  <a:srgbClr val="80808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super-type variable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>
                <a:highlight>
                  <a:srgbClr val="80808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super-type variable</a:t>
            </a:r>
            <a:r>
              <a:rPr lang="en-US" dirty="0"/>
              <a:t>: A variable that is a super-type of our temporary variable</a:t>
            </a:r>
          </a:p>
          <a:p>
            <a:endParaRPr lang="en-US" dirty="0"/>
          </a:p>
          <a:p>
            <a:r>
              <a:rPr lang="en-US" dirty="0">
                <a:highlight>
                  <a:srgbClr val="80808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Statements</a:t>
            </a:r>
            <a:r>
              <a:rPr lang="en-US" dirty="0"/>
              <a:t>: This is still the exact same as it was before (some code that we want executed)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A9682-BFB8-1A44-8120-3E38C3974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226" y="1936750"/>
            <a:ext cx="9046371" cy="187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555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549B5-CC8A-0543-8EFB-356E5DBD1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of “for each”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646BE-2C38-534F-8557-1FD4BDC0E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312" y="5339368"/>
            <a:ext cx="10636200" cy="900114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Note</a:t>
            </a:r>
            <a:r>
              <a:rPr lang="en-US" dirty="0"/>
              <a:t>: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</a:t>
            </a:r>
            <a:r>
              <a:rPr lang="en-US" dirty="0"/>
              <a:t> can have ANY name, this is just a variable that we will use in the loop</a:t>
            </a:r>
          </a:p>
          <a:p>
            <a:r>
              <a:rPr lang="en-US" dirty="0"/>
              <a:t>Try to guess what this prints. If you don’t know, write the code and see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52C0B0-6DD1-DC45-A405-72EB7E845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50" y="1859851"/>
            <a:ext cx="11023500" cy="307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394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89FAD-D372-4545-848C-6E7022416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2 fundamental types of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EA731-D0D9-2048-AA6C-7C8B5524F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/>
          </a:bodyPr>
          <a:lstStyle/>
          <a:p>
            <a:r>
              <a:rPr lang="en-US" b="1" u="sng" dirty="0"/>
              <a:t>Finite</a:t>
            </a:r>
            <a:r>
              <a:rPr lang="en-US" dirty="0"/>
              <a:t>: A </a:t>
            </a:r>
            <a:r>
              <a:rPr lang="en-US" u="sng" dirty="0"/>
              <a:t>finite</a:t>
            </a:r>
            <a:r>
              <a:rPr lang="en-US" dirty="0"/>
              <a:t> loop is a loop that is guaranteed to terminate</a:t>
            </a:r>
          </a:p>
          <a:p>
            <a:pPr lvl="1"/>
            <a:r>
              <a:rPr lang="en-US" dirty="0"/>
              <a:t>An example would be: “count down from 10 to 0”.</a:t>
            </a:r>
          </a:p>
          <a:p>
            <a:pPr lvl="2"/>
            <a:r>
              <a:rPr lang="en-US" dirty="0"/>
              <a:t>No matter how much you want to keep going, you WILL reach 0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u="sng" dirty="0"/>
              <a:t>Infinite</a:t>
            </a:r>
            <a:r>
              <a:rPr lang="en-US" dirty="0"/>
              <a:t>: An infinite loop is a loop that is not guaranteed to terminate </a:t>
            </a:r>
          </a:p>
          <a:p>
            <a:pPr lvl="1"/>
            <a:r>
              <a:rPr lang="en-US" dirty="0"/>
              <a:t>An example would be: ”Until I say stop, walk forward”</a:t>
            </a:r>
          </a:p>
          <a:p>
            <a:pPr lvl="2"/>
            <a:r>
              <a:rPr lang="en-US" dirty="0"/>
              <a:t>It doesn’t matter how much you trust me, I </a:t>
            </a:r>
            <a:r>
              <a:rPr lang="en-US" b="1" dirty="0"/>
              <a:t>may</a:t>
            </a:r>
            <a:r>
              <a:rPr lang="en-US" dirty="0"/>
              <a:t> (conditional) never say stop!</a:t>
            </a:r>
          </a:p>
        </p:txBody>
      </p:sp>
      <p:pic>
        <p:nvPicPr>
          <p:cNvPr id="5" name="Graphic 4" descr="Infinity">
            <a:extLst>
              <a:ext uri="{FF2B5EF4-FFF2-40B4-BE49-F238E27FC236}">
                <a16:creationId xmlns:a16="http://schemas.microsoft.com/office/drawing/2014/main" id="{7FB83E86-1A4B-AA4A-825F-623F73376D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8134" y="4244483"/>
            <a:ext cx="789039" cy="78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437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5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04ADF-9995-7444-AFDC-99CF2BFCC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 summarize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7D70C-13F0-E244-BDFD-074B26395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97768"/>
            <a:ext cx="9905999" cy="3541714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highlight>
                  <a:srgbClr val="80808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super-type variable</a:t>
            </a:r>
            <a:r>
              <a:rPr lang="en-US" dirty="0"/>
              <a:t> in this case was the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/>
              <a:t>, this is because our variable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myString</a:t>
            </a:r>
            <a:r>
              <a:rPr lang="en-US" dirty="0"/>
              <a:t>) was of type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highlight>
                  <a:srgbClr val="80808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sub-type</a:t>
            </a:r>
            <a:r>
              <a:rPr lang="en-US" dirty="0"/>
              <a:t> of a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/>
              <a:t> is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dirty="0"/>
              <a:t>. This is because a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/>
              <a:t> is composed of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dirty="0"/>
              <a:t>s, so it makes sense to say ”for every char in the string…”</a:t>
            </a:r>
          </a:p>
        </p:txBody>
      </p:sp>
    </p:spTree>
    <p:extLst>
      <p:ext uri="{BB962C8B-B14F-4D97-AF65-F5344CB8AC3E}">
        <p14:creationId xmlns:p14="http://schemas.microsoft.com/office/powerpoint/2010/main" val="170301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24752-8887-DC41-83C4-DFE35146D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Simple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F3F22-1D5E-F44C-9DAF-5B30B7675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loop that will print all the contents of the following: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should not take longer than 5 mins.</a:t>
            </a:r>
          </a:p>
          <a:p>
            <a:pPr lvl="1"/>
            <a:r>
              <a:rPr lang="en-US" dirty="0"/>
              <a:t>If you are stuck or need help, I’ll be walking around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02B54B-D889-694A-8982-5784C9E74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2886074"/>
            <a:ext cx="10843166" cy="44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97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E3EFB-7E3C-2946-A02B-E2551215B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A2439E-B1E0-1640-8DC4-6912BD6F8C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5735" y="2097088"/>
            <a:ext cx="10740530" cy="3004344"/>
          </a:xfrm>
        </p:spPr>
      </p:pic>
    </p:spTree>
    <p:extLst>
      <p:ext uri="{BB962C8B-B14F-4D97-AF65-F5344CB8AC3E}">
        <p14:creationId xmlns:p14="http://schemas.microsoft.com/office/powerpoint/2010/main" val="37269441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B7AAD-6BAF-C14D-AE7A-73A6C616D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Git Programming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D6966-D16E-C544-A6C0-1A6464986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1397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On git there is an exercise called “99_Bottles.cpp”</a:t>
            </a:r>
          </a:p>
          <a:p>
            <a:endParaRPr lang="en-US" dirty="0"/>
          </a:p>
          <a:p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codeboard.io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dirty="0"/>
              <a:t>Download and open the file in your IDE</a:t>
            </a:r>
          </a:p>
          <a:p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pPr lvl="1"/>
            <a:r>
              <a:rPr lang="en-US" dirty="0"/>
              <a:t>Download the file</a:t>
            </a:r>
          </a:p>
          <a:p>
            <a:pPr lvl="1"/>
            <a:r>
              <a:rPr lang="en-US" dirty="0"/>
              <a:t>Copy and paste the contents of the file into a new project </a:t>
            </a:r>
          </a:p>
          <a:p>
            <a:endParaRPr lang="en-US" dirty="0"/>
          </a:p>
          <a:p>
            <a:r>
              <a:rPr lang="en-US" dirty="0"/>
              <a:t>Follow the instructions provided in the source.</a:t>
            </a:r>
          </a:p>
          <a:p>
            <a:r>
              <a:rPr lang="en-US" dirty="0"/>
              <a:t>If you have any questions feel free to ask</a:t>
            </a:r>
          </a:p>
        </p:txBody>
      </p:sp>
    </p:spTree>
    <p:extLst>
      <p:ext uri="{BB962C8B-B14F-4D97-AF65-F5344CB8AC3E}">
        <p14:creationId xmlns:p14="http://schemas.microsoft.com/office/powerpoint/2010/main" val="24574553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C42D7-F9B8-A845-BA18-627153021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Nested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C3DBD-D905-CD47-B582-AAF0C257E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So far we have looked at loops that exist by themselves</a:t>
            </a:r>
          </a:p>
          <a:p>
            <a:endParaRPr lang="en-US" dirty="0"/>
          </a:p>
          <a:p>
            <a:r>
              <a:rPr lang="en-US" dirty="0"/>
              <a:t>But we can do some more interesting things with loops, ergo we can </a:t>
            </a:r>
            <a:r>
              <a:rPr lang="en-US" u="sng" dirty="0"/>
              <a:t>nest</a:t>
            </a:r>
            <a:r>
              <a:rPr lang="en-US" dirty="0"/>
              <a:t> them</a:t>
            </a:r>
          </a:p>
          <a:p>
            <a:endParaRPr lang="en-US" dirty="0"/>
          </a:p>
          <a:p>
            <a:r>
              <a:rPr lang="en-US" dirty="0"/>
              <a:t>What is nesting?</a:t>
            </a:r>
          </a:p>
          <a:p>
            <a:pPr lvl="1"/>
            <a:r>
              <a:rPr lang="en-US" dirty="0"/>
              <a:t>Nesting simply means: “Put things inside something bigger”</a:t>
            </a:r>
          </a:p>
          <a:p>
            <a:endParaRPr lang="en-US" dirty="0"/>
          </a:p>
          <a:p>
            <a:r>
              <a:rPr lang="en-US" dirty="0"/>
              <a:t>In the context of loops this just means “</a:t>
            </a:r>
            <a:r>
              <a:rPr lang="en-US" b="1" dirty="0"/>
              <a:t>a loop inside a loop</a:t>
            </a:r>
            <a:r>
              <a:rPr lang="en-US" dirty="0"/>
              <a:t>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76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800" decel="100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800" decel="100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800" decel="100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8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8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8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89594-E8DB-D740-B072-FDC9D7AC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of a nested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D03B1-CEC7-834A-89C6-1DA88A1BD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86" y="5245706"/>
            <a:ext cx="9905999" cy="993776"/>
          </a:xfrm>
        </p:spPr>
        <p:txBody>
          <a:bodyPr/>
          <a:lstStyle/>
          <a:p>
            <a:r>
              <a:rPr lang="en-US" b="1" dirty="0"/>
              <a:t>Note</a:t>
            </a:r>
            <a:r>
              <a:rPr lang="en-US" dirty="0"/>
              <a:t>: The nested loops can be of different types. Here they just happen to be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/>
              <a:t> loops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B4E9B7-D97A-F242-9C02-EC40D7802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486" y="1925637"/>
            <a:ext cx="10923599" cy="266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45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F95F6-5265-8F40-B594-5CEF398BF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will this code print?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BB26F4-1353-334E-8D14-0D81F73E0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764691"/>
            <a:ext cx="9905998" cy="24156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462C27-CBB5-BD43-81C4-753E0F065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468" y="4469744"/>
            <a:ext cx="3925888" cy="20384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1282965-F8B6-844D-9B8D-F0F17661ABE9}"/>
              </a:ext>
            </a:extLst>
          </p:cNvPr>
          <p:cNvSpPr txBox="1"/>
          <p:nvPr/>
        </p:nvSpPr>
        <p:spPr>
          <a:xfrm>
            <a:off x="8286750" y="6138854"/>
            <a:ext cx="1319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Show debug</a:t>
            </a:r>
          </a:p>
        </p:txBody>
      </p:sp>
    </p:spTree>
    <p:extLst>
      <p:ext uri="{BB962C8B-B14F-4D97-AF65-F5344CB8AC3E}">
        <p14:creationId xmlns:p14="http://schemas.microsoft.com/office/powerpoint/2010/main" val="2992717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157CB-2918-B54E-82DB-AFB2B8572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Logic behind nested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9EC5A-86DA-FD43-8190-36188806D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770349"/>
            <a:ext cx="10488613" cy="2511426"/>
          </a:xfrm>
        </p:spPr>
        <p:txBody>
          <a:bodyPr/>
          <a:lstStyle/>
          <a:p>
            <a:r>
              <a:rPr lang="en-US" dirty="0"/>
              <a:t>There is a very straight forward rule for nested loops which is as follows: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inner most</a:t>
            </a:r>
            <a:r>
              <a:rPr lang="en-US" dirty="0"/>
              <a:t> loop gets </a:t>
            </a:r>
            <a:r>
              <a:rPr lang="en-US" b="1" dirty="0"/>
              <a:t>executed first</a:t>
            </a:r>
            <a:r>
              <a:rPr lang="en-US" dirty="0"/>
              <a:t>, </a:t>
            </a:r>
            <a:r>
              <a:rPr lang="en-US" b="1" dirty="0"/>
              <a:t>then</a:t>
            </a:r>
            <a:r>
              <a:rPr lang="en-US" dirty="0"/>
              <a:t> the </a:t>
            </a:r>
            <a:r>
              <a:rPr lang="en-US" b="1" dirty="0"/>
              <a:t>loop outside</a:t>
            </a:r>
            <a:r>
              <a:rPr lang="en-US" dirty="0"/>
              <a:t> that and so on.</a:t>
            </a:r>
          </a:p>
          <a:p>
            <a:endParaRPr lang="en-US" dirty="0"/>
          </a:p>
          <a:p>
            <a:r>
              <a:rPr lang="en-US" dirty="0"/>
              <a:t>Basically it says: “Just complete the inner loop before moving to the outer loop” </a:t>
            </a:r>
          </a:p>
        </p:txBody>
      </p:sp>
    </p:spTree>
    <p:extLst>
      <p:ext uri="{BB962C8B-B14F-4D97-AF65-F5344CB8AC3E}">
        <p14:creationId xmlns:p14="http://schemas.microsoft.com/office/powerpoint/2010/main" val="2493150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C5977-6FC2-FB46-A9E2-EA2240941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Let’s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8CE61-039F-6F4B-A232-A42A4D362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429000"/>
            <a:ext cx="9905999" cy="1779588"/>
          </a:xfrm>
        </p:spPr>
        <p:txBody>
          <a:bodyPr/>
          <a:lstStyle/>
          <a:p>
            <a:r>
              <a:rPr lang="en-US" dirty="0"/>
              <a:t>For the next 10-15 or so minutes let’s come up with some loops that you would want to see, and we can analyze them in the </a:t>
            </a:r>
            <a:r>
              <a:rPr lang="en-US" dirty="0" err="1"/>
              <a:t>Xcode</a:t>
            </a:r>
            <a:r>
              <a:rPr lang="en-US" dirty="0"/>
              <a:t> debugger</a:t>
            </a:r>
          </a:p>
        </p:txBody>
      </p:sp>
    </p:spTree>
    <p:extLst>
      <p:ext uri="{BB962C8B-B14F-4D97-AF65-F5344CB8AC3E}">
        <p14:creationId xmlns:p14="http://schemas.microsoft.com/office/powerpoint/2010/main" val="13492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61150-CCE1-AA43-9ED2-E95803983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Git programming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5A9BC-37BA-D54E-82E3-DF7BDB395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60851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On git there is an exercise file called “</a:t>
            </a:r>
            <a:r>
              <a:rPr lang="en-US" dirty="0" err="1"/>
              <a:t>Pyramide_drawing.cpp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codeboard.io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dirty="0"/>
              <a:t>Download and open the file in your IDE</a:t>
            </a:r>
          </a:p>
          <a:p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pPr lvl="1"/>
            <a:r>
              <a:rPr lang="en-US" dirty="0"/>
              <a:t>Download the file</a:t>
            </a:r>
          </a:p>
          <a:p>
            <a:pPr lvl="1"/>
            <a:r>
              <a:rPr lang="en-US" dirty="0"/>
              <a:t>Copy and paste the contents of the file into a new project </a:t>
            </a:r>
          </a:p>
          <a:p>
            <a:endParaRPr lang="en-US" dirty="0"/>
          </a:p>
          <a:p>
            <a:r>
              <a:rPr lang="en-US" dirty="0"/>
              <a:t>Follow the instructions provided in the source.</a:t>
            </a:r>
          </a:p>
          <a:p>
            <a:r>
              <a:rPr lang="en-US" dirty="0"/>
              <a:t>If you have any questions feel free to ask</a:t>
            </a:r>
          </a:p>
          <a:p>
            <a:endParaRPr lang="en-US" dirty="0"/>
          </a:p>
          <a:p>
            <a:r>
              <a:rPr lang="en-US" dirty="0"/>
              <a:t>If you complete this early, create a new function that will print a pyramid that looks as follows: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F33728-16B4-464E-A97C-2DD463AA5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9162" y="5882557"/>
            <a:ext cx="8255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764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06920-975C-2148-AC47-BD1C5466E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But why do we want Loops?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4F18E-190F-5D4C-91CD-7BC630D7C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0941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Programs are </a:t>
            </a:r>
            <a:r>
              <a:rPr lang="en-US" b="1" u="sng" dirty="0"/>
              <a:t>sometimes</a:t>
            </a:r>
            <a:r>
              <a:rPr lang="en-US" dirty="0"/>
              <a:t> (not always) used for </a:t>
            </a:r>
            <a:r>
              <a:rPr lang="en-US" u="sng" dirty="0"/>
              <a:t>repetitive</a:t>
            </a:r>
            <a:r>
              <a:rPr lang="en-US" dirty="0"/>
              <a:t> tasks </a:t>
            </a:r>
          </a:p>
          <a:p>
            <a:pPr lvl="1"/>
            <a:r>
              <a:rPr lang="en-US" dirty="0"/>
              <a:t>So they will do things that keep repeating over and over again</a:t>
            </a:r>
          </a:p>
          <a:p>
            <a:pPr lvl="1"/>
            <a:r>
              <a:rPr lang="en-US" dirty="0"/>
              <a:t>If you keep copying &amp; pasting code, please use a loop.</a:t>
            </a:r>
          </a:p>
          <a:p>
            <a:endParaRPr lang="en-US" dirty="0"/>
          </a:p>
          <a:p>
            <a:r>
              <a:rPr lang="en-US" dirty="0"/>
              <a:t>We may want our program to </a:t>
            </a:r>
            <a:r>
              <a:rPr lang="en-US" u="sng" dirty="0"/>
              <a:t>do something for a set number of times</a:t>
            </a:r>
            <a:r>
              <a:rPr lang="en-US" dirty="0"/>
              <a:t> until we tell it otherwise </a:t>
            </a:r>
          </a:p>
          <a:p>
            <a:endParaRPr lang="en-US" dirty="0"/>
          </a:p>
          <a:p>
            <a:r>
              <a:rPr lang="en-US" dirty="0"/>
              <a:t>Maybe we want our program to check something repeatedly and inform us if something specific happens</a:t>
            </a:r>
          </a:p>
        </p:txBody>
      </p:sp>
    </p:spTree>
    <p:extLst>
      <p:ext uri="{BB962C8B-B14F-4D97-AF65-F5344CB8AC3E}">
        <p14:creationId xmlns:p14="http://schemas.microsoft.com/office/powerpoint/2010/main" val="2618781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F1C24-26B0-704C-AD5B-C25E471B8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Operators revised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F46B5-C4F9-A040-A9B4-DD54A254D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been using operators like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++, ==</a:t>
            </a:r>
            <a:r>
              <a:rPr lang="en-US" dirty="0"/>
              <a:t>, etc. but lets look at some nice things we can do with them to make our code less cluttered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Lets say we have a loop where we keep adding a variable to itself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378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4B760-7F21-C744-988B-8452E05D0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loop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AFEACE0-A724-754C-A92A-B44C06AA1F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097087"/>
            <a:ext cx="9397383" cy="2663825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2DDF155-D6B7-6E4F-B84A-AEDBD98FD142}"/>
              </a:ext>
            </a:extLst>
          </p:cNvPr>
          <p:cNvSpPr txBox="1"/>
          <p:nvPr/>
        </p:nvSpPr>
        <p:spPr>
          <a:xfrm>
            <a:off x="1141413" y="5069711"/>
            <a:ext cx="76695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annoying part is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var = var +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 expression. </a:t>
            </a:r>
          </a:p>
          <a:p>
            <a:r>
              <a:rPr lang="en-US" dirty="0"/>
              <a:t>Writing out the same variable over and over again can become rather frustrating.</a:t>
            </a:r>
          </a:p>
          <a:p>
            <a:endParaRPr lang="en-US" dirty="0"/>
          </a:p>
          <a:p>
            <a:r>
              <a:rPr lang="en-US" dirty="0"/>
              <a:t>Surely there is an easier way to do this!</a:t>
            </a:r>
          </a:p>
        </p:txBody>
      </p:sp>
    </p:spTree>
    <p:extLst>
      <p:ext uri="{BB962C8B-B14F-4D97-AF65-F5344CB8AC3E}">
        <p14:creationId xmlns:p14="http://schemas.microsoft.com/office/powerpoint/2010/main" val="4044067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5B5DF36-A1CD-FF46-9B3F-B585D8A85D2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⨂=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5B5DF36-A1CD-FF46-9B3F-B585D8A85D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B5F611-B130-5240-A261-91071F27CB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</m:oMath>
                </a14:m>
                <a:r>
                  <a:rPr lang="en-US" dirty="0"/>
                  <a:t> is short for “any other operator (+, -, /, etc.)”, aka N-</a:t>
                </a:r>
                <a:r>
                  <a:rPr lang="en-US" dirty="0" err="1"/>
                  <a:t>ary</a:t>
                </a:r>
                <a:r>
                  <a:rPr lang="en-US" dirty="0"/>
                  <a:t> operator</a:t>
                </a:r>
              </a:p>
              <a:p>
                <a:r>
                  <a:rPr lang="en-US" dirty="0"/>
                  <a:t>We can remove the second instance of 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var</a:t>
                </a:r>
                <a:r>
                  <a:rPr lang="en-US" dirty="0"/>
                  <a:t> completely by using this.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Syntax: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⨂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any variable that can have arithmetic operations performed on it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</m:oMath>
                </a14:m>
                <a:r>
                  <a:rPr lang="en-US" dirty="0"/>
                  <a:t> is (like we said before) ANY OPERATOR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some number or variable of our choosing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B5F611-B130-5240-A261-91071F27CB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80" t="-2143" b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2634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8EEAA-E5DC-E043-A3B7-E88D45489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does the expression actually mean?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0DE7CC-BBC5-4E4C-AF7A-F1B3BB3164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2249486"/>
                <a:ext cx="10410508" cy="398999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⨂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basically says: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⨂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This may seem a bit confusing but lets look at some easy examples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+=1</m:t>
                    </m:r>
                  </m:oMath>
                </a14:m>
                <a:r>
                  <a:rPr lang="en-US" dirty="0"/>
                  <a:t> is the same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en-US" dirty="0"/>
                  <a:t> is the same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−7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23</m:t>
                    </m:r>
                  </m:oMath>
                </a14:m>
                <a:r>
                  <a:rPr lang="en-US" dirty="0"/>
                  <a:t> is the same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∗23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All of these expressions say “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equal to the current value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⨂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some value”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0DE7CC-BBC5-4E4C-AF7A-F1B3BB3164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2249486"/>
                <a:ext cx="10410508" cy="3989995"/>
              </a:xfrm>
              <a:blipFill>
                <a:blip r:embed="rId2"/>
                <a:stretch>
                  <a:fillRect l="-1218" t="-984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619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C9F67-082D-744E-9767-8E5453157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Let’s clean up that expression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C66081-B539-074A-9019-9171F91443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3470" y="2097088"/>
            <a:ext cx="10965060" cy="292401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B3246B-513F-A54C-8809-2D457770EB0E}"/>
              </a:ext>
            </a:extLst>
          </p:cNvPr>
          <p:cNvSpPr txBox="1"/>
          <p:nvPr/>
        </p:nvSpPr>
        <p:spPr>
          <a:xfrm>
            <a:off x="1265738" y="5299345"/>
            <a:ext cx="10027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You may think that this was rather pointless, but once we start using </a:t>
            </a:r>
            <a:r>
              <a:rPr lang="en-US" sz="2400" b="1" dirty="0"/>
              <a:t>function return types</a:t>
            </a:r>
            <a:r>
              <a:rPr lang="en-US" sz="2400" dirty="0"/>
              <a:t> and more </a:t>
            </a:r>
            <a:r>
              <a:rPr lang="en-US" sz="2400" b="1" dirty="0"/>
              <a:t>complex equations</a:t>
            </a:r>
            <a:r>
              <a:rPr lang="en-US" sz="2400" dirty="0"/>
              <a:t>, doing this will give us a </a:t>
            </a:r>
            <a:r>
              <a:rPr lang="en-US" sz="2400" b="1" dirty="0"/>
              <a:t>speed boost </a:t>
            </a:r>
            <a:r>
              <a:rPr lang="en-US" sz="2400" dirty="0"/>
              <a:t>compared to the first method</a:t>
            </a:r>
          </a:p>
        </p:txBody>
      </p:sp>
    </p:spTree>
    <p:extLst>
      <p:ext uri="{BB962C8B-B14F-4D97-AF65-F5344CB8AC3E}">
        <p14:creationId xmlns:p14="http://schemas.microsoft.com/office/powerpoint/2010/main" val="236750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E24B9-D3F7-7D46-99BE-75F6C9820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For loop increment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372CB-BECB-3C42-A7B0-09C9CDEAE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about the increment that we are doing in the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/>
              <a:t> loop? How does that work?</a:t>
            </a:r>
          </a:p>
          <a:p>
            <a:endParaRPr lang="en-US" dirty="0"/>
          </a:p>
          <a:p>
            <a:r>
              <a:rPr lang="en-US" dirty="0"/>
              <a:t>We always so something that looked like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++,</a:t>
            </a:r>
            <a:r>
              <a:rPr lang="en-US" dirty="0">
                <a:cs typeface="Consolas" panose="020B0609020204030204" pitchFamily="49" charset="0"/>
              </a:rPr>
              <a:t>we came to accept that this increments the value of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cs typeface="Consolas" panose="020B0609020204030204" pitchFamily="49" charset="0"/>
              </a:rPr>
              <a:t>, but let’s look at this </a:t>
            </a:r>
          </a:p>
        </p:txBody>
      </p:sp>
    </p:spTree>
    <p:extLst>
      <p:ext uri="{BB962C8B-B14F-4D97-AF65-F5344CB8AC3E}">
        <p14:creationId xmlns:p14="http://schemas.microsoft.com/office/powerpoint/2010/main" val="361798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93038-3708-3140-B32B-680D98F7D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Post-increment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9F41-9A71-704A-B9C3-21CED9A91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279650"/>
          </a:xfrm>
        </p:spPr>
        <p:txBody>
          <a:bodyPr>
            <a:normAutofit/>
          </a:bodyPr>
          <a:lstStyle/>
          <a:p>
            <a:r>
              <a:rPr lang="en-US" dirty="0"/>
              <a:t>The post increment is seen as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</a:p>
          <a:p>
            <a:endParaRPr lang="en-US" dirty="0"/>
          </a:p>
          <a:p>
            <a:r>
              <a:rPr lang="en-US" dirty="0"/>
              <a:t>This is almost the same as saying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+= 1</a:t>
            </a:r>
          </a:p>
          <a:p>
            <a:endParaRPr lang="en-US" dirty="0"/>
          </a:p>
          <a:p>
            <a:r>
              <a:rPr lang="en-US" dirty="0"/>
              <a:t>Let’s see what happens if we assign a post increment to some other variable</a:t>
            </a:r>
          </a:p>
          <a:p>
            <a:endParaRPr lang="en-US" dirty="0"/>
          </a:p>
          <a:p>
            <a:r>
              <a:rPr lang="en-US" b="1" dirty="0"/>
              <a:t>Note</a:t>
            </a:r>
            <a:r>
              <a:rPr lang="en-US" dirty="0"/>
              <a:t>: The same also applies to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1489085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0AE61-02DC-674D-81D7-8955E2720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Example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874564-3721-064B-8274-CF1F763275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2828" y="1884029"/>
            <a:ext cx="6523167" cy="2876884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B89790-A551-9E4C-9E4C-28348D8DE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5213" y="5634030"/>
            <a:ext cx="4561574" cy="7847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C63309-1F0E-3C49-A6BE-723D8BE512B3}"/>
              </a:ext>
            </a:extLst>
          </p:cNvPr>
          <p:cNvSpPr txBox="1"/>
          <p:nvPr/>
        </p:nvSpPr>
        <p:spPr>
          <a:xfrm>
            <a:off x="2013244" y="5634030"/>
            <a:ext cx="16391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2677145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B580E-54E5-7145-BBB0-415A58F5F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Post-increment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CD46D-F4C0-CD43-9478-91A80C89A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Simply: The-post increment on a variable basically says: “if someone asks, I’ll give them my current value, after that I’ll increment my own value”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are basically holding off on doing the increment</a:t>
            </a:r>
          </a:p>
        </p:txBody>
      </p:sp>
    </p:spTree>
    <p:extLst>
      <p:ext uri="{BB962C8B-B14F-4D97-AF65-F5344CB8AC3E}">
        <p14:creationId xmlns:p14="http://schemas.microsoft.com/office/powerpoint/2010/main" val="996587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39D0D-02A5-1942-8A4E-F5DFCAB39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Pre-increment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535C0-8027-E54B-9F6B-E72936B6D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3147845"/>
            <a:ext cx="9905999" cy="2222500"/>
          </a:xfrm>
        </p:spPr>
        <p:txBody>
          <a:bodyPr/>
          <a:lstStyle/>
          <a:p>
            <a:r>
              <a:rPr lang="en-US" dirty="0"/>
              <a:t>The pre-increment is usually seen as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The pre-increment simply says: “Increment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 immediately”</a:t>
            </a:r>
          </a:p>
        </p:txBody>
      </p:sp>
    </p:spTree>
    <p:extLst>
      <p:ext uri="{BB962C8B-B14F-4D97-AF65-F5344CB8AC3E}">
        <p14:creationId xmlns:p14="http://schemas.microsoft.com/office/powerpoint/2010/main" val="2390042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04BD7-638C-724C-9326-B4312262F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Real world examples?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0ECC6-2EB4-DE4D-80AD-BE2594081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97088"/>
            <a:ext cx="10214845" cy="442277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Your </a:t>
            </a:r>
            <a:r>
              <a:rPr lang="en-US" b="1" dirty="0"/>
              <a:t>Phone</a:t>
            </a:r>
            <a:r>
              <a:rPr lang="en-US" dirty="0"/>
              <a:t> trying to connect to </a:t>
            </a:r>
            <a:r>
              <a:rPr lang="en-US" dirty="0" err="1"/>
              <a:t>wifi</a:t>
            </a:r>
            <a:endParaRPr lang="en-US" dirty="0"/>
          </a:p>
          <a:p>
            <a:pPr lvl="1"/>
            <a:r>
              <a:rPr lang="en-US" dirty="0"/>
              <a:t>There is typically a program (or part of a program) that will keep checking if your phone can connect to </a:t>
            </a:r>
            <a:r>
              <a:rPr lang="en-US" dirty="0" err="1"/>
              <a:t>wifi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Airplane </a:t>
            </a:r>
            <a:r>
              <a:rPr lang="en-US" dirty="0"/>
              <a:t>altitude </a:t>
            </a:r>
          </a:p>
          <a:p>
            <a:pPr lvl="1"/>
            <a:r>
              <a:rPr lang="en-US" dirty="0"/>
              <a:t>The pilot probably wants to know how high the airplane is, otherwise we might have a problem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b="1" dirty="0"/>
              <a:t>Connecting</a:t>
            </a:r>
            <a:r>
              <a:rPr lang="en-US" dirty="0"/>
              <a:t> to an </a:t>
            </a:r>
            <a:r>
              <a:rPr lang="en-US" b="1" dirty="0"/>
              <a:t>online game</a:t>
            </a:r>
          </a:p>
          <a:p>
            <a:pPr lvl="1"/>
            <a:r>
              <a:rPr lang="en-US" dirty="0"/>
              <a:t>The server hosting the game will probably have a loop checking if players want to join</a:t>
            </a:r>
          </a:p>
          <a:p>
            <a:pPr lvl="1"/>
            <a:r>
              <a:rPr lang="en-US" dirty="0"/>
              <a:t>Once there are enough players that loop stops since no more players are required</a:t>
            </a:r>
          </a:p>
        </p:txBody>
      </p:sp>
      <p:pic>
        <p:nvPicPr>
          <p:cNvPr id="8" name="Graphic 7" descr="Game controller">
            <a:extLst>
              <a:ext uri="{FF2B5EF4-FFF2-40B4-BE49-F238E27FC236}">
                <a16:creationId xmlns:a16="http://schemas.microsoft.com/office/drawing/2014/main" id="{E0FBF132-031E-874A-B2ED-A45C6359D1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8592" y="5048248"/>
            <a:ext cx="723901" cy="723901"/>
          </a:xfrm>
          <a:prstGeom prst="rect">
            <a:avLst/>
          </a:prstGeom>
        </p:spPr>
      </p:pic>
      <p:pic>
        <p:nvPicPr>
          <p:cNvPr id="14" name="Graphic 13" descr="Computer">
            <a:extLst>
              <a:ext uri="{FF2B5EF4-FFF2-40B4-BE49-F238E27FC236}">
                <a16:creationId xmlns:a16="http://schemas.microsoft.com/office/drawing/2014/main" id="{3F638290-F141-F846-88CF-14D5679616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57811" y="4857749"/>
            <a:ext cx="914400" cy="914400"/>
          </a:xfrm>
          <a:prstGeom prst="rect">
            <a:avLst/>
          </a:prstGeom>
        </p:spPr>
      </p:pic>
      <p:pic>
        <p:nvPicPr>
          <p:cNvPr id="15" name="Graphic 14" descr="Wi-Fi">
            <a:extLst>
              <a:ext uri="{FF2B5EF4-FFF2-40B4-BE49-F238E27FC236}">
                <a16:creationId xmlns:a16="http://schemas.microsoft.com/office/drawing/2014/main" id="{4C8A5F35-59B5-FA49-A596-676EFC5277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48311" y="1976439"/>
            <a:ext cx="723900" cy="723900"/>
          </a:xfrm>
          <a:prstGeom prst="rect">
            <a:avLst/>
          </a:prstGeom>
        </p:spPr>
      </p:pic>
      <p:pic>
        <p:nvPicPr>
          <p:cNvPr id="17" name="Graphic 16" descr="Airplane">
            <a:extLst>
              <a:ext uri="{FF2B5EF4-FFF2-40B4-BE49-F238E27FC236}">
                <a16:creationId xmlns:a16="http://schemas.microsoft.com/office/drawing/2014/main" id="{41EB9C33-942C-7A43-AD41-7A30165ED2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3624262" y="339407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441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0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100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EACC4-68FA-6C4A-ABB9-3BA4801B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83B0C-99F8-C84C-82DE-CE3718BFF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0732" y="5842022"/>
            <a:ext cx="1280946" cy="52579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Output: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613710-367F-7545-82FF-6B47BC377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732" y="2097088"/>
            <a:ext cx="6927359" cy="29640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3FF500-3FC8-2249-A70B-1224E55C5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117" y="5677590"/>
            <a:ext cx="4957058" cy="86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06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CC61-8E28-9147-B559-6F079690B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Git Programming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042F3-0ED1-D846-9605-139A2882E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git there is a file called “</a:t>
            </a:r>
            <a:r>
              <a:rPr lang="en-US" dirty="0" err="1"/>
              <a:t>Reverse_String.cpp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I will be here to help if you get stuck or if anything is unclear</a:t>
            </a:r>
          </a:p>
          <a:p>
            <a:endParaRPr lang="en-US" dirty="0"/>
          </a:p>
          <a:p>
            <a:r>
              <a:rPr lang="en-US" dirty="0"/>
              <a:t>If you are done early we can take a deep dive into some concepts of your choosing</a:t>
            </a:r>
          </a:p>
        </p:txBody>
      </p:sp>
    </p:spTree>
    <p:extLst>
      <p:ext uri="{BB962C8B-B14F-4D97-AF65-F5344CB8AC3E}">
        <p14:creationId xmlns:p14="http://schemas.microsoft.com/office/powerpoint/2010/main" val="395114299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4088C-5890-0543-970A-D498D81CF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 “Break”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6B9F8-0D3C-DB4F-9206-D7E55DE13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Sometimes we want to get out of a loop before it actually finishes</a:t>
            </a:r>
          </a:p>
          <a:p>
            <a:endParaRPr lang="en-US" dirty="0"/>
          </a:p>
          <a:p>
            <a:r>
              <a:rPr lang="en-US" dirty="0"/>
              <a:t>We could use </a:t>
            </a:r>
            <a:r>
              <a:rPr lang="en-US" sz="2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/>
              <a:t>, but doing so will end the function that our loop is in which we may not want</a:t>
            </a:r>
          </a:p>
          <a:p>
            <a:endParaRPr lang="en-US" dirty="0"/>
          </a:p>
          <a:p>
            <a:r>
              <a:rPr lang="en-US" dirty="0"/>
              <a:t>We can use the </a:t>
            </a:r>
            <a:r>
              <a:rPr lang="en-US" sz="2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dirty="0"/>
              <a:t> keyword to say: “Ok we’re done with the loop even though it could keep going”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4981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956FA-531E-D04E-8D3B-E206E39E7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Lets come up with some examples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4A86F8-C121-B140-B22D-165A714AC0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1386" y="2097088"/>
            <a:ext cx="3378200" cy="34798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FA5082-A301-B34F-8169-14B2A5945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7758" y="2097088"/>
            <a:ext cx="2956502" cy="44780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946901-5D6C-AC44-BE5A-F16A291257D4}"/>
              </a:ext>
            </a:extLst>
          </p:cNvPr>
          <p:cNvSpPr txBox="1"/>
          <p:nvPr/>
        </p:nvSpPr>
        <p:spPr>
          <a:xfrm>
            <a:off x="1506074" y="6205846"/>
            <a:ext cx="542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are two simple examples for illustration purposes</a:t>
            </a:r>
          </a:p>
        </p:txBody>
      </p:sp>
    </p:spTree>
    <p:extLst>
      <p:ext uri="{BB962C8B-B14F-4D97-AF65-F5344CB8AC3E}">
        <p14:creationId xmlns:p14="http://schemas.microsoft.com/office/powerpoint/2010/main" val="109765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A6F72-F098-834A-9D25-1BC73A472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What sort of loops are there?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C46E7-EACA-C34C-B425-45E946D39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422776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For Loop</a:t>
            </a:r>
            <a:r>
              <a:rPr lang="en-US" dirty="0"/>
              <a:t>: This is like counting down. We could say something like: </a:t>
            </a:r>
          </a:p>
          <a:p>
            <a:pPr lvl="1"/>
            <a:r>
              <a:rPr lang="en-US" dirty="0"/>
              <a:t>“For the next 5 numbers, give me a name”</a:t>
            </a:r>
          </a:p>
          <a:p>
            <a:pPr lvl="1"/>
            <a:r>
              <a:rPr lang="en-US" dirty="0"/>
              <a:t>“For the first 10 elements in an array, tell me their value”</a:t>
            </a:r>
          </a:p>
          <a:p>
            <a:pPr lvl="1"/>
            <a:endParaRPr lang="en-US" dirty="0"/>
          </a:p>
          <a:p>
            <a:r>
              <a:rPr lang="en-US" b="1" dirty="0"/>
              <a:t>While Loop</a:t>
            </a:r>
            <a:r>
              <a:rPr lang="en-US" dirty="0"/>
              <a:t>: This one is probably the easiest one to find examples</a:t>
            </a:r>
          </a:p>
          <a:p>
            <a:pPr lvl="1"/>
            <a:r>
              <a:rPr lang="en-US" dirty="0"/>
              <a:t>“While the time is not 12:00, do some programming”</a:t>
            </a:r>
          </a:p>
          <a:p>
            <a:pPr lvl="1"/>
            <a:r>
              <a:rPr lang="en-US" dirty="0"/>
              <a:t>“While the sun is out, don’t sleep”</a:t>
            </a:r>
          </a:p>
          <a:p>
            <a:pPr lvl="1"/>
            <a:endParaRPr lang="en-US" dirty="0"/>
          </a:p>
          <a:p>
            <a:r>
              <a:rPr lang="en-US" dirty="0"/>
              <a:t>That’s basically all the loops we will see</a:t>
            </a:r>
          </a:p>
          <a:p>
            <a:pPr lvl="1"/>
            <a:r>
              <a:rPr lang="en-US" dirty="0"/>
              <a:t>But there are subtypes of these loops that we will look at</a:t>
            </a:r>
          </a:p>
        </p:txBody>
      </p:sp>
      <p:pic>
        <p:nvPicPr>
          <p:cNvPr id="5" name="Graphic 4" descr="Pyramid with levels">
            <a:extLst>
              <a:ext uri="{FF2B5EF4-FFF2-40B4-BE49-F238E27FC236}">
                <a16:creationId xmlns:a16="http://schemas.microsoft.com/office/drawing/2014/main" id="{DBFEE40D-5BBC-3D46-879A-45EE3D11D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51058" y="591026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603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2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10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8334D-39E8-3E43-8348-997AB22CF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36C8F-1B15-E74C-9711-0B4AA13C4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922463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dirty="0"/>
              <a:t> loop is probably the easiest to understand</a:t>
            </a:r>
          </a:p>
          <a:p>
            <a:endParaRPr lang="en-US" dirty="0"/>
          </a:p>
          <a:p>
            <a:r>
              <a:rPr lang="en-US" dirty="0"/>
              <a:t>The structure is as follows: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BBC5D8-84F3-D840-8671-CB8EFC049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4324349"/>
            <a:ext cx="3284208" cy="192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27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405B5-69BE-5847-914C-BF9889190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F155D-8787-184A-86BA-C136BEE58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155853" cy="3541714"/>
          </a:xfrm>
        </p:spPr>
        <p:txBody>
          <a:bodyPr/>
          <a:lstStyle/>
          <a:p>
            <a:r>
              <a:rPr lang="en-US" dirty="0"/>
              <a:t>The condition MUST evaluate to </a:t>
            </a:r>
            <a:r>
              <a:rPr lang="en-US" b="1" dirty="0"/>
              <a:t>true</a:t>
            </a:r>
            <a:r>
              <a:rPr lang="en-US" dirty="0"/>
              <a:t> in order for the statements to execute</a:t>
            </a:r>
          </a:p>
          <a:p>
            <a:endParaRPr lang="en-US" dirty="0"/>
          </a:p>
          <a:p>
            <a:r>
              <a:rPr lang="en-US" dirty="0"/>
              <a:t>This basically says: “</a:t>
            </a:r>
            <a:r>
              <a:rPr lang="en-US" b="1" dirty="0"/>
              <a:t>If</a:t>
            </a:r>
            <a:r>
              <a:rPr lang="en-US" dirty="0"/>
              <a:t> this </a:t>
            </a:r>
            <a:r>
              <a:rPr lang="en-US" b="1" dirty="0"/>
              <a:t>condition</a:t>
            </a:r>
            <a:r>
              <a:rPr lang="en-US" dirty="0"/>
              <a:t> is </a:t>
            </a:r>
            <a:r>
              <a:rPr lang="en-US" b="1" dirty="0"/>
              <a:t>true</a:t>
            </a:r>
            <a:r>
              <a:rPr lang="en-US" dirty="0"/>
              <a:t>, then you can </a:t>
            </a:r>
            <a:r>
              <a:rPr lang="en-US" b="1" dirty="0"/>
              <a:t>execute</a:t>
            </a:r>
            <a:r>
              <a:rPr lang="en-US" dirty="0"/>
              <a:t> the contents </a:t>
            </a:r>
            <a:r>
              <a:rPr lang="en-US" b="1" dirty="0"/>
              <a:t>in the while</a:t>
            </a:r>
            <a:r>
              <a:rPr lang="en-US" dirty="0"/>
              <a:t> loop. </a:t>
            </a:r>
            <a:r>
              <a:rPr lang="en-US" b="1" dirty="0"/>
              <a:t>Otherwise</a:t>
            </a:r>
            <a:r>
              <a:rPr lang="en-US" dirty="0"/>
              <a:t> you are </a:t>
            </a:r>
            <a:r>
              <a:rPr lang="en-US" b="1" dirty="0"/>
              <a:t>not allowed to execute</a:t>
            </a:r>
            <a:r>
              <a:rPr lang="en-US" dirty="0"/>
              <a:t> the while loop.”</a:t>
            </a:r>
          </a:p>
        </p:txBody>
      </p:sp>
    </p:spTree>
    <p:extLst>
      <p:ext uri="{BB962C8B-B14F-4D97-AF65-F5344CB8AC3E}">
        <p14:creationId xmlns:p14="http://schemas.microsoft.com/office/powerpoint/2010/main" val="2042750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3079</TotalTime>
  <Words>2894</Words>
  <Application>Microsoft Macintosh PowerPoint</Application>
  <PresentationFormat>Widescreen</PresentationFormat>
  <Paragraphs>362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9" baseType="lpstr">
      <vt:lpstr>Arial</vt:lpstr>
      <vt:lpstr>Calibri</vt:lpstr>
      <vt:lpstr>Cambria Math</vt:lpstr>
      <vt:lpstr>Consolas</vt:lpstr>
      <vt:lpstr>Tw Cen MT</vt:lpstr>
      <vt:lpstr>Circuit</vt:lpstr>
      <vt:lpstr>Loops</vt:lpstr>
      <vt:lpstr>Goals for today</vt:lpstr>
      <vt:lpstr>What is a loop?</vt:lpstr>
      <vt:lpstr>2 fundamental types of loop</vt:lpstr>
      <vt:lpstr>But why do we want Loops?</vt:lpstr>
      <vt:lpstr>Real world examples?</vt:lpstr>
      <vt:lpstr>What sort of loops are there?</vt:lpstr>
      <vt:lpstr>While Loop</vt:lpstr>
      <vt:lpstr>Condition</vt:lpstr>
      <vt:lpstr>Statements</vt:lpstr>
      <vt:lpstr>Let’s create a simple while loop</vt:lpstr>
      <vt:lpstr>Let’s come up with the code: Condition</vt:lpstr>
      <vt:lpstr>Let’s come up with the code: Statement</vt:lpstr>
      <vt:lpstr>NO!!</vt:lpstr>
      <vt:lpstr>But why not?!!</vt:lpstr>
      <vt:lpstr>So let’s fix this!</vt:lpstr>
      <vt:lpstr>The “do while” loop</vt:lpstr>
      <vt:lpstr>Structure of “do while”</vt:lpstr>
      <vt:lpstr>What will the following code output?</vt:lpstr>
      <vt:lpstr>The for loop</vt:lpstr>
      <vt:lpstr>For Loop (C++ syntax)</vt:lpstr>
      <vt:lpstr>Initialization </vt:lpstr>
      <vt:lpstr>Condition</vt:lpstr>
      <vt:lpstr>increment</vt:lpstr>
      <vt:lpstr>statement</vt:lpstr>
      <vt:lpstr>Logic of the for loop</vt:lpstr>
      <vt:lpstr>Let’s step through an easy loop</vt:lpstr>
      <vt:lpstr>Step 1(Initialize)</vt:lpstr>
      <vt:lpstr>Step 2 (condition)</vt:lpstr>
      <vt:lpstr>Step 2.1</vt:lpstr>
      <vt:lpstr>Step 3</vt:lpstr>
      <vt:lpstr>Let’s continue to step through this loop</vt:lpstr>
      <vt:lpstr>For loop variable scope</vt:lpstr>
      <vt:lpstr>Why does this not work?</vt:lpstr>
      <vt:lpstr>Equivalence between loops</vt:lpstr>
      <vt:lpstr>Equivalence between loops</vt:lpstr>
      <vt:lpstr>The “for each” loop</vt:lpstr>
      <vt:lpstr>Syntax of the “for each” loop</vt:lpstr>
      <vt:lpstr>Example of “for each”</vt:lpstr>
      <vt:lpstr>To summarize</vt:lpstr>
      <vt:lpstr>Simple Exercise</vt:lpstr>
      <vt:lpstr>Solution</vt:lpstr>
      <vt:lpstr>Git Programming exercise</vt:lpstr>
      <vt:lpstr>Nested Loops</vt:lpstr>
      <vt:lpstr>Example of a nested loop</vt:lpstr>
      <vt:lpstr>What will this code print?</vt:lpstr>
      <vt:lpstr>Logic behind nested loops</vt:lpstr>
      <vt:lpstr>Let’s experiment</vt:lpstr>
      <vt:lpstr>Git programming Exercise</vt:lpstr>
      <vt:lpstr>Operators revised</vt:lpstr>
      <vt:lpstr>Example loop</vt:lpstr>
      <vt:lpstr>⨂=</vt:lpstr>
      <vt:lpstr>What does the expression actually mean?</vt:lpstr>
      <vt:lpstr>Let’s clean up that expression </vt:lpstr>
      <vt:lpstr>For loop increment</vt:lpstr>
      <vt:lpstr>Post-increment </vt:lpstr>
      <vt:lpstr>Example Code</vt:lpstr>
      <vt:lpstr>Post-increment logic</vt:lpstr>
      <vt:lpstr>Pre-increment </vt:lpstr>
      <vt:lpstr>Example code</vt:lpstr>
      <vt:lpstr>Git Programming exercise</vt:lpstr>
      <vt:lpstr>The “Break” keyword</vt:lpstr>
      <vt:lpstr>Lets come up with some 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 Tiso</dc:creator>
  <cp:lastModifiedBy>Philipp Tiso</cp:lastModifiedBy>
  <cp:revision>682</cp:revision>
  <dcterms:created xsi:type="dcterms:W3CDTF">2019-06-19T08:16:59Z</dcterms:created>
  <dcterms:modified xsi:type="dcterms:W3CDTF">2019-06-22T19:02:06Z</dcterms:modified>
</cp:coreProperties>
</file>