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7" r:id="rId4"/>
    <p:sldId id="258" r:id="rId5"/>
    <p:sldId id="259" r:id="rId6"/>
    <p:sldId id="260" r:id="rId7"/>
    <p:sldId id="261" r:id="rId8"/>
    <p:sldId id="262" r:id="rId9"/>
    <p:sldId id="268" r:id="rId10"/>
    <p:sldId id="263" r:id="rId11"/>
    <p:sldId id="264" r:id="rId12"/>
    <p:sldId id="265" r:id="rId13"/>
    <p:sldId id="266" r:id="rId14"/>
    <p:sldId id="267" r:id="rId15"/>
    <p:sldId id="269" r:id="rId16"/>
    <p:sldId id="270" r:id="rId17"/>
    <p:sldId id="271" r:id="rId18"/>
    <p:sldId id="272" r:id="rId19"/>
    <p:sldId id="301" r:id="rId20"/>
    <p:sldId id="273" r:id="rId21"/>
    <p:sldId id="274" r:id="rId22"/>
    <p:sldId id="275" r:id="rId23"/>
    <p:sldId id="276" r:id="rId24"/>
    <p:sldId id="277" r:id="rId25"/>
    <p:sldId id="278" r:id="rId26"/>
    <p:sldId id="300"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6/16/19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 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arithmetic operators</a:t>
            </a:r>
          </a:p>
          <a:p>
            <a:pPr lvl="1"/>
            <a:r>
              <a:rPr lang="en-US" dirty="0"/>
              <a:t>You have used these before, maybe without knowing </a:t>
            </a:r>
          </a:p>
          <a:p>
            <a:endParaRPr lang="en-US" dirty="0"/>
          </a:p>
          <a:p>
            <a:endParaRPr lang="en-US" dirty="0"/>
          </a:p>
          <a:p>
            <a:r>
              <a:rPr lang="en-US" dirty="0"/>
              <a:t>What arithmetic operators do you think we used?</a:t>
            </a:r>
          </a:p>
          <a:p>
            <a:endParaRPr lang="en-US" dirty="0"/>
          </a:p>
        </p:txBody>
      </p:sp>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Mod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dirty="0"/>
              <a:t>Mod (short for modulo) is like division, the only difference being that it tells us the remainder of the division.</a:t>
            </a:r>
          </a:p>
          <a:p>
            <a:endParaRPr lang="en-US" dirty="0"/>
          </a:p>
          <a:p>
            <a:r>
              <a:rPr lang="en-US" dirty="0"/>
              <a:t>Example:</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dirty="0"/>
              <a:t>Alternative method</a:t>
            </a:r>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lnSpcReduction="1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2689715"/>
            <a:ext cx="9905998" cy="1478570"/>
          </a:xfrm>
        </p:spPr>
        <p:txBody>
          <a:bodyPr/>
          <a:lstStyle/>
          <a:p>
            <a:pPr algn="ctr"/>
            <a:r>
              <a:rPr lang="en-US" dirty="0"/>
              <a:t>Lets take a short break</a:t>
            </a:r>
          </a:p>
        </p:txBody>
      </p:sp>
      <p:pic>
        <p:nvPicPr>
          <p:cNvPr id="4" name="Graphic 3" descr="Pause">
            <a:extLst>
              <a:ext uri="{FF2B5EF4-FFF2-40B4-BE49-F238E27FC236}">
                <a16:creationId xmlns:a16="http://schemas.microsoft.com/office/drawing/2014/main" id="{6609C325-7C05-6247-B54A-7541E8138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490884"/>
            <a:ext cx="914400" cy="914400"/>
          </a:xfrm>
          <a:prstGeom prst="rect">
            <a:avLst/>
          </a:prstGeom>
        </p:spPr>
      </p:pic>
    </p:spTree>
    <p:extLst>
      <p:ext uri="{BB962C8B-B14F-4D97-AF65-F5344CB8AC3E}">
        <p14:creationId xmlns:p14="http://schemas.microsoft.com/office/powerpoint/2010/main" val="417911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statements in C++</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a:t>
            </a:r>
          </a:p>
          <a:p>
            <a:endParaRPr lang="en-US" dirty="0">
              <a:cs typeface="Consolas" panose="020B0609020204030204" pitchFamily="49" charset="0"/>
            </a:endParaRPr>
          </a:p>
          <a:p>
            <a:r>
              <a:rPr lang="en-US" dirty="0">
                <a:cs typeface="Consolas" panose="020B0609020204030204" pitchFamily="49" charset="0"/>
              </a:rPr>
              <a:t>These go hand in hand (”if this …, else …”)</a:t>
            </a:r>
          </a:p>
          <a:p>
            <a:r>
              <a:rPr lang="en-US" dirty="0">
                <a:cs typeface="Consolas" panose="020B0609020204030204" pitchFamily="49" charset="0"/>
              </a:rPr>
              <a:t>The </a:t>
            </a:r>
            <a:r>
              <a:rPr lang="en-US" sz="2000" dirty="0">
                <a:solidFill>
                  <a:schemeClr val="accent4"/>
                </a:solidFill>
                <a:latin typeface="Consolas" panose="020B0609020204030204" pitchFamily="49" charset="0"/>
                <a:cs typeface="Consolas" panose="020B0609020204030204" pitchFamily="49" charset="0"/>
              </a:rPr>
              <a:t>if</a:t>
            </a:r>
            <a:r>
              <a:rPr lang="en-US" dirty="0">
                <a:cs typeface="Consolas" panose="020B0609020204030204" pitchFamily="49" charset="0"/>
              </a:rPr>
              <a:t> can exist by itself, but the </a:t>
            </a:r>
            <a:r>
              <a:rPr lang="en-US" sz="2000" dirty="0">
                <a:solidFill>
                  <a:schemeClr val="accent4"/>
                </a:solidFill>
                <a:latin typeface="Consolas" panose="020B0609020204030204" pitchFamily="49" charset="0"/>
                <a:cs typeface="Consolas" panose="020B0609020204030204" pitchFamily="49" charset="0"/>
              </a:rPr>
              <a:t>else</a:t>
            </a:r>
            <a:r>
              <a:rPr lang="en-US" dirty="0">
                <a:cs typeface="Consolas" panose="020B0609020204030204" pitchFamily="49" charset="0"/>
              </a:rPr>
              <a:t> CAN’T</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608620" y="3315435"/>
            <a:ext cx="5087287" cy="830997"/>
          </a:xfrm>
          <a:prstGeom prst="rect">
            <a:avLst/>
          </a:prstGeom>
          <a:noFill/>
        </p:spPr>
        <p:txBody>
          <a:bodyPr wrap="square" rtlCol="0">
            <a:spAutoFit/>
          </a:bodyPr>
          <a:lstStyle/>
          <a:p>
            <a:r>
              <a:rPr lang="en-US" sz="2400" dirty="0"/>
              <a:t>If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7079673" y="4133649"/>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7079673" y="3695668"/>
            <a:ext cx="1149927"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B2E-3116-CF48-9783-C20B1A472A2A}"/>
              </a:ext>
            </a:extLst>
          </p:cNvPr>
          <p:cNvSpPr>
            <a:spLocks noGrp="1"/>
          </p:cNvSpPr>
          <p:nvPr>
            <p:ph type="title"/>
          </p:nvPr>
        </p:nvSpPr>
        <p:spPr/>
        <p:txBody>
          <a:bodyPr/>
          <a:lstStyle/>
          <a:p>
            <a:pPr algn="ctr"/>
            <a:r>
              <a:rPr lang="en-US" dirty="0"/>
              <a:t>What will the following code print?</a:t>
            </a:r>
          </a:p>
        </p:txBody>
      </p:sp>
      <p:sp>
        <p:nvSpPr>
          <p:cNvPr id="8" name="TextBox 7">
            <a:extLst>
              <a:ext uri="{FF2B5EF4-FFF2-40B4-BE49-F238E27FC236}">
                <a16:creationId xmlns:a16="http://schemas.microsoft.com/office/drawing/2014/main" id="{7BEFFD4A-5A3D-A746-8176-DEC71B686451}"/>
              </a:ext>
            </a:extLst>
          </p:cNvPr>
          <p:cNvSpPr txBox="1"/>
          <p:nvPr/>
        </p:nvSpPr>
        <p:spPr>
          <a:xfrm>
            <a:off x="7374194" y="2536723"/>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9" name="TextBox 8">
            <a:extLst>
              <a:ext uri="{FF2B5EF4-FFF2-40B4-BE49-F238E27FC236}">
                <a16:creationId xmlns:a16="http://schemas.microsoft.com/office/drawing/2014/main" id="{0F2C77AB-261A-DA42-B62C-B90331105C3F}"/>
              </a:ext>
            </a:extLst>
          </p:cNvPr>
          <p:cNvSpPr txBox="1"/>
          <p:nvPr/>
        </p:nvSpPr>
        <p:spPr>
          <a:xfrm>
            <a:off x="7374194" y="3966822"/>
            <a:ext cx="4247534" cy="1015663"/>
          </a:xfrm>
          <a:prstGeom prst="rect">
            <a:avLst/>
          </a:prstGeom>
          <a:noFill/>
        </p:spPr>
        <p:txBody>
          <a:bodyPr wrap="square" rtlCol="0">
            <a:spAutoFit/>
          </a:bodyPr>
          <a:lstStyle/>
          <a:p>
            <a:r>
              <a:rPr lang="en-US" sz="2000" dirty="0"/>
              <a:t>The </a:t>
            </a:r>
            <a:r>
              <a:rPr lang="en-US" sz="2000" dirty="0">
                <a:solidFill>
                  <a:schemeClr val="accent4"/>
                </a:solidFill>
                <a:latin typeface="Consolas" panose="020B0609020204030204" pitchFamily="49" charset="0"/>
                <a:cs typeface="Consolas" panose="020B0609020204030204" pitchFamily="49" charset="0"/>
              </a:rPr>
              <a:t>else</a:t>
            </a:r>
            <a:r>
              <a:rPr lang="en-US" sz="2000" dirty="0"/>
              <a:t> always refers back to the </a:t>
            </a:r>
            <a:r>
              <a:rPr lang="en-US" sz="2000" b="1" u="sng" dirty="0"/>
              <a:t>last</a:t>
            </a:r>
            <a:r>
              <a:rPr lang="en-US" sz="2000" dirty="0"/>
              <a:t> “else-less </a:t>
            </a:r>
            <a:r>
              <a:rPr lang="en-US" sz="2000" dirty="0">
                <a:solidFill>
                  <a:schemeClr val="accent4"/>
                </a:solidFill>
                <a:latin typeface="Consolas" panose="020B0609020204030204" pitchFamily="49" charset="0"/>
                <a:cs typeface="Consolas" panose="020B0609020204030204" pitchFamily="49" charset="0"/>
              </a:rPr>
              <a:t>if</a:t>
            </a:r>
            <a:r>
              <a:rPr lang="en-US" sz="2000" dirty="0"/>
              <a:t>” (the last </a:t>
            </a:r>
            <a:r>
              <a:rPr lang="en-US" sz="2000" dirty="0">
                <a:solidFill>
                  <a:schemeClr val="accent4"/>
                </a:solidFill>
                <a:latin typeface="Consolas" panose="020B0609020204030204" pitchFamily="49" charset="0"/>
                <a:cs typeface="Consolas" panose="020B0609020204030204" pitchFamily="49" charset="0"/>
              </a:rPr>
              <a:t>if</a:t>
            </a:r>
            <a:r>
              <a:rPr lang="en-US" sz="2000" dirty="0"/>
              <a:t> statement without an </a:t>
            </a:r>
            <a:r>
              <a:rPr lang="en-US" sz="2000" dirty="0">
                <a:solidFill>
                  <a:schemeClr val="accent4"/>
                </a:solidFill>
                <a:latin typeface="Consolas" panose="020B0609020204030204" pitchFamily="49" charset="0"/>
                <a:cs typeface="Consolas" panose="020B0609020204030204" pitchFamily="49" charset="0"/>
              </a:rPr>
              <a:t>else</a:t>
            </a:r>
            <a:r>
              <a:rPr lang="en-US" sz="2000" dirty="0"/>
              <a:t>)</a:t>
            </a:r>
          </a:p>
        </p:txBody>
      </p:sp>
      <p:pic>
        <p:nvPicPr>
          <p:cNvPr id="15" name="Picture 14">
            <a:extLst>
              <a:ext uri="{FF2B5EF4-FFF2-40B4-BE49-F238E27FC236}">
                <a16:creationId xmlns:a16="http://schemas.microsoft.com/office/drawing/2014/main" id="{81F2BD23-9D4E-AF4B-B4E1-312C86A2C45C}"/>
              </a:ext>
            </a:extLst>
          </p:cNvPr>
          <p:cNvPicPr>
            <a:picLocks noChangeAspect="1"/>
          </p:cNvPicPr>
          <p:nvPr/>
        </p:nvPicPr>
        <p:blipFill>
          <a:blip r:embed="rId2"/>
          <a:stretch>
            <a:fillRect/>
          </a:stretch>
        </p:blipFill>
        <p:spPr>
          <a:xfrm>
            <a:off x="7374194" y="3002592"/>
            <a:ext cx="3859875" cy="400109"/>
          </a:xfrm>
          <a:prstGeom prst="rect">
            <a:avLst/>
          </a:prstGeom>
        </p:spPr>
      </p:pic>
      <p:pic>
        <p:nvPicPr>
          <p:cNvPr id="19" name="Content Placeholder 18">
            <a:extLst>
              <a:ext uri="{FF2B5EF4-FFF2-40B4-BE49-F238E27FC236}">
                <a16:creationId xmlns:a16="http://schemas.microsoft.com/office/drawing/2014/main" id="{17946FCE-D38E-574F-A690-679AAABDA7A7}"/>
              </a:ext>
            </a:extLst>
          </p:cNvPr>
          <p:cNvPicPr>
            <a:picLocks noGrp="1" noChangeAspect="1"/>
          </p:cNvPicPr>
          <p:nvPr>
            <p:ph idx="1"/>
          </p:nvPr>
        </p:nvPicPr>
        <p:blipFill>
          <a:blip r:embed="rId3"/>
          <a:stretch>
            <a:fillRect/>
          </a:stretch>
        </p:blipFill>
        <p:spPr>
          <a:xfrm>
            <a:off x="1141413" y="1739821"/>
            <a:ext cx="5399357" cy="4885831"/>
          </a:xfrm>
        </p:spPr>
      </p:pic>
    </p:spTree>
    <p:extLst>
      <p:ext uri="{BB962C8B-B14F-4D97-AF65-F5344CB8AC3E}">
        <p14:creationId xmlns:p14="http://schemas.microsoft.com/office/powerpoint/2010/main" val="40179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2177840" cy="523220"/>
          </a:xfrm>
          <a:prstGeom prst="rect">
            <a:avLst/>
          </a:prstGeom>
          <a:noFill/>
        </p:spPr>
        <p:txBody>
          <a:bodyPr wrap="none" rtlCol="0">
            <a:spAutoFit/>
          </a:bodyPr>
          <a:lstStyle/>
          <a:p>
            <a:r>
              <a:rPr lang="en-US" sz="2800" b="1"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a:t>
            </a:r>
            <a:r>
              <a:rPr lang="en-US" sz="1600" dirty="0">
                <a:solidFill>
                  <a:schemeClr val="accent4"/>
                </a:solidFill>
                <a:latin typeface="Consolas" panose="020B0609020204030204" pitchFamily="49" charset="0"/>
                <a:cs typeface="Consolas" panose="020B0609020204030204" pitchFamily="49" charset="0"/>
              </a:rPr>
              <a:t>true</a:t>
            </a:r>
            <a:r>
              <a:rPr lang="en-US" dirty="0"/>
              <a:t>.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94412" y="3269866"/>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latin typeface="Consolas" panose="020B0609020204030204" pitchFamily="49" charset="0"/>
                <a:cs typeface="Consolas" panose="020B0609020204030204" pitchFamily="49" charset="0"/>
              </a:rPr>
              <a:t>if(!</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1" y="3429000"/>
            <a:ext cx="9905999" cy="1697480"/>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dirty="0"/>
              <a:t>Solution(s)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7B4A-67E1-A343-995A-6F0B394775A6}"/>
              </a:ext>
            </a:extLst>
          </p:cNvPr>
          <p:cNvSpPr>
            <a:spLocks noGrp="1"/>
          </p:cNvSpPr>
          <p:nvPr>
            <p:ph type="title"/>
          </p:nvPr>
        </p:nvSpPr>
        <p:spPr/>
        <p:txBody>
          <a:bodyPr/>
          <a:lstStyle/>
          <a:p>
            <a:pPr algn="ctr"/>
            <a:r>
              <a:rPr lang="en-US" dirty="0"/>
              <a:t>Objectives for today</a:t>
            </a:r>
          </a:p>
        </p:txBody>
      </p:sp>
      <p:sp>
        <p:nvSpPr>
          <p:cNvPr id="3" name="Content Placeholder 2">
            <a:extLst>
              <a:ext uri="{FF2B5EF4-FFF2-40B4-BE49-F238E27FC236}">
                <a16:creationId xmlns:a16="http://schemas.microsoft.com/office/drawing/2014/main" id="{8E39A989-9168-6541-A65C-AF35A69B5BC1}"/>
              </a:ext>
            </a:extLst>
          </p:cNvPr>
          <p:cNvSpPr>
            <a:spLocks noGrp="1"/>
          </p:cNvSpPr>
          <p:nvPr>
            <p:ph idx="1"/>
          </p:nvPr>
        </p:nvSpPr>
        <p:spPr>
          <a:xfrm>
            <a:off x="1442353" y="2097088"/>
            <a:ext cx="6729373" cy="4498554"/>
          </a:xfrm>
        </p:spPr>
        <p:txBody>
          <a:bodyPr>
            <a:normAutofit fontScale="85000" lnSpcReduction="20000"/>
          </a:bodyPr>
          <a:lstStyle/>
          <a:p>
            <a:r>
              <a:rPr lang="en-US" sz="1600" dirty="0"/>
              <a:t>Arithmetic &amp; Logical </a:t>
            </a:r>
            <a:r>
              <a:rPr lang="en-US" sz="1600" b="1" dirty="0"/>
              <a:t>operators </a:t>
            </a:r>
            <a:r>
              <a:rPr lang="en-US" sz="1600" dirty="0"/>
              <a:t>(introduction)</a:t>
            </a:r>
          </a:p>
          <a:p>
            <a:endParaRPr lang="en-US" sz="1600" dirty="0"/>
          </a:p>
          <a:p>
            <a:r>
              <a:rPr lang="en-US" sz="1600" b="1" dirty="0"/>
              <a:t>Conditionals</a:t>
            </a:r>
            <a:r>
              <a:rPr lang="en-US" sz="1600" dirty="0"/>
              <a:t> (main focus of the morning)</a:t>
            </a:r>
          </a:p>
          <a:p>
            <a:endParaRPr lang="en-US" sz="1600" dirty="0"/>
          </a:p>
          <a:p>
            <a:r>
              <a:rPr lang="en-US" sz="1600" b="1" dirty="0"/>
              <a:t>Functions</a:t>
            </a:r>
            <a:r>
              <a:rPr lang="en-US" sz="1600" dirty="0"/>
              <a:t> (review &amp; more in-depth)</a:t>
            </a:r>
          </a:p>
          <a:p>
            <a:pPr lvl="1"/>
            <a:r>
              <a:rPr lang="en-US" sz="1400" dirty="0"/>
              <a:t>Pass by value</a:t>
            </a:r>
          </a:p>
          <a:p>
            <a:pPr lvl="1"/>
            <a:r>
              <a:rPr lang="en-US" sz="1400" u="sng" dirty="0"/>
              <a:t>Member variables</a:t>
            </a:r>
          </a:p>
          <a:p>
            <a:endParaRPr lang="en-US" sz="1600" dirty="0"/>
          </a:p>
          <a:p>
            <a:r>
              <a:rPr lang="en-US" sz="1600" b="1" dirty="0"/>
              <a:t>Arrays</a:t>
            </a:r>
            <a:r>
              <a:rPr lang="en-US" sz="1600" dirty="0"/>
              <a:t> (revision &amp; more in-depth)</a:t>
            </a:r>
          </a:p>
          <a:p>
            <a:pPr lvl="1"/>
            <a:r>
              <a:rPr lang="en-US" sz="1400" dirty="0"/>
              <a:t>Array structure in memory (introduction)</a:t>
            </a:r>
          </a:p>
          <a:p>
            <a:endParaRPr lang="en-US" sz="1600" dirty="0"/>
          </a:p>
          <a:p>
            <a:r>
              <a:rPr lang="en-US" sz="1600" b="1" dirty="0"/>
              <a:t>Variable scope </a:t>
            </a:r>
            <a:r>
              <a:rPr lang="en-US" sz="1600" dirty="0"/>
              <a:t>&amp; lifetime</a:t>
            </a:r>
          </a:p>
          <a:p>
            <a:pPr lvl="1"/>
            <a:r>
              <a:rPr lang="en-US" sz="1400" u="sng" dirty="0"/>
              <a:t>Local</a:t>
            </a:r>
            <a:r>
              <a:rPr lang="en-US" sz="1400" dirty="0"/>
              <a:t> variables</a:t>
            </a:r>
          </a:p>
          <a:p>
            <a:pPr lvl="1"/>
            <a:r>
              <a:rPr lang="en-US" sz="1400" u="sng" dirty="0"/>
              <a:t>Global</a:t>
            </a:r>
            <a:r>
              <a:rPr lang="en-US" sz="1400" dirty="0"/>
              <a:t> variables</a:t>
            </a:r>
          </a:p>
        </p:txBody>
      </p:sp>
    </p:spTree>
    <p:extLst>
      <p:ext uri="{BB962C8B-B14F-4D97-AF65-F5344CB8AC3E}">
        <p14:creationId xmlns:p14="http://schemas.microsoft.com/office/powerpoint/2010/main" val="1626236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 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2</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3" y="4457866"/>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a:bodyPr>
          <a:lstStyle/>
          <a:p>
            <a:r>
              <a:rPr lang="en-US" dirty="0"/>
              <a:t>A condition is a </a:t>
            </a:r>
            <a:r>
              <a:rPr lang="en-US" u="sng" dirty="0"/>
              <a:t>statement</a:t>
            </a:r>
            <a:r>
              <a:rPr lang="en-US" dirty="0"/>
              <a:t> that must </a:t>
            </a:r>
            <a:r>
              <a:rPr lang="en-US" u="sng" dirty="0"/>
              <a:t>hold true</a:t>
            </a:r>
            <a:r>
              <a:rPr lang="en-US" dirty="0"/>
              <a:t> in order </a:t>
            </a:r>
            <a:r>
              <a:rPr lang="en-US" u="sng" dirty="0"/>
              <a:t>for something to occur</a:t>
            </a:r>
          </a:p>
          <a:p>
            <a:pPr lvl="1"/>
            <a:r>
              <a:rPr lang="en-US" dirty="0"/>
              <a:t>Almost everything we do in our daily lives is conditional!</a:t>
            </a:r>
          </a:p>
          <a:p>
            <a:endParaRPr lang="en-US" dirty="0"/>
          </a:p>
          <a:p>
            <a:r>
              <a:rPr lang="en-US" dirty="0"/>
              <a:t>Conditions are usually seen in the form of some term/expression</a:t>
            </a:r>
          </a:p>
          <a:p>
            <a:pPr marL="0" indent="0">
              <a:buNone/>
            </a:pPr>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3429000"/>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a:t>
            </a:r>
            <a:r>
              <a:rPr lang="en-US" u="sng" dirty="0"/>
              <a:t>to 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1" y="3177740"/>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9905999" cy="3989995"/>
          </a:xfrm>
        </p:spPr>
        <p:txBody>
          <a:bodyPr>
            <a:normAutofit fontScale="92500"/>
          </a:bodyPr>
          <a:lstStyle/>
          <a:p>
            <a:r>
              <a:rPr lang="en-US" dirty="0"/>
              <a:t>There is a file on Git describing a programming task that we would like you to do independently.</a:t>
            </a:r>
          </a:p>
          <a:p>
            <a:r>
              <a:rPr lang="en-US" dirty="0"/>
              <a:t>We will be here to help guide you and explain anything that’s not clear.</a:t>
            </a:r>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r>
              <a:rPr lang="en-US" dirty="0"/>
              <a:t>We will be providing a solution for this at the end of the day.</a:t>
            </a:r>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525D-5B39-4C42-94BF-7E83FEA95706}"/>
              </a:ext>
            </a:extLst>
          </p:cNvPr>
          <p:cNvSpPr>
            <a:spLocks noGrp="1"/>
          </p:cNvSpPr>
          <p:nvPr>
            <p:ph type="title"/>
          </p:nvPr>
        </p:nvSpPr>
        <p:spPr/>
        <p:txBody>
          <a:bodyPr/>
          <a:lstStyle/>
          <a:p>
            <a:pPr algn="ctr"/>
            <a:r>
              <a:rPr lang="en-US" b="1" dirty="0"/>
              <a:t>Variable scope &amp; lifetime</a:t>
            </a:r>
          </a:p>
        </p:txBody>
      </p:sp>
      <p:sp>
        <p:nvSpPr>
          <p:cNvPr id="3" name="Content Placeholder 2">
            <a:extLst>
              <a:ext uri="{FF2B5EF4-FFF2-40B4-BE49-F238E27FC236}">
                <a16:creationId xmlns:a16="http://schemas.microsoft.com/office/drawing/2014/main" id="{5B67E0A4-65D5-A14D-AA83-453062BD1F5E}"/>
              </a:ext>
            </a:extLst>
          </p:cNvPr>
          <p:cNvSpPr>
            <a:spLocks noGrp="1"/>
          </p:cNvSpPr>
          <p:nvPr>
            <p:ph idx="1"/>
          </p:nvPr>
        </p:nvSpPr>
        <p:spPr/>
        <p:txBody>
          <a:bodyPr/>
          <a:lstStyle/>
          <a:p>
            <a:r>
              <a:rPr lang="en-US" dirty="0"/>
              <a:t>So far all the variables we have used were </a:t>
            </a:r>
            <a:r>
              <a:rPr lang="en-US" u="sng" dirty="0"/>
              <a:t>member variables</a:t>
            </a:r>
            <a:r>
              <a:rPr lang="en-US" dirty="0"/>
              <a:t> of a function.</a:t>
            </a:r>
          </a:p>
          <a:p>
            <a:endParaRPr lang="en-US" dirty="0"/>
          </a:p>
          <a:p>
            <a:r>
              <a:rPr lang="en-US" dirty="0"/>
              <a:t>We may call these types of variables </a:t>
            </a:r>
            <a:r>
              <a:rPr lang="en-US" b="1" dirty="0"/>
              <a:t>LOCAL</a:t>
            </a:r>
            <a:r>
              <a:rPr lang="en-US" dirty="0"/>
              <a:t> variables</a:t>
            </a:r>
          </a:p>
          <a:p>
            <a:endParaRPr lang="en-US" dirty="0"/>
          </a:p>
          <a:p>
            <a:r>
              <a:rPr lang="en-US" dirty="0"/>
              <a:t>There is another type of variable that we may utilize called </a:t>
            </a:r>
            <a:r>
              <a:rPr lang="en-US" b="1" dirty="0"/>
              <a:t>GLOBAL </a:t>
            </a:r>
            <a:r>
              <a:rPr lang="en-US" dirty="0"/>
              <a:t>variables</a:t>
            </a:r>
          </a:p>
        </p:txBody>
      </p:sp>
    </p:spTree>
    <p:extLst>
      <p:ext uri="{BB962C8B-B14F-4D97-AF65-F5344CB8AC3E}">
        <p14:creationId xmlns:p14="http://schemas.microsoft.com/office/powerpoint/2010/main" val="34378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E17E-D9F8-0640-BF32-B766974A0F40}"/>
              </a:ext>
            </a:extLst>
          </p:cNvPr>
          <p:cNvSpPr>
            <a:spLocks noGrp="1"/>
          </p:cNvSpPr>
          <p:nvPr>
            <p:ph type="title"/>
          </p:nvPr>
        </p:nvSpPr>
        <p:spPr/>
        <p:txBody>
          <a:bodyPr/>
          <a:lstStyle/>
          <a:p>
            <a:pPr algn="ctr"/>
            <a:r>
              <a:rPr lang="en-US" b="1" dirty="0"/>
              <a:t>Local</a:t>
            </a:r>
            <a:r>
              <a:rPr lang="en-US" dirty="0"/>
              <a:t> Variable</a:t>
            </a:r>
          </a:p>
        </p:txBody>
      </p:sp>
      <p:sp>
        <p:nvSpPr>
          <p:cNvPr id="3" name="Content Placeholder 2">
            <a:extLst>
              <a:ext uri="{FF2B5EF4-FFF2-40B4-BE49-F238E27FC236}">
                <a16:creationId xmlns:a16="http://schemas.microsoft.com/office/drawing/2014/main" id="{4ADEF193-C865-2E42-A8C7-B269B5E6C2B0}"/>
              </a:ext>
            </a:extLst>
          </p:cNvPr>
          <p:cNvSpPr>
            <a:spLocks noGrp="1"/>
          </p:cNvSpPr>
          <p:nvPr>
            <p:ph idx="1"/>
          </p:nvPr>
        </p:nvSpPr>
        <p:spPr>
          <a:xfrm>
            <a:off x="1141412" y="2249487"/>
            <a:ext cx="9905999" cy="3630452"/>
          </a:xfrm>
        </p:spPr>
        <p:txBody>
          <a:bodyPr>
            <a:normAutofit/>
          </a:bodyPr>
          <a:lstStyle/>
          <a:p>
            <a:r>
              <a:rPr lang="en-US" dirty="0"/>
              <a:t>A variable that is </a:t>
            </a:r>
            <a:r>
              <a:rPr lang="en-US" u="sng" dirty="0"/>
              <a:t>local to a single function</a:t>
            </a:r>
            <a:r>
              <a:rPr lang="en-US" dirty="0"/>
              <a:t>. The variable only exists inside a specific function</a:t>
            </a:r>
          </a:p>
          <a:p>
            <a:endParaRPr lang="en-US" dirty="0"/>
          </a:p>
          <a:p>
            <a:r>
              <a:rPr lang="en-US" dirty="0"/>
              <a:t>The variable </a:t>
            </a:r>
            <a:r>
              <a:rPr lang="en-US" u="sng" dirty="0"/>
              <a:t>gets destroyed</a:t>
            </a:r>
            <a:r>
              <a:rPr lang="en-US" dirty="0"/>
              <a:t> once its parent </a:t>
            </a:r>
            <a:r>
              <a:rPr lang="en-US" u="sng" dirty="0"/>
              <a:t>function returns</a:t>
            </a:r>
            <a:r>
              <a:rPr lang="en-US" dirty="0"/>
              <a:t>.</a:t>
            </a:r>
          </a:p>
          <a:p>
            <a:endParaRPr lang="en-US" dirty="0"/>
          </a:p>
          <a:p>
            <a:r>
              <a:rPr lang="en-US" dirty="0"/>
              <a:t>Methods outside are NOT allowed to access  </a:t>
            </a:r>
          </a:p>
        </p:txBody>
      </p:sp>
    </p:spTree>
    <p:extLst>
      <p:ext uri="{BB962C8B-B14F-4D97-AF65-F5344CB8AC3E}">
        <p14:creationId xmlns:p14="http://schemas.microsoft.com/office/powerpoint/2010/main" val="413223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8B33-77CA-9B44-B618-5D1FF0C03F71}"/>
              </a:ext>
            </a:extLst>
          </p:cNvPr>
          <p:cNvSpPr>
            <a:spLocks noGrp="1"/>
          </p:cNvSpPr>
          <p:nvPr>
            <p:ph type="title"/>
          </p:nvPr>
        </p:nvSpPr>
        <p:spPr/>
        <p:txBody>
          <a:bodyPr/>
          <a:lstStyle/>
          <a:p>
            <a:pPr algn="ctr"/>
            <a:r>
              <a:rPr lang="en-US" dirty="0"/>
              <a:t>Example of Local variables</a:t>
            </a:r>
          </a:p>
        </p:txBody>
      </p:sp>
      <p:pic>
        <p:nvPicPr>
          <p:cNvPr id="5" name="Content Placeholder 4">
            <a:extLst>
              <a:ext uri="{FF2B5EF4-FFF2-40B4-BE49-F238E27FC236}">
                <a16:creationId xmlns:a16="http://schemas.microsoft.com/office/drawing/2014/main" id="{0F6C6771-2CA5-214C-B59F-322CFDB3D553}"/>
              </a:ext>
            </a:extLst>
          </p:cNvPr>
          <p:cNvPicPr>
            <a:picLocks noGrp="1" noChangeAspect="1"/>
          </p:cNvPicPr>
          <p:nvPr>
            <p:ph idx="1"/>
          </p:nvPr>
        </p:nvPicPr>
        <p:blipFill>
          <a:blip r:embed="rId2"/>
          <a:stretch>
            <a:fillRect/>
          </a:stretch>
        </p:blipFill>
        <p:spPr>
          <a:xfrm>
            <a:off x="1336285" y="2097088"/>
            <a:ext cx="4449918" cy="4515599"/>
          </a:xfrm>
        </p:spPr>
      </p:pic>
      <p:sp>
        <p:nvSpPr>
          <p:cNvPr id="6" name="TextBox 5">
            <a:extLst>
              <a:ext uri="{FF2B5EF4-FFF2-40B4-BE49-F238E27FC236}">
                <a16:creationId xmlns:a16="http://schemas.microsoft.com/office/drawing/2014/main" id="{20881922-F4BC-E042-A299-F5772E05241B}"/>
              </a:ext>
            </a:extLst>
          </p:cNvPr>
          <p:cNvSpPr txBox="1"/>
          <p:nvPr/>
        </p:nvSpPr>
        <p:spPr>
          <a:xfrm>
            <a:off x="6405799" y="2561340"/>
            <a:ext cx="3927423" cy="369332"/>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t> is a local variable for </a:t>
            </a:r>
            <a:r>
              <a:rPr lang="en-US" dirty="0">
                <a:latin typeface="Consolas" panose="020B0609020204030204" pitchFamily="49" charset="0"/>
                <a:cs typeface="Consolas" panose="020B0609020204030204" pitchFamily="49" charset="0"/>
              </a:rPr>
              <a:t>main()</a:t>
            </a:r>
          </a:p>
        </p:txBody>
      </p:sp>
      <p:sp>
        <p:nvSpPr>
          <p:cNvPr id="7" name="TextBox 6">
            <a:extLst>
              <a:ext uri="{FF2B5EF4-FFF2-40B4-BE49-F238E27FC236}">
                <a16:creationId xmlns:a16="http://schemas.microsoft.com/office/drawing/2014/main" id="{B7E62806-50CE-4045-881F-9EF3BF281E16}"/>
              </a:ext>
            </a:extLst>
          </p:cNvPr>
          <p:cNvSpPr txBox="1"/>
          <p:nvPr/>
        </p:nvSpPr>
        <p:spPr>
          <a:xfrm>
            <a:off x="6405799" y="4961744"/>
            <a:ext cx="4137285" cy="646331"/>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solidFill>
                  <a:schemeClr val="accent4">
                    <a:lumMod val="60000"/>
                    <a:lumOff val="40000"/>
                  </a:schemeClr>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t> and </a:t>
            </a:r>
            <a:r>
              <a:rPr lang="en-US" dirty="0">
                <a:solidFill>
                  <a:schemeClr val="accent4"/>
                </a:solidFill>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mDouble</a:t>
            </a:r>
            <a:r>
              <a:rPr lang="en-US" dirty="0"/>
              <a:t> are local variables for </a:t>
            </a:r>
            <a:r>
              <a:rPr lang="en-US" dirty="0" err="1">
                <a:latin typeface="Consolas" panose="020B0609020204030204" pitchFamily="49" charset="0"/>
                <a:cs typeface="Consolas" panose="020B0609020204030204" pitchFamily="49" charset="0"/>
              </a:rPr>
              <a:t>myFunction</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8550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B02-11CF-4442-9389-2F3C912037F0}"/>
              </a:ext>
            </a:extLst>
          </p:cNvPr>
          <p:cNvSpPr>
            <a:spLocks noGrp="1"/>
          </p:cNvSpPr>
          <p:nvPr>
            <p:ph type="title"/>
          </p:nvPr>
        </p:nvSpPr>
        <p:spPr/>
        <p:txBody>
          <a:bodyPr/>
          <a:lstStyle/>
          <a:p>
            <a:pPr algn="ctr"/>
            <a:r>
              <a:rPr lang="en-US" b="1" dirty="0"/>
              <a:t>Global</a:t>
            </a:r>
            <a:r>
              <a:rPr lang="en-US" dirty="0"/>
              <a:t> variables</a:t>
            </a:r>
          </a:p>
        </p:txBody>
      </p:sp>
      <p:sp>
        <p:nvSpPr>
          <p:cNvPr id="3" name="Content Placeholder 2">
            <a:extLst>
              <a:ext uri="{FF2B5EF4-FFF2-40B4-BE49-F238E27FC236}">
                <a16:creationId xmlns:a16="http://schemas.microsoft.com/office/drawing/2014/main" id="{B7A03D44-9929-8C4F-9529-C99D9A72C683}"/>
              </a:ext>
            </a:extLst>
          </p:cNvPr>
          <p:cNvSpPr>
            <a:spLocks noGrp="1"/>
          </p:cNvSpPr>
          <p:nvPr>
            <p:ph idx="1"/>
          </p:nvPr>
        </p:nvSpPr>
        <p:spPr/>
        <p:txBody>
          <a:bodyPr/>
          <a:lstStyle/>
          <a:p>
            <a:r>
              <a:rPr lang="en-US" b="1" dirty="0"/>
              <a:t>Global</a:t>
            </a:r>
            <a:r>
              <a:rPr lang="en-US" dirty="0"/>
              <a:t> variables are a bit different, they can be </a:t>
            </a:r>
            <a:r>
              <a:rPr lang="en-US" u="sng" dirty="0"/>
              <a:t>accessed from anywhere</a:t>
            </a:r>
            <a:r>
              <a:rPr lang="en-US" dirty="0"/>
              <a:t>.</a:t>
            </a:r>
          </a:p>
          <a:p>
            <a:endParaRPr lang="en-US" dirty="0"/>
          </a:p>
          <a:p>
            <a:r>
              <a:rPr lang="en-US" dirty="0"/>
              <a:t>They are </a:t>
            </a:r>
            <a:r>
              <a:rPr lang="en-US" u="sng" dirty="0"/>
              <a:t>created at the start</a:t>
            </a:r>
            <a:r>
              <a:rPr lang="en-US" dirty="0"/>
              <a:t> of our program and are </a:t>
            </a:r>
            <a:r>
              <a:rPr lang="en-US" u="sng" dirty="0"/>
              <a:t>declared &amp; defined </a:t>
            </a:r>
            <a:r>
              <a:rPr lang="en-US" b="1" dirty="0"/>
              <a:t>OUTSIDE</a:t>
            </a:r>
            <a:r>
              <a:rPr lang="en-US" dirty="0"/>
              <a:t> the </a:t>
            </a:r>
            <a:r>
              <a:rPr lang="en-US" dirty="0">
                <a:latin typeface="Consolas" panose="020B0609020204030204" pitchFamily="49" charset="0"/>
                <a:cs typeface="Consolas" panose="020B0609020204030204" pitchFamily="49" charset="0"/>
              </a:rPr>
              <a:t>main()</a:t>
            </a:r>
            <a:r>
              <a:rPr lang="en-US" dirty="0"/>
              <a:t> </a:t>
            </a:r>
          </a:p>
          <a:p>
            <a:endParaRPr lang="en-US" dirty="0"/>
          </a:p>
          <a:p>
            <a:r>
              <a:rPr lang="en-US" dirty="0"/>
              <a:t>Global variables are </a:t>
            </a:r>
            <a:r>
              <a:rPr lang="en-US" u="sng" dirty="0"/>
              <a:t>destroyed</a:t>
            </a:r>
            <a:r>
              <a:rPr lang="en-US" dirty="0"/>
              <a:t> once the </a:t>
            </a:r>
            <a:r>
              <a:rPr lang="en-US" b="1" dirty="0"/>
              <a:t>PROGRAM ENDS</a:t>
            </a:r>
          </a:p>
        </p:txBody>
      </p:sp>
    </p:spTree>
    <p:extLst>
      <p:ext uri="{BB962C8B-B14F-4D97-AF65-F5344CB8AC3E}">
        <p14:creationId xmlns:p14="http://schemas.microsoft.com/office/powerpoint/2010/main" val="16692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C841-5BD7-6B4B-BC67-FE917B24F627}"/>
              </a:ext>
            </a:extLst>
          </p:cNvPr>
          <p:cNvSpPr>
            <a:spLocks noGrp="1"/>
          </p:cNvSpPr>
          <p:nvPr>
            <p:ph type="title"/>
          </p:nvPr>
        </p:nvSpPr>
        <p:spPr/>
        <p:txBody>
          <a:bodyPr/>
          <a:lstStyle/>
          <a:p>
            <a:pPr algn="ctr"/>
            <a:r>
              <a:rPr lang="en-US" dirty="0"/>
              <a:t>Example of Global variables</a:t>
            </a:r>
          </a:p>
        </p:txBody>
      </p:sp>
      <p:pic>
        <p:nvPicPr>
          <p:cNvPr id="5" name="Content Placeholder 4">
            <a:extLst>
              <a:ext uri="{FF2B5EF4-FFF2-40B4-BE49-F238E27FC236}">
                <a16:creationId xmlns:a16="http://schemas.microsoft.com/office/drawing/2014/main" id="{FDD04910-12D9-A344-BCEC-1A1280BCBF02}"/>
              </a:ext>
            </a:extLst>
          </p:cNvPr>
          <p:cNvPicPr>
            <a:picLocks noGrp="1" noChangeAspect="1"/>
          </p:cNvPicPr>
          <p:nvPr>
            <p:ph idx="1"/>
          </p:nvPr>
        </p:nvPicPr>
        <p:blipFill>
          <a:blip r:embed="rId2"/>
          <a:stretch>
            <a:fillRect/>
          </a:stretch>
        </p:blipFill>
        <p:spPr>
          <a:xfrm>
            <a:off x="976521" y="2015912"/>
            <a:ext cx="10824092" cy="3119489"/>
          </a:xfrm>
        </p:spPr>
      </p:pic>
      <p:sp>
        <p:nvSpPr>
          <p:cNvPr id="6" name="TextBox 5">
            <a:extLst>
              <a:ext uri="{FF2B5EF4-FFF2-40B4-BE49-F238E27FC236}">
                <a16:creationId xmlns:a16="http://schemas.microsoft.com/office/drawing/2014/main" id="{ACB518B1-CA44-484D-BF52-4B4B6EE27A8E}"/>
              </a:ext>
            </a:extLst>
          </p:cNvPr>
          <p:cNvSpPr txBox="1"/>
          <p:nvPr/>
        </p:nvSpPr>
        <p:spPr>
          <a:xfrm>
            <a:off x="1409076" y="5591331"/>
            <a:ext cx="3807501" cy="400110"/>
          </a:xfrm>
          <a:prstGeom prst="rect">
            <a:avLst/>
          </a:prstGeom>
          <a:noFill/>
        </p:spPr>
        <p:txBody>
          <a:bodyPr wrap="square" rtlCol="0">
            <a:spAutoFit/>
          </a:bodyPr>
          <a:lstStyle/>
          <a:p>
            <a:r>
              <a:rPr lang="en-US" sz="2000" b="1" dirty="0"/>
              <a:t>Question:</a:t>
            </a:r>
            <a:r>
              <a:rPr lang="en-US" sz="2000" dirty="0"/>
              <a:t> What will this print?</a:t>
            </a:r>
          </a:p>
        </p:txBody>
      </p:sp>
      <p:pic>
        <p:nvPicPr>
          <p:cNvPr id="8" name="Picture 7">
            <a:extLst>
              <a:ext uri="{FF2B5EF4-FFF2-40B4-BE49-F238E27FC236}">
                <a16:creationId xmlns:a16="http://schemas.microsoft.com/office/drawing/2014/main" id="{7F3650EC-842F-3D4B-963F-73B56BD85987}"/>
              </a:ext>
            </a:extLst>
          </p:cNvPr>
          <p:cNvPicPr>
            <a:picLocks noChangeAspect="1"/>
          </p:cNvPicPr>
          <p:nvPr/>
        </p:nvPicPr>
        <p:blipFill>
          <a:blip r:embed="rId3"/>
          <a:stretch>
            <a:fillRect/>
          </a:stretch>
        </p:blipFill>
        <p:spPr>
          <a:xfrm>
            <a:off x="1543882" y="6174112"/>
            <a:ext cx="3190960" cy="546518"/>
          </a:xfrm>
          <a:prstGeom prst="rect">
            <a:avLst/>
          </a:prstGeom>
        </p:spPr>
      </p:pic>
    </p:spTree>
    <p:extLst>
      <p:ext uri="{BB962C8B-B14F-4D97-AF65-F5344CB8AC3E}">
        <p14:creationId xmlns:p14="http://schemas.microsoft.com/office/powerpoint/2010/main" val="33507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statements.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not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not operator just flips what ever value it gets</a:t>
            </a:r>
          </a:p>
          <a:p>
            <a:endParaRPr lang="en-US" dirty="0"/>
          </a:p>
          <a:p>
            <a:r>
              <a:rPr lang="en-US" dirty="0"/>
              <a:t>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18000</TotalTime>
  <Words>2548</Words>
  <Application>Microsoft Macintosh PowerPoint</Application>
  <PresentationFormat>Widescreen</PresentationFormat>
  <Paragraphs>325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Apple Chancery</vt:lpstr>
      <vt:lpstr>Arial</vt:lpstr>
      <vt:lpstr>Consolas</vt:lpstr>
      <vt:lpstr>Tw Cen MT</vt:lpstr>
      <vt:lpstr>Circuit</vt:lpstr>
      <vt:lpstr>Conditionals</vt:lpstr>
      <vt:lpstr>Reminder from yesterday </vt:lpstr>
      <vt:lpstr>Objectives for today</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vt:lpstr>
      <vt:lpstr>Lets take a short break</vt:lpstr>
      <vt:lpstr>C++ conditional statements</vt:lpstr>
      <vt:lpstr>IF else Definition (C++ syntax)</vt:lpstr>
      <vt:lpstr>What will the following code print?</vt:lpstr>
      <vt:lpstr>What will the following code print?</vt:lpstr>
      <vt:lpstr>Are these two the same?</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lpstr>Variable scope &amp; lifetime</vt:lpstr>
      <vt:lpstr>Local Variable</vt:lpstr>
      <vt:lpstr>Example of Local variables</vt:lpstr>
      <vt:lpstr>Global variables</vt:lpstr>
      <vt:lpstr>Example of Global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600</cp:revision>
  <dcterms:created xsi:type="dcterms:W3CDTF">2019-06-04T16:41:16Z</dcterms:created>
  <dcterms:modified xsi:type="dcterms:W3CDTF">2019-06-17T10:52:08Z</dcterms:modified>
</cp:coreProperties>
</file>