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4"/>
    <p:restoredTop sz="94635"/>
  </p:normalViewPr>
  <p:slideViewPr>
    <p:cSldViewPr snapToGrid="0" snapToObjects="1">
      <p:cViewPr>
        <p:scale>
          <a:sx n="74" d="100"/>
          <a:sy n="74" d="100"/>
        </p:scale>
        <p:origin x="91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FEA7-1B48-8043-A19F-6439D41CAB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1D2CE-B824-DE4C-B0BA-4E0B5113A1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By Philipp Tiso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Alexander Jaeger</a:t>
            </a:r>
          </a:p>
        </p:txBody>
      </p:sp>
    </p:spTree>
    <p:extLst>
      <p:ext uri="{BB962C8B-B14F-4D97-AF65-F5344CB8AC3E}">
        <p14:creationId xmlns:p14="http://schemas.microsoft.com/office/powerpoint/2010/main" val="343704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C650-29FE-D845-9F9D-2E66CAA2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Arithmetic operator list </a:t>
            </a:r>
            <a:r>
              <a:rPr lang="en-US" sz="2400" dirty="0"/>
              <a:t>(C++ syntax)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72A7E-46CD-BF42-A045-5514EC562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06418"/>
            <a:ext cx="9905999" cy="41397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Addition: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</a:p>
          <a:p>
            <a:r>
              <a:rPr lang="en-US" dirty="0"/>
              <a:t>Subtraction: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- y</a:t>
            </a:r>
          </a:p>
          <a:p>
            <a:r>
              <a:rPr lang="en-US" dirty="0"/>
              <a:t>Multiplication: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* y</a:t>
            </a:r>
          </a:p>
          <a:p>
            <a:r>
              <a:rPr lang="en-US" dirty="0"/>
              <a:t>Division: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/ y</a:t>
            </a:r>
          </a:p>
          <a:p>
            <a:r>
              <a:rPr lang="en-US" dirty="0"/>
              <a:t>Strictly greater than: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&gt; y</a:t>
            </a:r>
          </a:p>
          <a:p>
            <a:r>
              <a:rPr lang="en-US" dirty="0"/>
              <a:t>Strictly less than: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&lt; y</a:t>
            </a:r>
          </a:p>
          <a:p>
            <a:r>
              <a:rPr lang="en-US" dirty="0"/>
              <a:t>Greater than or equal: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&gt;= y</a:t>
            </a:r>
          </a:p>
          <a:p>
            <a:r>
              <a:rPr lang="en-US" dirty="0"/>
              <a:t>Less than or equal: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&lt;= y</a:t>
            </a:r>
          </a:p>
          <a:p>
            <a:r>
              <a:rPr lang="en-US" dirty="0">
                <a:cs typeface="Consolas" panose="020B0609020204030204" pitchFamily="49" charset="0"/>
              </a:rPr>
              <a:t>Mod: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% y</a:t>
            </a:r>
          </a:p>
        </p:txBody>
      </p:sp>
    </p:spTree>
    <p:extLst>
      <p:ext uri="{BB962C8B-B14F-4D97-AF65-F5344CB8AC3E}">
        <p14:creationId xmlns:p14="http://schemas.microsoft.com/office/powerpoint/2010/main" val="397899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6EC7-7113-104D-9B77-8F7164E1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explanation of the Mod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6E31-C585-3D4E-BDA3-DBEDB4130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 (short for modulo) is like division, the only difference being that it tells us the remainder of the division.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2 % 2 = 0 // If we divide 2 by 2, there is nothing left over. </a:t>
            </a:r>
          </a:p>
          <a:p>
            <a:pPr lvl="1"/>
            <a:r>
              <a:rPr lang="en-US" dirty="0"/>
              <a:t>4 % 2 = 0 // 4 can be divided by 2 equally, so there is nothing left over</a:t>
            </a:r>
          </a:p>
          <a:p>
            <a:pPr lvl="1"/>
            <a:r>
              <a:rPr lang="en-US" dirty="0"/>
              <a:t>3 % 2 = 1 // 3 can’t be equally divided by 2 lets look at this in more detail</a:t>
            </a:r>
          </a:p>
        </p:txBody>
      </p:sp>
    </p:spTree>
    <p:extLst>
      <p:ext uri="{BB962C8B-B14F-4D97-AF65-F5344CB8AC3E}">
        <p14:creationId xmlns:p14="http://schemas.microsoft.com/office/powerpoint/2010/main" val="188585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EC85-E221-6841-9536-1C474220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3 % 2 example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D66E1D-047D-6D4D-BA9A-4410A31B8E7D}"/>
              </a:ext>
            </a:extLst>
          </p:cNvPr>
          <p:cNvSpPr/>
          <p:nvPr/>
        </p:nvSpPr>
        <p:spPr>
          <a:xfrm>
            <a:off x="5142302" y="2103110"/>
            <a:ext cx="1131176" cy="100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4B36D3-47FC-394C-91DE-8E9334479B72}"/>
              </a:ext>
            </a:extLst>
          </p:cNvPr>
          <p:cNvSpPr/>
          <p:nvPr/>
        </p:nvSpPr>
        <p:spPr>
          <a:xfrm>
            <a:off x="5142302" y="4027990"/>
            <a:ext cx="1131176" cy="100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769F6-9F5C-DA47-BE29-7DD776FB4673}"/>
              </a:ext>
            </a:extLst>
          </p:cNvPr>
          <p:cNvSpPr txBox="1"/>
          <p:nvPr/>
        </p:nvSpPr>
        <p:spPr>
          <a:xfrm>
            <a:off x="1141413" y="361130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EF8065-186A-EB42-BCCB-7C5EC73A0657}"/>
              </a:ext>
            </a:extLst>
          </p:cNvPr>
          <p:cNvSpPr/>
          <p:nvPr/>
        </p:nvSpPr>
        <p:spPr>
          <a:xfrm>
            <a:off x="1817225" y="3611301"/>
            <a:ext cx="474562" cy="4745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90041B-E297-8646-A39B-AEEB5C68737E}"/>
              </a:ext>
            </a:extLst>
          </p:cNvPr>
          <p:cNvSpPr/>
          <p:nvPr/>
        </p:nvSpPr>
        <p:spPr>
          <a:xfrm>
            <a:off x="1817225" y="3136210"/>
            <a:ext cx="474562" cy="4745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8EBFDB-9BA0-2F4C-9E37-D522F53E4EC5}"/>
              </a:ext>
            </a:extLst>
          </p:cNvPr>
          <p:cNvSpPr/>
          <p:nvPr/>
        </p:nvSpPr>
        <p:spPr>
          <a:xfrm>
            <a:off x="1817225" y="4085863"/>
            <a:ext cx="474562" cy="4745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2558B-0A09-364E-BC0C-1F3C4E4ADE7C}"/>
              </a:ext>
            </a:extLst>
          </p:cNvPr>
          <p:cNvSpPr txBox="1"/>
          <p:nvPr/>
        </p:nvSpPr>
        <p:spPr>
          <a:xfrm>
            <a:off x="782372" y="4850321"/>
            <a:ext cx="2196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is 3 blocks of 1</a:t>
            </a:r>
          </a:p>
          <a:p>
            <a:r>
              <a:rPr lang="en-US" dirty="0"/>
              <a:t>Note that the “blocks”</a:t>
            </a:r>
          </a:p>
          <a:p>
            <a:r>
              <a:rPr lang="en-US" dirty="0"/>
              <a:t>are integers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EEFC59-7695-3346-9FFD-778DC3F123FF}"/>
              </a:ext>
            </a:extLst>
          </p:cNvPr>
          <p:cNvSpPr txBox="1"/>
          <p:nvPr/>
        </p:nvSpPr>
        <p:spPr>
          <a:xfrm>
            <a:off x="3550781" y="5825076"/>
            <a:ext cx="404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Dividing by 2 -&gt; split 3 into 2 equal parts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4CB1E-5324-D34D-B23E-E74B5ADA8BF9}"/>
              </a:ext>
            </a:extLst>
          </p:cNvPr>
          <p:cNvSpPr txBox="1"/>
          <p:nvPr/>
        </p:nvSpPr>
        <p:spPr>
          <a:xfrm>
            <a:off x="7273637" y="2508541"/>
            <a:ext cx="4613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now we have 1 block that can’t be split.</a:t>
            </a:r>
          </a:p>
          <a:p>
            <a:r>
              <a:rPr lang="en-US" dirty="0"/>
              <a:t>So we say: “The remainder is 1”, since there is 1 block remaining that can’t be equally split</a:t>
            </a:r>
          </a:p>
        </p:txBody>
      </p:sp>
    </p:spTree>
    <p:extLst>
      <p:ext uri="{BB962C8B-B14F-4D97-AF65-F5344CB8AC3E}">
        <p14:creationId xmlns:p14="http://schemas.microsoft.com/office/powerpoint/2010/main" val="90165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914 -0.12268 " pathEditMode="relative" ptsTypes="AA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914 0.1125 " pathEditMode="relative" ptsTypes="AA">
                                      <p:cBhvr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8" grpId="0"/>
      <p:bldP spid="9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A0BA-8D2B-2148-B8F9-7B2FB06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Alternative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A411-EFB9-7D47-9EA5-8084CB36D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030" y="2097088"/>
            <a:ext cx="11050588" cy="41423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Lets solve the following:</a:t>
            </a:r>
          </a:p>
          <a:p>
            <a:pPr lvl="1"/>
            <a:r>
              <a:rPr lang="en-US" dirty="0"/>
              <a:t>15 % 4 = ?</a:t>
            </a:r>
          </a:p>
          <a:p>
            <a:endParaRPr lang="en-US" dirty="0"/>
          </a:p>
          <a:p>
            <a:r>
              <a:rPr lang="en-US" u="sng" dirty="0"/>
              <a:t>Method</a:t>
            </a:r>
            <a:r>
              <a:rPr lang="en-US" dirty="0"/>
              <a:t>: Keep subtracting 4 until you can’t subtract an entire 4 anymore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15 – 4 = 11  </a:t>
            </a:r>
            <a:r>
              <a:rPr lang="en-US" dirty="0">
                <a:sym typeface="Wingdings" pitchFamily="2" charset="2"/>
              </a:rPr>
              <a:t>   11 – 4 = 7      7 – 4 = 3      </a:t>
            </a:r>
            <a:r>
              <a:rPr lang="en-US" u="sng" dirty="0">
                <a:sym typeface="Wingdings" pitchFamily="2" charset="2"/>
              </a:rPr>
              <a:t>3</a:t>
            </a:r>
            <a:r>
              <a:rPr lang="en-US" dirty="0">
                <a:sym typeface="Wingdings" pitchFamily="2" charset="2"/>
              </a:rPr>
              <a:t> – 4 = “Can’t subtract 4 anymore”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Hence, 15 % 4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4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932F-2A0A-1A44-9B7B-81782615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Lets take a short break</a:t>
            </a:r>
          </a:p>
        </p:txBody>
      </p:sp>
    </p:spTree>
    <p:extLst>
      <p:ext uri="{BB962C8B-B14F-4D97-AF65-F5344CB8AC3E}">
        <p14:creationId xmlns:p14="http://schemas.microsoft.com/office/powerpoint/2010/main" val="4179114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6DAC-F162-8843-BE6B-5CBE45B6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C++ 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A8249-5335-7B40-BC5A-E88012D51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2 types of statements in C++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These go hand in hand (”if this …, else …”)</a:t>
            </a:r>
          </a:p>
        </p:txBody>
      </p:sp>
    </p:spTree>
    <p:extLst>
      <p:ext uri="{BB962C8B-B14F-4D97-AF65-F5344CB8AC3E}">
        <p14:creationId xmlns:p14="http://schemas.microsoft.com/office/powerpoint/2010/main" val="402962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8E19-4CD5-034D-9EA0-C4822958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else Definition </a:t>
            </a:r>
            <a:r>
              <a:rPr lang="en-US" sz="2400" dirty="0"/>
              <a:t>(C++ syntax)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51D8-666D-A84F-89F7-148A6B80D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463" y="2097088"/>
            <a:ext cx="3808919" cy="419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8E753-F422-134B-BD70-9BDCFD79FB43}"/>
              </a:ext>
            </a:extLst>
          </p:cNvPr>
          <p:cNvSpPr txBox="1"/>
          <p:nvPr/>
        </p:nvSpPr>
        <p:spPr>
          <a:xfrm>
            <a:off x="6608620" y="3315435"/>
            <a:ext cx="5087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sz="2400" dirty="0"/>
              <a:t> is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/>
              <a:t>, then execute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sz="2400" dirty="0"/>
              <a:t>, otherwise execute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endParaRPr lang="en-US" sz="2400" dirty="0">
              <a:highlight>
                <a:srgbClr val="80808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4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D64A-41C9-9943-ACB8-A29B78BD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60191"/>
          </a:xfrm>
        </p:spPr>
        <p:txBody>
          <a:bodyPr/>
          <a:lstStyle/>
          <a:p>
            <a:pPr algn="ctr"/>
            <a:r>
              <a:rPr lang="en-US" dirty="0"/>
              <a:t>What will the following code print?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29A73-2AEC-084E-97D8-64BC3D224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1" y="1678709"/>
            <a:ext cx="5422900" cy="5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3B9F90-6BBE-F044-9278-0AB957BA8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673" y="4133649"/>
            <a:ext cx="4829660" cy="428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10F678-3054-934B-908F-EE09E459A17A}"/>
              </a:ext>
            </a:extLst>
          </p:cNvPr>
          <p:cNvSpPr txBox="1"/>
          <p:nvPr/>
        </p:nvSpPr>
        <p:spPr>
          <a:xfrm>
            <a:off x="7079673" y="3695668"/>
            <a:ext cx="11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97803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745F-5694-F04F-AB7B-ED78D6B0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Are these two the same?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0E23B-D0B5-B049-A3B2-367636D42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692" y="2097088"/>
            <a:ext cx="3468832" cy="3593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8830F2-495A-F647-8D66-6A9D1D82A870}"/>
              </a:ext>
            </a:extLst>
          </p:cNvPr>
          <p:cNvSpPr txBox="1"/>
          <p:nvPr/>
        </p:nvSpPr>
        <p:spPr>
          <a:xfrm>
            <a:off x="5838803" y="2097088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 they are.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FD6D34-47B2-014E-B9AF-A556CBE38FB5}"/>
              </a:ext>
            </a:extLst>
          </p:cNvPr>
          <p:cNvSpPr txBox="1"/>
          <p:nvPr/>
        </p:nvSpPr>
        <p:spPr>
          <a:xfrm>
            <a:off x="5937813" y="3429000"/>
            <a:ext cx="52201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reason for this is, that the 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statement will only execute if the </a:t>
            </a:r>
            <a:r>
              <a:rPr lang="en-US" dirty="0">
                <a:highlight>
                  <a:srgbClr val="808080"/>
                </a:highlight>
              </a:rPr>
              <a:t>condition</a:t>
            </a:r>
            <a:r>
              <a:rPr lang="en-US" dirty="0"/>
              <a:t> evaluates to true. The top 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checks 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 &amp;&amp; b == 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, this is the case so it executes. Since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 &amp;&amp; b </a:t>
            </a:r>
            <a:r>
              <a:rPr lang="en-US" dirty="0"/>
              <a:t>is 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, the bottom 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will also work.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0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D2955-4BD9-B94D-A098-909D9A3B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Switch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9D8C-CFA7-4A4A-8C08-3EA21581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/>
          <a:lstStyle/>
          <a:p>
            <a:r>
              <a:rPr lang="en-US" dirty="0"/>
              <a:t>There is an alternative to the 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statement, this is called a 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case</a:t>
            </a:r>
          </a:p>
          <a:p>
            <a:endParaRPr lang="en-US" dirty="0"/>
          </a:p>
          <a:p>
            <a:r>
              <a:rPr lang="en-US" dirty="0"/>
              <a:t>It works identically to the 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statement, the only difference being that it adheres to an explicit cases that we specify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dirty="0"/>
              <a:t> statement CAN’T be used with the </a:t>
            </a:r>
            <a:r>
              <a:rPr lang="en-US" u="sng" dirty="0"/>
              <a:t>floating-point</a:t>
            </a:r>
            <a:r>
              <a:rPr lang="en-US" dirty="0"/>
              <a:t> data-type</a:t>
            </a:r>
          </a:p>
          <a:p>
            <a:r>
              <a:rPr lang="en-US" dirty="0"/>
              <a:t>The 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/>
              <a:t> statement CAN’T be used with the </a:t>
            </a:r>
            <a:r>
              <a:rPr lang="en-US" sz="2000" u="sng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/>
              <a:t> data-type</a:t>
            </a:r>
          </a:p>
        </p:txBody>
      </p:sp>
    </p:spTree>
    <p:extLst>
      <p:ext uri="{BB962C8B-B14F-4D97-AF65-F5344CB8AC3E}">
        <p14:creationId xmlns:p14="http://schemas.microsoft.com/office/powerpoint/2010/main" val="41155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FFC3-1EAD-3E4A-9761-989A4085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Reminder from yesterday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5B4F0-1217-F944-B80D-F8A0A1C96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9824"/>
            <a:ext cx="9905999" cy="479191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C++ Function</a:t>
            </a:r>
          </a:p>
          <a:p>
            <a:pPr lvl="1"/>
            <a:r>
              <a:rPr lang="en-US" dirty="0"/>
              <a:t>“A piece of code that we can call repeatedly from anywhere (within acceptable scope)”</a:t>
            </a:r>
          </a:p>
          <a:p>
            <a:endParaRPr lang="en-US" dirty="0"/>
          </a:p>
          <a:p>
            <a:r>
              <a:rPr lang="en-US" b="1" dirty="0"/>
              <a:t>Data-types</a:t>
            </a:r>
          </a:p>
          <a:p>
            <a:pPr lvl="1"/>
            <a:r>
              <a:rPr lang="en-US" dirty="0"/>
              <a:t>Numbers : </a:t>
            </a:r>
            <a:r>
              <a:rPr lang="en-US" sz="18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float</a:t>
            </a:r>
            <a:r>
              <a:rPr lang="en-US" dirty="0">
                <a:cs typeface="Consolas" panose="020B06090202040302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pPr lvl="1"/>
            <a:r>
              <a:rPr lang="en-US" dirty="0"/>
              <a:t>Text: </a:t>
            </a: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, </a:t>
            </a: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US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Logic: </a:t>
            </a: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endParaRPr lang="en-US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Special: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</a:p>
          <a:p>
            <a:endParaRPr lang="en-US" dirty="0">
              <a:latin typeface="+mj-lt"/>
              <a:cs typeface="Consolas" panose="020B0609020204030204" pitchFamily="49" charset="0"/>
            </a:endParaRPr>
          </a:p>
          <a:p>
            <a:r>
              <a:rPr lang="en-US" b="1" dirty="0">
                <a:latin typeface="+mj-lt"/>
                <a:cs typeface="Consolas" panose="020B0609020204030204" pitchFamily="49" charset="0"/>
              </a:rPr>
              <a:t>The main function/ Program flow</a:t>
            </a:r>
          </a:p>
          <a:p>
            <a:pPr lvl="1"/>
            <a:r>
              <a:rPr lang="en-US" dirty="0">
                <a:latin typeface="+mj-lt"/>
                <a:cs typeface="Consolas" panose="020B0609020204030204" pitchFamily="49" charset="0"/>
              </a:rPr>
              <a:t>Entry point to our program, “where everything starts” </a:t>
            </a:r>
          </a:p>
          <a:p>
            <a:pPr lvl="1"/>
            <a:r>
              <a:rPr lang="en-US" dirty="0">
                <a:latin typeface="+mj-lt"/>
                <a:cs typeface="Consolas" panose="020B0609020204030204" pitchFamily="49" charset="0"/>
              </a:rPr>
              <a:t>How does the program execute once its compiled</a:t>
            </a:r>
          </a:p>
        </p:txBody>
      </p:sp>
    </p:spTree>
    <p:extLst>
      <p:ext uri="{BB962C8B-B14F-4D97-AF65-F5344CB8AC3E}">
        <p14:creationId xmlns:p14="http://schemas.microsoft.com/office/powerpoint/2010/main" val="378005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F9C0-39F7-5341-99C7-A7519AE4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Switch case syntax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62ADC-7724-6C40-BD07-98C76C58B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69" y="2059614"/>
            <a:ext cx="4555040" cy="3995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0701D1-3D88-D149-A719-A7E8D8AEB65E}"/>
              </a:ext>
            </a:extLst>
          </p:cNvPr>
          <p:cNvSpPr txBox="1"/>
          <p:nvPr/>
        </p:nvSpPr>
        <p:spPr>
          <a:xfrm>
            <a:off x="5679728" y="3575982"/>
            <a:ext cx="510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en-US" dirty="0"/>
              <a:t>: The condition that we want to evaluate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ED03BF-21E8-F845-B774-9A6A454F0863}"/>
              </a:ext>
            </a:extLst>
          </p:cNvPr>
          <p:cNvSpPr txBox="1"/>
          <p:nvPr/>
        </p:nvSpPr>
        <p:spPr>
          <a:xfrm>
            <a:off x="5679728" y="4021925"/>
            <a:ext cx="500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constant</a:t>
            </a:r>
            <a:r>
              <a:rPr lang="en-US" dirty="0"/>
              <a:t>: The value that the condition evaluates 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9CB9B-ACE7-494E-9510-50B03F6C32BC}"/>
              </a:ext>
            </a:extLst>
          </p:cNvPr>
          <p:cNvSpPr txBox="1"/>
          <p:nvPr/>
        </p:nvSpPr>
        <p:spPr>
          <a:xfrm>
            <a:off x="5679728" y="4532642"/>
            <a:ext cx="464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statements</a:t>
            </a:r>
            <a:r>
              <a:rPr lang="en-US" dirty="0"/>
              <a:t>: The code that we want to execute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B58079-9AFC-DC4B-A5DA-854CB685FA1D}"/>
              </a:ext>
            </a:extLst>
          </p:cNvPr>
          <p:cNvSpPr txBox="1"/>
          <p:nvPr/>
        </p:nvSpPr>
        <p:spPr>
          <a:xfrm>
            <a:off x="5679728" y="5184744"/>
            <a:ext cx="3657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dirty="0"/>
              <a:t>: This is a case that executes if none of the other cases apply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316408-BF23-AE48-B77A-D9A665C1A11F}"/>
              </a:ext>
            </a:extLst>
          </p:cNvPr>
          <p:cNvSpPr txBox="1"/>
          <p:nvPr/>
        </p:nvSpPr>
        <p:spPr>
          <a:xfrm>
            <a:off x="5388072" y="6054817"/>
            <a:ext cx="565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/>
              <a:t>: Just says, “Ok were done with the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dirty="0"/>
              <a:t>, we got the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/>
              <a:t> we wanted, move past the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switch’</a:t>
            </a:r>
            <a:r>
              <a:rPr lang="en-US" dirty="0"/>
              <a:t>s bracket”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10D3F4-A35F-2945-9E6F-129C3C10F148}"/>
              </a:ext>
            </a:extLst>
          </p:cNvPr>
          <p:cNvSpPr txBox="1"/>
          <p:nvPr/>
        </p:nvSpPr>
        <p:spPr>
          <a:xfrm>
            <a:off x="5679728" y="2058366"/>
            <a:ext cx="648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dirty="0"/>
              <a:t>: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dirty="0"/>
              <a:t> is what will evaluate the condition that we provide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EEE763-51BA-F749-9387-43F31FB4E110}"/>
              </a:ext>
            </a:extLst>
          </p:cNvPr>
          <p:cNvSpPr txBox="1"/>
          <p:nvPr/>
        </p:nvSpPr>
        <p:spPr>
          <a:xfrm>
            <a:off x="5679728" y="2534417"/>
            <a:ext cx="642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/>
              <a:t>: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/>
              <a:t> specifies an instance of the parameter that was passed</a:t>
            </a:r>
          </a:p>
        </p:txBody>
      </p:sp>
    </p:spTree>
    <p:extLst>
      <p:ext uri="{BB962C8B-B14F-4D97-AF65-F5344CB8AC3E}">
        <p14:creationId xmlns:p14="http://schemas.microsoft.com/office/powerpoint/2010/main" val="78979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A089-F0D3-5548-B56B-BA9DA95B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Switch case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BB50B-477C-2E44-A9FE-5FE9D4363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19746"/>
            <a:ext cx="9905998" cy="462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2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CA3B9-1C63-7D4F-81D0-16222E56D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41008"/>
          </a:xfrm>
        </p:spPr>
        <p:txBody>
          <a:bodyPr/>
          <a:lstStyle/>
          <a:p>
            <a:pPr algn="ctr"/>
            <a:r>
              <a:rPr lang="en-US" dirty="0"/>
              <a:t>What will the following code print?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E7167-7FB9-3646-A88D-72ACACC55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886" y="1759526"/>
            <a:ext cx="4168891" cy="48883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4EBC38-2A0D-484F-998F-E985010460BF}"/>
              </a:ext>
            </a:extLst>
          </p:cNvPr>
          <p:cNvSpPr txBox="1"/>
          <p:nvPr/>
        </p:nvSpPr>
        <p:spPr>
          <a:xfrm>
            <a:off x="6019250" y="1759526"/>
            <a:ext cx="495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program will print “None of the cases matched”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3B5D0-7B64-6C4C-9F28-B56F7BAFCA46}"/>
              </a:ext>
            </a:extLst>
          </p:cNvPr>
          <p:cNvSpPr txBox="1"/>
          <p:nvPr/>
        </p:nvSpPr>
        <p:spPr>
          <a:xfrm>
            <a:off x="6094412" y="2403205"/>
            <a:ext cx="5715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reason for this is, because the 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dirty="0"/>
              <a:t> case is executed, since it doesn’t execute any code apart form 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/>
              <a:t>, the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didMatch</a:t>
            </a:r>
            <a:r>
              <a:rPr lang="en-US" dirty="0"/>
              <a:t> is never set to 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. Hence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if(!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didMatch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will be 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096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C73F-BBF3-0F4D-BCA9-CBA1959C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55E04-0FB9-2347-BA10-9405245ED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3429000"/>
            <a:ext cx="9905999" cy="1697480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dirty="0"/>
              <a:t> and/or the 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statements, construct a program that </a:t>
            </a:r>
            <a:r>
              <a:rPr lang="en-US" u="sng" dirty="0"/>
              <a:t>checks if a number is even</a:t>
            </a:r>
            <a:r>
              <a:rPr lang="en-US" dirty="0"/>
              <a:t> (divisible by 2 with a </a:t>
            </a:r>
            <a:r>
              <a:rPr lang="en-US" b="1" dirty="0"/>
              <a:t>zero </a:t>
            </a:r>
            <a:r>
              <a:rPr lang="en-US" dirty="0"/>
              <a:t>remainder)</a:t>
            </a:r>
          </a:p>
        </p:txBody>
      </p:sp>
    </p:spTree>
    <p:extLst>
      <p:ext uri="{BB962C8B-B14F-4D97-AF65-F5344CB8AC3E}">
        <p14:creationId xmlns:p14="http://schemas.microsoft.com/office/powerpoint/2010/main" val="348060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4056-6F89-1440-A4DF-639F3827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Functions (An extended look)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239C1-5B98-9E49-90CD-58A793E21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Definition</a:t>
            </a:r>
            <a:r>
              <a:rPr lang="en-US" dirty="0"/>
              <a:t>: A piece of code that can be called by our program, in order to perform some action for us.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return-type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function-name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argument-name) {}</a:t>
            </a:r>
          </a:p>
        </p:txBody>
      </p:sp>
    </p:spTree>
    <p:extLst>
      <p:ext uri="{BB962C8B-B14F-4D97-AF65-F5344CB8AC3E}">
        <p14:creationId xmlns:p14="http://schemas.microsoft.com/office/powerpoint/2010/main" val="28298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2A69-2686-A248-BD94-82BC1491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Return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09835-A1FC-F245-92A7-FC8E81C6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u="sng" dirty="0"/>
              <a:t>return type</a:t>
            </a:r>
            <a:r>
              <a:rPr lang="en-US" dirty="0"/>
              <a:t> is the type of </a:t>
            </a:r>
            <a:r>
              <a:rPr lang="en-US" u="sng" dirty="0"/>
              <a:t>data that our function will give us back</a:t>
            </a:r>
            <a:r>
              <a:rPr lang="en-US" dirty="0"/>
              <a:t> once it has finished its task</a:t>
            </a:r>
          </a:p>
          <a:p>
            <a:endParaRPr lang="en-US" dirty="0"/>
          </a:p>
          <a:p>
            <a:r>
              <a:rPr lang="en-US" u="sng" dirty="0"/>
              <a:t>Reminder</a:t>
            </a:r>
            <a:r>
              <a:rPr lang="en-US" dirty="0"/>
              <a:t>: If our </a:t>
            </a:r>
            <a:r>
              <a:rPr lang="en-US" u="sng" dirty="0"/>
              <a:t>function doesn’t need to return any values</a:t>
            </a:r>
            <a:r>
              <a:rPr lang="en-US" dirty="0"/>
              <a:t>, we can use the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/>
              <a:t> key word to signify that nothing is returned</a:t>
            </a:r>
          </a:p>
        </p:txBody>
      </p:sp>
    </p:spTree>
    <p:extLst>
      <p:ext uri="{BB962C8B-B14F-4D97-AF65-F5344CB8AC3E}">
        <p14:creationId xmlns:p14="http://schemas.microsoft.com/office/powerpoint/2010/main" val="1613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BE45-722B-6840-9DAE-B60ED841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should the following functions have as a return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EC1ED-F365-A542-BFE7-134B57BA9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636" y="2479964"/>
            <a:ext cx="4456905" cy="519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didFail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A124F8-331A-1D41-97F2-BD0D45ADDF6B}"/>
              </a:ext>
            </a:extLst>
          </p:cNvPr>
          <p:cNvSpPr txBox="1">
            <a:spLocks/>
          </p:cNvSpPr>
          <p:nvPr/>
        </p:nvSpPr>
        <p:spPr>
          <a:xfrm>
            <a:off x="2840181" y="2479964"/>
            <a:ext cx="831273" cy="519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endParaRPr lang="en-US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AC7B2C-4596-1846-BC4F-43853CE43FE0}"/>
              </a:ext>
            </a:extLst>
          </p:cNvPr>
          <p:cNvSpPr txBox="1">
            <a:spLocks/>
          </p:cNvSpPr>
          <p:nvPr/>
        </p:nvSpPr>
        <p:spPr>
          <a:xfrm>
            <a:off x="3463635" y="3122612"/>
            <a:ext cx="5472547" cy="519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addInts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US" sz="18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y) { </a:t>
            </a: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x + y; 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C9CACE-60A3-7A42-9FFC-7EDB5FA9B0A2}"/>
              </a:ext>
            </a:extLst>
          </p:cNvPr>
          <p:cNvSpPr txBox="1">
            <a:spLocks/>
          </p:cNvSpPr>
          <p:nvPr/>
        </p:nvSpPr>
        <p:spPr>
          <a:xfrm>
            <a:off x="2840181" y="3122611"/>
            <a:ext cx="678873" cy="519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18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97ADB3-0DA8-4F4C-8321-CB62E4930626}"/>
              </a:ext>
            </a:extLst>
          </p:cNvPr>
          <p:cNvSpPr txBox="1">
            <a:spLocks/>
          </p:cNvSpPr>
          <p:nvPr/>
        </p:nvSpPr>
        <p:spPr>
          <a:xfrm>
            <a:off x="3463635" y="3765260"/>
            <a:ext cx="6220692" cy="519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printStr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F2424B-BF89-D641-9069-E1F3773B782A}"/>
              </a:ext>
            </a:extLst>
          </p:cNvPr>
          <p:cNvSpPr txBox="1">
            <a:spLocks/>
          </p:cNvSpPr>
          <p:nvPr/>
        </p:nvSpPr>
        <p:spPr>
          <a:xfrm>
            <a:off x="2822066" y="3765260"/>
            <a:ext cx="849388" cy="519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414278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C90B-1FC2-074F-8E92-83F576A1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Function-name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9918-736F-D343-8FD8-610F1FBC3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name is a name that we give to our method, so that we know what it is called.</a:t>
            </a:r>
          </a:p>
          <a:p>
            <a:endParaRPr lang="en-US" dirty="0"/>
          </a:p>
          <a:p>
            <a:r>
              <a:rPr lang="en-US" dirty="0"/>
              <a:t>The function name can be anything as long as it’s not a number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is NOT allowed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myFunc2(</a:t>
            </a: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IS allowed</a:t>
            </a:r>
          </a:p>
        </p:txBody>
      </p:sp>
    </p:spTree>
    <p:extLst>
      <p:ext uri="{BB962C8B-B14F-4D97-AF65-F5344CB8AC3E}">
        <p14:creationId xmlns:p14="http://schemas.microsoft.com/office/powerpoint/2010/main" val="249295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B41B-98DE-2F4C-9C0C-0561A665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299C-D5DF-3044-BD65-094D59277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arguments are what gets passed into a function [passed into the brackets of the function].</a:t>
            </a:r>
          </a:p>
          <a:p>
            <a:r>
              <a:rPr lang="en-US" dirty="0"/>
              <a:t>They can have </a:t>
            </a:r>
            <a:r>
              <a:rPr lang="en-US" u="sng" dirty="0"/>
              <a:t>any name we want</a:t>
            </a:r>
            <a:r>
              <a:rPr lang="en-US" dirty="0"/>
              <a:t>, as long as it’s </a:t>
            </a:r>
            <a:r>
              <a:rPr lang="en-US" u="sng" dirty="0"/>
              <a:t>not a number</a:t>
            </a:r>
            <a:r>
              <a:rPr lang="en-US" dirty="0"/>
              <a:t>.</a:t>
            </a:r>
          </a:p>
          <a:p>
            <a:r>
              <a:rPr lang="en-US" dirty="0"/>
              <a:t>Function arguments are proceeded by their type</a:t>
            </a:r>
          </a:p>
          <a:p>
            <a:pPr lvl="1"/>
            <a:r>
              <a:rPr lang="en-US" dirty="0"/>
              <a:t>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/>
              <a:t> is an </a:t>
            </a:r>
            <a:r>
              <a:rPr lang="en-US" u="sng" dirty="0"/>
              <a:t>integer</a:t>
            </a:r>
            <a:r>
              <a:rPr lang="en-US" dirty="0"/>
              <a:t>, then it will have the </a:t>
            </a:r>
            <a:r>
              <a:rPr lang="en-US" sz="18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type before it</a:t>
            </a:r>
          </a:p>
        </p:txBody>
      </p:sp>
    </p:spTree>
    <p:extLst>
      <p:ext uri="{BB962C8B-B14F-4D97-AF65-F5344CB8AC3E}">
        <p14:creationId xmlns:p14="http://schemas.microsoft.com/office/powerpoint/2010/main" val="7575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23AA-F073-DA4B-A0BC-B57C1EED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658" y="507682"/>
            <a:ext cx="10354684" cy="1478570"/>
          </a:xfrm>
        </p:spPr>
        <p:txBody>
          <a:bodyPr/>
          <a:lstStyle/>
          <a:p>
            <a:pPr algn="ctr"/>
            <a:r>
              <a:rPr lang="en-US" dirty="0"/>
              <a:t>Do functions manipulate the values passed in?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547DB-7CA9-2E44-8092-D58DEA251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42" y="2097088"/>
            <a:ext cx="6196936" cy="3970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5970A3-D4C1-334C-891F-B4EB78F07063}"/>
              </a:ext>
            </a:extLst>
          </p:cNvPr>
          <p:cNvSpPr txBox="1"/>
          <p:nvPr/>
        </p:nvSpPr>
        <p:spPr>
          <a:xfrm>
            <a:off x="7328138" y="2122308"/>
            <a:ext cx="3436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will this code print?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3D6F11-DA9C-AD47-9C46-904BA4FDD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138" y="3717372"/>
            <a:ext cx="4571838" cy="36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8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1154-0301-1649-B9DB-B2A24AA7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are conditions?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7A354-D20C-2744-A897-96981394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condition is a statement that must hold true in order for something to occur</a:t>
            </a:r>
          </a:p>
          <a:p>
            <a:endParaRPr lang="en-US" dirty="0"/>
          </a:p>
          <a:p>
            <a:r>
              <a:rPr lang="en-US" dirty="0"/>
              <a:t>Conditions are usually seen in the form of some term/expression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Lets look at some examples</a:t>
            </a:r>
          </a:p>
        </p:txBody>
      </p:sp>
    </p:spTree>
    <p:extLst>
      <p:ext uri="{BB962C8B-B14F-4D97-AF65-F5344CB8AC3E}">
        <p14:creationId xmlns:p14="http://schemas.microsoft.com/office/powerpoint/2010/main" val="385920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C1B9-F52B-494F-A9EA-F80D533B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Wait, didn’t we pass in ‘a’ and set it to 10?</a:t>
            </a:r>
            <a:br>
              <a:rPr lang="en-US" dirty="0"/>
            </a:br>
            <a:r>
              <a:rPr lang="en-US" dirty="0"/>
              <a:t>Why didn’t it change?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A729-5516-6D45-93F7-EDE60D09E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79633"/>
            <a:ext cx="9905999" cy="2426685"/>
          </a:xfrm>
        </p:spPr>
        <p:txBody>
          <a:bodyPr/>
          <a:lstStyle/>
          <a:p>
            <a:r>
              <a:rPr lang="en-US" dirty="0"/>
              <a:t>When we pass something into a function, then we are actually </a:t>
            </a:r>
            <a:r>
              <a:rPr lang="en-US" u="sng" dirty="0"/>
              <a:t>creating a copy </a:t>
            </a:r>
            <a:r>
              <a:rPr lang="en-US" dirty="0"/>
              <a:t>of the thing we passed in!</a:t>
            </a:r>
          </a:p>
        </p:txBody>
      </p:sp>
    </p:spTree>
    <p:extLst>
      <p:ext uri="{BB962C8B-B14F-4D97-AF65-F5344CB8AC3E}">
        <p14:creationId xmlns:p14="http://schemas.microsoft.com/office/powerpoint/2010/main" val="160222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C016-5B14-4543-A170-5096837F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Pass by value </a:t>
            </a:r>
            <a:r>
              <a:rPr lang="en-US" b="1" dirty="0"/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B4C247-4572-9645-BF43-B5A25A1AB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332774"/>
            <a:ext cx="2311400" cy="3340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87F7A5-FAC6-EE48-8FAF-F37EBECE60B8}"/>
              </a:ext>
            </a:extLst>
          </p:cNvPr>
          <p:cNvSpPr txBox="1"/>
          <p:nvPr/>
        </p:nvSpPr>
        <p:spPr>
          <a:xfrm>
            <a:off x="4595149" y="2145870"/>
            <a:ext cx="5491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happens when this method gets called?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2232E-1792-B14E-9FA9-A7211959A4B3}"/>
              </a:ext>
            </a:extLst>
          </p:cNvPr>
          <p:cNvSpPr txBox="1"/>
          <p:nvPr/>
        </p:nvSpPr>
        <p:spPr>
          <a:xfrm>
            <a:off x="4595149" y="2994872"/>
            <a:ext cx="7454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calls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dirty="0"/>
              <a:t> with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/>
              <a:t> as the argument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C++ creates a new variable called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/>
              <a:t>, and sets its value to that of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/>
              <a:t> 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/>
              <a:t> is set to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/>
              <a:t> and is returned by the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gets destroyed, since the function has ended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/>
              <a:t> was part of 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193FA5-B675-E144-A1E2-3AB2A73CC60C}"/>
              </a:ext>
            </a:extLst>
          </p:cNvPr>
          <p:cNvSpPr txBox="1"/>
          <p:nvPr/>
        </p:nvSpPr>
        <p:spPr>
          <a:xfrm>
            <a:off x="4595149" y="5026543"/>
            <a:ext cx="6118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we never actually change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/>
              <a:t> variable from the main</a:t>
            </a:r>
          </a:p>
          <a:p>
            <a:r>
              <a:rPr lang="en-US" dirty="0"/>
              <a:t>We are only creating a copy of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/>
              <a:t>, which we call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/>
              <a:t> in this case</a:t>
            </a:r>
          </a:p>
        </p:txBody>
      </p:sp>
    </p:spTree>
    <p:extLst>
      <p:ext uri="{BB962C8B-B14F-4D97-AF65-F5344CB8AC3E}">
        <p14:creationId xmlns:p14="http://schemas.microsoft.com/office/powerpoint/2010/main" val="1261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BCB5-EBCD-F041-8BD6-10AA0D8C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 why does </a:t>
            </a:r>
            <a:r>
              <a:rPr lang="en-US" dirty="0" err="1"/>
              <a:t>var</a:t>
            </a:r>
            <a:r>
              <a:rPr lang="en-US" dirty="0"/>
              <a:t> get destroyed?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97505-ED88-7446-BCC7-35A492210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This is because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b="1" dirty="0"/>
              <a:t> is a </a:t>
            </a:r>
            <a:r>
              <a:rPr lang="en-US" b="1" u="sng" dirty="0"/>
              <a:t>member variable</a:t>
            </a:r>
            <a:r>
              <a:rPr lang="en-US" b="1" dirty="0"/>
              <a:t> of </a:t>
            </a:r>
            <a:r>
              <a:rPr lang="en-US" sz="2000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b="1" dirty="0"/>
              <a:t>!</a:t>
            </a:r>
          </a:p>
          <a:p>
            <a:endParaRPr lang="en-US" b="1" u="sng" dirty="0"/>
          </a:p>
          <a:p>
            <a:endParaRPr lang="en-US" b="1" u="sng" dirty="0"/>
          </a:p>
          <a:p>
            <a:r>
              <a:rPr lang="en-US" b="1" u="sng" dirty="0"/>
              <a:t>Member variable</a:t>
            </a:r>
            <a:r>
              <a:rPr lang="en-US" dirty="0"/>
              <a:t>: A variable that exists inside (as a member of) a function.</a:t>
            </a:r>
          </a:p>
          <a:p>
            <a:pPr lvl="1"/>
            <a:r>
              <a:rPr lang="en-US" dirty="0"/>
              <a:t>Member variables are created when a function is called </a:t>
            </a:r>
          </a:p>
          <a:p>
            <a:pPr lvl="1"/>
            <a:r>
              <a:rPr lang="en-US" dirty="0"/>
              <a:t>Member variables are destroyed once a function ends (returns)</a:t>
            </a:r>
          </a:p>
        </p:txBody>
      </p:sp>
    </p:spTree>
    <p:extLst>
      <p:ext uri="{BB962C8B-B14F-4D97-AF65-F5344CB8AC3E}">
        <p14:creationId xmlns:p14="http://schemas.microsoft.com/office/powerpoint/2010/main" val="85133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540D-0048-1947-9CC0-820F7092E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Lets list the member variables for this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0A65A1-748B-ED45-BDA6-6804B09C8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560" y="2097088"/>
            <a:ext cx="1916396" cy="4721557"/>
          </a:xfr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1733149-C3A9-124B-99B0-38D1C9187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15409"/>
              </p:ext>
            </p:extLst>
          </p:nvPr>
        </p:nvGraphicFramePr>
        <p:xfrm>
          <a:off x="3748103" y="2113187"/>
          <a:ext cx="7442523" cy="1097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480841">
                  <a:extLst>
                    <a:ext uri="{9D8B030D-6E8A-4147-A177-3AD203B41FA5}">
                      <a16:colId xmlns:a16="http://schemas.microsoft.com/office/drawing/2014/main" val="4272388691"/>
                    </a:ext>
                  </a:extLst>
                </a:gridCol>
                <a:gridCol w="2480841">
                  <a:extLst>
                    <a:ext uri="{9D8B030D-6E8A-4147-A177-3AD203B41FA5}">
                      <a16:colId xmlns:a16="http://schemas.microsoft.com/office/drawing/2014/main" val="1410893433"/>
                    </a:ext>
                  </a:extLst>
                </a:gridCol>
                <a:gridCol w="2480841">
                  <a:extLst>
                    <a:ext uri="{9D8B030D-6E8A-4147-A177-3AD203B41FA5}">
                      <a16:colId xmlns:a16="http://schemas.microsoft.com/office/drawing/2014/main" val="84965730"/>
                    </a:ext>
                  </a:extLst>
                </a:gridCol>
              </a:tblGrid>
              <a:tr h="23874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function1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function2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216878"/>
                  </a:ext>
                </a:extLst>
              </a:tr>
              <a:tr h="23874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someBool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myDouble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var1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66587"/>
                  </a:ext>
                </a:extLst>
              </a:tr>
              <a:tr h="2387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someNum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myInt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var2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6814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1E1F66A-2DDC-2F40-B2E2-0FB65F535785}"/>
              </a:ext>
            </a:extLst>
          </p:cNvPr>
          <p:cNvSpPr txBox="1"/>
          <p:nvPr/>
        </p:nvSpPr>
        <p:spPr>
          <a:xfrm>
            <a:off x="3748102" y="3903868"/>
            <a:ext cx="617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the respective function ends, it’s variables will be destroyed</a:t>
            </a:r>
          </a:p>
        </p:txBody>
      </p:sp>
    </p:spTree>
    <p:extLst>
      <p:ext uri="{BB962C8B-B14F-4D97-AF65-F5344CB8AC3E}">
        <p14:creationId xmlns:p14="http://schemas.microsoft.com/office/powerpoint/2010/main" val="9953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878E-45B3-2B41-95C1-BD9F63AE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Lets take a 15 minute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53D69-33E1-AA43-9085-0E16A508E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43911"/>
          </a:xfrm>
        </p:spPr>
        <p:txBody>
          <a:bodyPr/>
          <a:lstStyle/>
          <a:p>
            <a:r>
              <a:rPr lang="en-US" dirty="0"/>
              <a:t>Feel free to ask about anything that is still not clear</a:t>
            </a:r>
          </a:p>
          <a:p>
            <a:endParaRPr lang="en-US" dirty="0"/>
          </a:p>
          <a:p>
            <a:r>
              <a:rPr lang="en-US" dirty="0"/>
              <a:t>If you wish to do some programming try the following (you did before):</a:t>
            </a:r>
          </a:p>
          <a:p>
            <a:pPr lvl="1"/>
            <a:r>
              <a:rPr lang="en-US" dirty="0"/>
              <a:t>Create a program (using the </a:t>
            </a: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dirty="0"/>
              <a:t> </a:t>
            </a: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/>
              <a:t>) that checks if a number is odd </a:t>
            </a:r>
          </a:p>
          <a:p>
            <a:pPr lvl="1"/>
            <a:r>
              <a:rPr lang="en-US" dirty="0"/>
              <a:t>If the number is odd, print it to the screen</a:t>
            </a:r>
          </a:p>
          <a:p>
            <a:pPr lvl="1"/>
            <a:r>
              <a:rPr lang="en-US" dirty="0"/>
              <a:t>If the number is NOT odd, subtract 20 from it</a:t>
            </a:r>
          </a:p>
          <a:p>
            <a:pPr lvl="2"/>
            <a:r>
              <a:rPr lang="en-US" dirty="0"/>
              <a:t>If the resulting number is &lt; 0, then print “It failed all the checks.” to the screen</a:t>
            </a:r>
          </a:p>
          <a:p>
            <a:pPr lvl="1"/>
            <a:r>
              <a:rPr lang="en-US" dirty="0"/>
              <a:t>All of the prints should appear on a new line.</a:t>
            </a:r>
          </a:p>
        </p:txBody>
      </p:sp>
    </p:spTree>
    <p:extLst>
      <p:ext uri="{BB962C8B-B14F-4D97-AF65-F5344CB8AC3E}">
        <p14:creationId xmlns:p14="http://schemas.microsoft.com/office/powerpoint/2010/main" val="39857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BCCF-6BE2-2144-ADF7-975040BE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49070"/>
            <a:ext cx="9905998" cy="1225985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7FFA1-B6F6-A342-B562-408FBF01F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33" y="1775054"/>
            <a:ext cx="5714518" cy="49100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D78AF9-7C83-3646-9306-4790882F7D9F}"/>
              </a:ext>
            </a:extLst>
          </p:cNvPr>
          <p:cNvSpPr txBox="1"/>
          <p:nvPr/>
        </p:nvSpPr>
        <p:spPr>
          <a:xfrm>
            <a:off x="7031861" y="1775054"/>
            <a:ext cx="51601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one of many solutions.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WE SHOULD NOT BE ALLOWED TO DO THIS!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Recall that the 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/>
              <a:t> statement is not allowed to take 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/>
              <a:t> data-types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realistically we would need to replace this with an 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189ABF-4EF4-0444-BC20-E8F27039FC95}"/>
              </a:ext>
            </a:extLst>
          </p:cNvPr>
          <p:cNvSpPr/>
          <p:nvPr/>
        </p:nvSpPr>
        <p:spPr>
          <a:xfrm>
            <a:off x="1143001" y="2091287"/>
            <a:ext cx="5526550" cy="101422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“It failed all the checks”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509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E815-8B0E-BE4F-A703-E33F75CF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Arrays in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8512B-EDB0-C24C-B7EA-B79C4D2CE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44910"/>
            <a:ext cx="9905999" cy="2033146"/>
          </a:xfrm>
        </p:spPr>
        <p:txBody>
          <a:bodyPr/>
          <a:lstStyle/>
          <a:p>
            <a:r>
              <a:rPr lang="en-US" b="1" u="sng" dirty="0"/>
              <a:t>Google Definition</a:t>
            </a:r>
            <a:r>
              <a:rPr lang="en-US" dirty="0"/>
              <a:t>: </a:t>
            </a:r>
            <a:r>
              <a:rPr lang="en-GB" dirty="0"/>
              <a:t>A </a:t>
            </a:r>
            <a:r>
              <a:rPr lang="en-GB" u="sng" dirty="0"/>
              <a:t>collection of elements</a:t>
            </a:r>
            <a:r>
              <a:rPr lang="en-GB" dirty="0"/>
              <a:t> of the </a:t>
            </a:r>
            <a:r>
              <a:rPr lang="en-GB" u="sng" dirty="0"/>
              <a:t>same type </a:t>
            </a:r>
            <a:r>
              <a:rPr lang="en-GB" dirty="0"/>
              <a:t>placed </a:t>
            </a:r>
            <a:r>
              <a:rPr lang="en-GB" b="1" dirty="0"/>
              <a:t>in</a:t>
            </a:r>
            <a:r>
              <a:rPr lang="en-GB" dirty="0"/>
              <a:t> </a:t>
            </a:r>
            <a:r>
              <a:rPr lang="en-GB" u="sng" dirty="0"/>
              <a:t>contiguous memory locations</a:t>
            </a:r>
            <a:r>
              <a:rPr lang="en-GB" dirty="0"/>
              <a:t> that can be </a:t>
            </a:r>
            <a:r>
              <a:rPr lang="en-GB" u="sng" dirty="0"/>
              <a:t>individually referenced</a:t>
            </a:r>
            <a:r>
              <a:rPr lang="en-GB" dirty="0"/>
              <a:t> by using an index to a unique identifier.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6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5CE6-0828-7740-A5F9-8D7F12FA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“Contiguous memory”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F1AAE-DAE8-1D4B-B549-71DEE4ECC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773926"/>
          </a:xfrm>
        </p:spPr>
        <p:txBody>
          <a:bodyPr/>
          <a:lstStyle/>
          <a:p>
            <a:r>
              <a:rPr lang="en-US" u="sng" dirty="0"/>
              <a:t>Contiguous memory</a:t>
            </a:r>
            <a:r>
              <a:rPr lang="en-US" dirty="0"/>
              <a:t> just means “appearing right after each other in memory”</a:t>
            </a:r>
          </a:p>
          <a:p>
            <a:endParaRPr lang="en-US" dirty="0"/>
          </a:p>
          <a:p>
            <a:r>
              <a:rPr lang="en-US" dirty="0"/>
              <a:t>All the elements in an array are direct neighbors regarding their position in memory. </a:t>
            </a:r>
          </a:p>
        </p:txBody>
      </p:sp>
    </p:spTree>
    <p:extLst>
      <p:ext uri="{BB962C8B-B14F-4D97-AF65-F5344CB8AC3E}">
        <p14:creationId xmlns:p14="http://schemas.microsoft.com/office/powerpoint/2010/main" val="62087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B365-9497-7744-9173-E96F9FDC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Lets visualize this!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8D266-F18A-5844-9AA2-0F3F628A7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5" y="2820507"/>
            <a:ext cx="11960505" cy="1940406"/>
          </a:xfrm>
        </p:spPr>
        <p:txBody>
          <a:bodyPr>
            <a:normAutofit/>
          </a:bodyPr>
          <a:lstStyle/>
          <a:p>
            <a:r>
              <a:rPr lang="en-US" dirty="0"/>
              <a:t>If we have an array of chars, then it would have a structure like this in memory</a:t>
            </a:r>
          </a:p>
          <a:p>
            <a:pPr lvl="1"/>
            <a:r>
              <a:rPr lang="en-US" dirty="0"/>
              <a:t>Lets say that our array is defined as follows: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‘H’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‘E’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‘L’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‘L’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‘O’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Notice that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cs typeface="Consolas" panose="020B0609020204030204" pitchFamily="49" charset="0"/>
              </a:rPr>
              <a:t> just indicates where the array ends</a:t>
            </a:r>
          </a:p>
        </p:txBody>
      </p:sp>
    </p:spTree>
    <p:extLst>
      <p:ext uri="{BB962C8B-B14F-4D97-AF65-F5344CB8AC3E}">
        <p14:creationId xmlns:p14="http://schemas.microsoft.com/office/powerpoint/2010/main" val="377453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9608-B213-4542-B581-4F712F142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28201"/>
          </a:xfrm>
        </p:spPr>
        <p:txBody>
          <a:bodyPr/>
          <a:lstStyle/>
          <a:p>
            <a:pPr algn="ctr"/>
            <a:r>
              <a:rPr lang="en-US" dirty="0"/>
              <a:t>Memory layout of the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16956D-5830-4341-91F0-FF70D74598D4}"/>
              </a:ext>
            </a:extLst>
          </p:cNvPr>
          <p:cNvSpPr/>
          <p:nvPr/>
        </p:nvSpPr>
        <p:spPr>
          <a:xfrm>
            <a:off x="3553428" y="2474085"/>
            <a:ext cx="662652" cy="662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‘H’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92CDC6-FF2A-F745-9297-1F75092D3897}"/>
              </a:ext>
            </a:extLst>
          </p:cNvPr>
          <p:cNvSpPr/>
          <p:nvPr/>
        </p:nvSpPr>
        <p:spPr>
          <a:xfrm>
            <a:off x="3553428" y="3136737"/>
            <a:ext cx="662652" cy="662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‘E’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7EA948-D76C-DA41-9CCB-1A6ED0B3680B}"/>
              </a:ext>
            </a:extLst>
          </p:cNvPr>
          <p:cNvSpPr/>
          <p:nvPr/>
        </p:nvSpPr>
        <p:spPr>
          <a:xfrm>
            <a:off x="3553428" y="3799389"/>
            <a:ext cx="662652" cy="662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‘L’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F3A75B-81D6-4D44-B1BF-19DA04EDC88E}"/>
              </a:ext>
            </a:extLst>
          </p:cNvPr>
          <p:cNvSpPr/>
          <p:nvPr/>
        </p:nvSpPr>
        <p:spPr>
          <a:xfrm>
            <a:off x="3553428" y="4462041"/>
            <a:ext cx="662652" cy="662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‘L’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B05099-DACC-C141-BDDE-143B3BA09CB9}"/>
              </a:ext>
            </a:extLst>
          </p:cNvPr>
          <p:cNvSpPr/>
          <p:nvPr/>
        </p:nvSpPr>
        <p:spPr>
          <a:xfrm>
            <a:off x="3553428" y="5124693"/>
            <a:ext cx="662652" cy="662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‘O’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4678DA-B6B9-5B4A-85C4-6EEA31ED2A32}"/>
              </a:ext>
            </a:extLst>
          </p:cNvPr>
          <p:cNvSpPr txBox="1"/>
          <p:nvPr/>
        </p:nvSpPr>
        <p:spPr>
          <a:xfrm>
            <a:off x="2545217" y="1987730"/>
            <a:ext cx="90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Index</a:t>
            </a:r>
            <a:r>
              <a:rPr lang="en-US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34D04B-DC48-E047-9970-B476BC3A7B27}"/>
              </a:ext>
            </a:extLst>
          </p:cNvPr>
          <p:cNvSpPr txBox="1"/>
          <p:nvPr/>
        </p:nvSpPr>
        <p:spPr>
          <a:xfrm>
            <a:off x="3113589" y="26321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AFEE8-029E-F245-A81D-F131F4DF68A4}"/>
              </a:ext>
            </a:extLst>
          </p:cNvPr>
          <p:cNvSpPr txBox="1"/>
          <p:nvPr/>
        </p:nvSpPr>
        <p:spPr>
          <a:xfrm>
            <a:off x="3102015" y="32833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2E5C4C-C57C-2E42-B2B0-6DB516614B99}"/>
              </a:ext>
            </a:extLst>
          </p:cNvPr>
          <p:cNvSpPr txBox="1"/>
          <p:nvPr/>
        </p:nvSpPr>
        <p:spPr>
          <a:xfrm>
            <a:off x="3102015" y="39438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A1277C-812C-884F-8BA6-41B15DB5FE53}"/>
              </a:ext>
            </a:extLst>
          </p:cNvPr>
          <p:cNvSpPr txBox="1"/>
          <p:nvPr/>
        </p:nvSpPr>
        <p:spPr>
          <a:xfrm>
            <a:off x="3136739" y="4604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5CE61A-7D76-2343-BAEB-4B683693C991}"/>
              </a:ext>
            </a:extLst>
          </p:cNvPr>
          <p:cNvSpPr txBox="1"/>
          <p:nvPr/>
        </p:nvSpPr>
        <p:spPr>
          <a:xfrm>
            <a:off x="3136739" y="52239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A4323B-D078-1E40-BFAA-0C43884D4167}"/>
              </a:ext>
            </a:extLst>
          </p:cNvPr>
          <p:cNvSpPr txBox="1"/>
          <p:nvPr/>
        </p:nvSpPr>
        <p:spPr>
          <a:xfrm>
            <a:off x="4864845" y="1987730"/>
            <a:ext cx="6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block has a size of 1 Byte, since the size of a 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 is 1 Byte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7DF0C-EF35-9949-A014-D811E2CF5A1E}"/>
              </a:ext>
            </a:extLst>
          </p:cNvPr>
          <p:cNvSpPr txBox="1"/>
          <p:nvPr/>
        </p:nvSpPr>
        <p:spPr>
          <a:xfrm>
            <a:off x="4864845" y="262074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C6CF2C-EE2A-104A-9921-5160F90009E6}"/>
              </a:ext>
            </a:extLst>
          </p:cNvPr>
          <p:cNvSpPr txBox="1"/>
          <p:nvPr/>
        </p:nvSpPr>
        <p:spPr>
          <a:xfrm>
            <a:off x="4864845" y="329477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791DB-C566-A84C-BD5F-8EFCBF2201B3}"/>
              </a:ext>
            </a:extLst>
          </p:cNvPr>
          <p:cNvSpPr txBox="1"/>
          <p:nvPr/>
        </p:nvSpPr>
        <p:spPr>
          <a:xfrm>
            <a:off x="4864845" y="394578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F54F2B-151F-DA46-B1F5-2975781F5FCF}"/>
              </a:ext>
            </a:extLst>
          </p:cNvPr>
          <p:cNvSpPr txBox="1"/>
          <p:nvPr/>
        </p:nvSpPr>
        <p:spPr>
          <a:xfrm>
            <a:off x="4864845" y="460421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69E9B1-F45B-B842-8DAC-1AAEF477D472}"/>
              </a:ext>
            </a:extLst>
          </p:cNvPr>
          <p:cNvSpPr txBox="1"/>
          <p:nvPr/>
        </p:nvSpPr>
        <p:spPr>
          <a:xfrm>
            <a:off x="4864845" y="526264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B48AA9-F26B-1C44-846C-D80DEFB11143}"/>
              </a:ext>
            </a:extLst>
          </p:cNvPr>
          <p:cNvSpPr txBox="1"/>
          <p:nvPr/>
        </p:nvSpPr>
        <p:spPr>
          <a:xfrm>
            <a:off x="4216080" y="6126831"/>
            <a:ext cx="6695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contiguous layout since the elements are immediate neighbors. </a:t>
            </a:r>
          </a:p>
          <a:p>
            <a:r>
              <a:rPr lang="en-US" u="sng" dirty="0"/>
              <a:t>Note</a:t>
            </a:r>
            <a:r>
              <a:rPr lang="en-US" dirty="0"/>
              <a:t>: We can omit the 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at the end of the array </a:t>
            </a:r>
          </a:p>
        </p:txBody>
      </p:sp>
    </p:spTree>
    <p:extLst>
      <p:ext uri="{BB962C8B-B14F-4D97-AF65-F5344CB8AC3E}">
        <p14:creationId xmlns:p14="http://schemas.microsoft.com/office/powerpoint/2010/main" val="241386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D383-9570-6C40-8AC8-6F05DF42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Examples of Conditions </a:t>
            </a:r>
            <a:r>
              <a:rPr lang="en-US" sz="2400" b="1" dirty="0"/>
              <a:t>(Not C++ syntax)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C118-4F4B-4F49-843F-143A4161E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integer variable 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Y</a:t>
            </a:r>
            <a:r>
              <a:rPr lang="en-US" dirty="0"/>
              <a:t> is strictly greater than 5</a:t>
            </a:r>
          </a:p>
          <a:p>
            <a:endParaRPr lang="en-US" dirty="0"/>
          </a:p>
          <a:p>
            <a:r>
              <a:rPr lang="en-US" dirty="0"/>
              <a:t>The Boolean variable 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X</a:t>
            </a:r>
            <a:r>
              <a:rPr lang="en-US" dirty="0"/>
              <a:t> has a value of 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endParaRPr lang="en-US" sz="2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The integer variable 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Y</a:t>
            </a:r>
            <a:r>
              <a:rPr lang="en-US" dirty="0">
                <a:cs typeface="Consolas" panose="020B0609020204030204" pitchFamily="49" charset="0"/>
              </a:rPr>
              <a:t> is less than or equal to 10 AND the Boolean variable 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X</a:t>
            </a:r>
            <a:r>
              <a:rPr lang="en-US" dirty="0">
                <a:cs typeface="Consolas" panose="020B0609020204030204" pitchFamily="49" charset="0"/>
              </a:rPr>
              <a:t> is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>
                <a:cs typeface="Consolas" panose="020B0609020204030204" pitchFamily="49" charset="0"/>
              </a:rPr>
              <a:t>, OR the Boolean variable 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I</a:t>
            </a:r>
            <a:r>
              <a:rPr lang="en-US" dirty="0">
                <a:cs typeface="Consolas" panose="020B0609020204030204" pitchFamily="49" charset="0"/>
              </a:rPr>
              <a:t> is 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en-US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69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035E-9568-E847-AF1A-4916EB9A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This allows us to do something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93794-7E3B-3943-BD11-EDFB6EFE7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931384"/>
            <a:ext cx="10062883" cy="2832808"/>
          </a:xfrm>
        </p:spPr>
        <p:txBody>
          <a:bodyPr>
            <a:normAutofit fontScale="92500"/>
          </a:bodyPr>
          <a:lstStyle/>
          <a:p>
            <a:r>
              <a:rPr lang="en-US" dirty="0"/>
              <a:t>We have the ability </a:t>
            </a:r>
            <a:r>
              <a:rPr lang="en-US" u="sng" dirty="0"/>
              <a:t>to address every element</a:t>
            </a:r>
            <a:r>
              <a:rPr lang="en-US" dirty="0"/>
              <a:t> in the array individually, and we can </a:t>
            </a:r>
            <a:r>
              <a:rPr lang="en-US" u="sng" dirty="0"/>
              <a:t>manipulate what position we are in</a:t>
            </a:r>
            <a:r>
              <a:rPr lang="en-US" dirty="0"/>
              <a:t> (this will be useful when we look at loops later on)</a:t>
            </a:r>
          </a:p>
          <a:p>
            <a:endParaRPr lang="en-US" dirty="0"/>
          </a:p>
          <a:p>
            <a:r>
              <a:rPr lang="en-US" dirty="0"/>
              <a:t>(Advanced point):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dirty="0"/>
              <a:t> is a “pointer” to the first element in the array, this is a topic that we won’t cover in detail since it goes beyond the scope of this course.</a:t>
            </a:r>
          </a:p>
        </p:txBody>
      </p:sp>
    </p:spTree>
    <p:extLst>
      <p:ext uri="{BB962C8B-B14F-4D97-AF65-F5344CB8AC3E}">
        <p14:creationId xmlns:p14="http://schemas.microsoft.com/office/powerpoint/2010/main" val="180002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10BB-51F8-C249-A6C6-D253359B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 can traverse the array as follows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60277F-42D7-264D-9246-863FD11B7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094" y="2097088"/>
            <a:ext cx="8176636" cy="22424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11CB07-76E3-7D41-B852-570F450EE6F1}"/>
              </a:ext>
            </a:extLst>
          </p:cNvPr>
          <p:cNvSpPr txBox="1"/>
          <p:nvPr/>
        </p:nvSpPr>
        <p:spPr>
          <a:xfrm>
            <a:off x="2006094" y="4861367"/>
            <a:ext cx="8827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/>
              <a:t> is the key thing here.</a:t>
            </a:r>
          </a:p>
          <a:p>
            <a:endParaRPr lang="en-US" dirty="0"/>
          </a:p>
          <a:p>
            <a:r>
              <a:rPr lang="en-US" dirty="0"/>
              <a:t>This means that if we have some element at a </a:t>
            </a:r>
            <a:r>
              <a:rPr lang="en-US" u="sng" dirty="0"/>
              <a:t>position </a:t>
            </a:r>
            <a:r>
              <a:rPr lang="en-US" u="sng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x</a:t>
            </a:r>
            <a:r>
              <a:rPr lang="en-US" dirty="0"/>
              <a:t>, we can </a:t>
            </a:r>
            <a:r>
              <a:rPr lang="en-US" u="sng" dirty="0"/>
              <a:t>find the </a:t>
            </a:r>
            <a:r>
              <a:rPr lang="en-US" u="sng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n</a:t>
            </a:r>
            <a:r>
              <a:rPr lang="en-US" u="sng" baseline="30000" dirty="0"/>
              <a:t>th</a:t>
            </a:r>
            <a:r>
              <a:rPr lang="en-US" u="sng" dirty="0"/>
              <a:t> element from </a:t>
            </a:r>
            <a:r>
              <a:rPr lang="en-US" u="sng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x</a:t>
            </a:r>
          </a:p>
          <a:p>
            <a:endParaRPr lang="en-US" dirty="0">
              <a:cs typeface="Apple Chancery" panose="03020702040506060504" pitchFamily="66" charset="-79"/>
            </a:endParaRPr>
          </a:p>
          <a:p>
            <a:r>
              <a:rPr lang="en-US" dirty="0">
                <a:cs typeface="Apple Chancery" panose="03020702040506060504" pitchFamily="66" charset="-79"/>
              </a:rPr>
              <a:t>This will look as follows: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6164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DA73-5960-7749-86D0-542226AE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Lets take a 15 minute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AB9E-586A-B643-9976-38FAD82FC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3177741"/>
            <a:ext cx="9905999" cy="2613458"/>
          </a:xfrm>
        </p:spPr>
        <p:txBody>
          <a:bodyPr/>
          <a:lstStyle/>
          <a:p>
            <a:r>
              <a:rPr lang="en-US" dirty="0"/>
              <a:t>If you are interested in the advanced part (the pointers) then we can look at this together during the break</a:t>
            </a:r>
          </a:p>
          <a:p>
            <a:pPr lvl="1"/>
            <a:r>
              <a:rPr lang="en-US" dirty="0"/>
              <a:t>You don’t need to if you’re not interested, but the option is there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1705-0874-8947-AFE3-9FB4F926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3AA01-0706-0740-A529-D72228854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file on Git describing a programming task that we would like you to do independently.</a:t>
            </a:r>
          </a:p>
          <a:p>
            <a:r>
              <a:rPr lang="en-US" dirty="0"/>
              <a:t>We will be here to help guide you and explain any unclarities.</a:t>
            </a:r>
          </a:p>
          <a:p>
            <a:r>
              <a:rPr lang="en-US" dirty="0"/>
              <a:t>We will NOT write the code for you (if you are really struggling we will get you up to speed so that you can do it independently </a:t>
            </a:r>
            <a:r>
              <a:rPr lang="en-US" dirty="0">
                <a:sym typeface="Wingdings" pitchFamily="2" charset="2"/>
              </a:rPr>
              <a:t></a:t>
            </a:r>
            <a:r>
              <a:rPr lang="en-US" dirty="0"/>
              <a:t>)</a:t>
            </a:r>
          </a:p>
          <a:p>
            <a:r>
              <a:rPr lang="en-US" dirty="0"/>
              <a:t>We will be providing a solution for this at the end of the day.</a:t>
            </a:r>
          </a:p>
        </p:txBody>
      </p:sp>
    </p:spTree>
    <p:extLst>
      <p:ext uri="{BB962C8B-B14F-4D97-AF65-F5344CB8AC3E}">
        <p14:creationId xmlns:p14="http://schemas.microsoft.com/office/powerpoint/2010/main" val="202847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AFEB-28D8-D04B-A1E2-C3A7F6A5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Lets express the previous expressions using C++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AB687-2CD4-454E-ACF8-D3B7E9B3A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 &gt;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endParaRPr lang="en-US" dirty="0"/>
          </a:p>
          <a:p>
            <a:r>
              <a:rPr lang="en-US" dirty="0"/>
              <a:t>X ==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(Y &lt;= </a:t>
            </a:r>
            <a:r>
              <a:rPr lang="en-US" dirty="0">
                <a:solidFill>
                  <a:schemeClr val="accent4"/>
                </a:solidFill>
              </a:rPr>
              <a:t>10</a:t>
            </a:r>
            <a:r>
              <a:rPr lang="en-US" dirty="0"/>
              <a:t> &amp;&amp; X == </a:t>
            </a:r>
            <a:r>
              <a:rPr lang="en-US" dirty="0">
                <a:solidFill>
                  <a:schemeClr val="accent4"/>
                </a:solidFill>
              </a:rPr>
              <a:t>false</a:t>
            </a:r>
            <a:r>
              <a:rPr lang="en-US" dirty="0"/>
              <a:t>) || I == </a:t>
            </a:r>
            <a:r>
              <a:rPr lang="en-US" dirty="0">
                <a:solidFill>
                  <a:schemeClr val="accent4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2829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07E2-2353-DF49-846B-E5D7C325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what is this “&amp;&amp;”/ “||” stuff?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6FFC-69F6-EF46-A26B-649035C4C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837" y="2097088"/>
            <a:ext cx="9905999" cy="4384735"/>
          </a:xfrm>
        </p:spPr>
        <p:txBody>
          <a:bodyPr>
            <a:normAutofit fontScale="92500"/>
          </a:bodyPr>
          <a:lstStyle/>
          <a:p>
            <a:r>
              <a:rPr lang="en-US" dirty="0"/>
              <a:t>These are called </a:t>
            </a:r>
            <a:r>
              <a:rPr lang="en-US" u="sng" dirty="0"/>
              <a:t>logical operators</a:t>
            </a:r>
            <a:r>
              <a:rPr lang="en-US" dirty="0"/>
              <a:t>, they are representations of simple statements.</a:t>
            </a:r>
          </a:p>
          <a:p>
            <a:endParaRPr lang="en-US" dirty="0"/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dirty="0"/>
              <a:t> : The representation for the AND operator:</a:t>
            </a:r>
          </a:p>
          <a:p>
            <a:pPr lvl="1"/>
            <a:r>
              <a:rPr lang="en-US" dirty="0"/>
              <a:t>Syntax: α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 β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pPr lvl="1"/>
            <a:r>
              <a:rPr lang="en-US" b="1" dirty="0"/>
              <a:t>Both</a:t>
            </a:r>
            <a:r>
              <a:rPr lang="en-US" dirty="0"/>
              <a:t> α </a:t>
            </a:r>
            <a:r>
              <a:rPr lang="en-US" u="sng" dirty="0"/>
              <a:t>and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β</a:t>
            </a:r>
            <a:r>
              <a:rPr lang="en-US" dirty="0"/>
              <a:t> must be true to satisfy a condition</a:t>
            </a:r>
          </a:p>
          <a:p>
            <a:endParaRPr lang="en-US" dirty="0"/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b="1" dirty="0"/>
              <a:t> </a:t>
            </a:r>
            <a:r>
              <a:rPr lang="en-US" dirty="0"/>
              <a:t>: The representation for the OR operator</a:t>
            </a:r>
          </a:p>
          <a:p>
            <a:pPr lvl="1"/>
            <a:r>
              <a:rPr lang="en-US" dirty="0"/>
              <a:t>Syntax: α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|| β</a:t>
            </a:r>
          </a:p>
          <a:p>
            <a:pPr lvl="1"/>
            <a:r>
              <a:rPr lang="en-US" dirty="0"/>
              <a:t>Either α </a:t>
            </a:r>
            <a:r>
              <a:rPr lang="en-US" u="sng" dirty="0"/>
              <a:t>or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β</a:t>
            </a:r>
            <a:r>
              <a:rPr lang="en-US" dirty="0"/>
              <a:t> (both or at least one) must be true to satisfy a condition.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6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1004-C364-934C-90CA-685F341D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9238"/>
          </a:xfrm>
        </p:spPr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84C9F-0F2B-DE4B-BA02-F8A87F48B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698204"/>
            <a:ext cx="4075113" cy="4816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3D9A4D-A050-7B46-BA2C-854B01955337}"/>
              </a:ext>
            </a:extLst>
          </p:cNvPr>
          <p:cNvSpPr txBox="1"/>
          <p:nvPr/>
        </p:nvSpPr>
        <p:spPr>
          <a:xfrm>
            <a:off x="5216526" y="1727756"/>
            <a:ext cx="3396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will the following code print?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6A929-E864-0F41-92B1-CA40B83AF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91123"/>
            <a:ext cx="2288141" cy="272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5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53B1-D2E6-0541-9A91-D7490B82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not operator </a:t>
            </a:r>
            <a:r>
              <a:rPr lang="en-US" sz="2000" dirty="0"/>
              <a:t>(C++ syntax)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9617-706A-C440-BF8E-A04E2863E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dirty="0"/>
              <a:t> : The not operator just flips what ever value it gets</a:t>
            </a:r>
          </a:p>
          <a:p>
            <a:endParaRPr lang="en-US" dirty="0"/>
          </a:p>
          <a:p>
            <a:r>
              <a:rPr lang="en-US" dirty="0"/>
              <a:t>Just evaluate your expression and flip the result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b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3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1973-27C0-B148-879F-D76BDCD7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FDB3-A60C-3749-B8C9-0AF7C5EC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only have logical operators, we also have arithmetic operators</a:t>
            </a:r>
          </a:p>
          <a:p>
            <a:pPr lvl="1"/>
            <a:r>
              <a:rPr lang="en-US" dirty="0"/>
              <a:t>You have used these before, maybe without knowing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arithmetic operators do you think we used?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15454</TotalTime>
  <Words>2102</Words>
  <Application>Microsoft Macintosh PowerPoint</Application>
  <PresentationFormat>Widescreen</PresentationFormat>
  <Paragraphs>271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Apple Chancery</vt:lpstr>
      <vt:lpstr>Arial</vt:lpstr>
      <vt:lpstr>Consolas</vt:lpstr>
      <vt:lpstr>Tw Cen MT</vt:lpstr>
      <vt:lpstr>Circuit</vt:lpstr>
      <vt:lpstr>Conditionals</vt:lpstr>
      <vt:lpstr>Reminder from yesterday </vt:lpstr>
      <vt:lpstr>What are conditions?</vt:lpstr>
      <vt:lpstr>Examples of Conditions (Not C++ syntax)</vt:lpstr>
      <vt:lpstr>Lets express the previous expressions using C++ syntax</vt:lpstr>
      <vt:lpstr>Wait, what is this “&amp;&amp;”/ “||” stuff?</vt:lpstr>
      <vt:lpstr>Examples</vt:lpstr>
      <vt:lpstr>The not operator (C++ syntax)</vt:lpstr>
      <vt:lpstr>Arithmetic operators</vt:lpstr>
      <vt:lpstr>Arithmetic operator list (C++ syntax)</vt:lpstr>
      <vt:lpstr>Quick explanation of the Mod operator</vt:lpstr>
      <vt:lpstr>3 % 2 example</vt:lpstr>
      <vt:lpstr>Alternative method</vt:lpstr>
      <vt:lpstr>Lets take a short break</vt:lpstr>
      <vt:lpstr>C++ conditional statements</vt:lpstr>
      <vt:lpstr>IF else Definition (C++ syntax)</vt:lpstr>
      <vt:lpstr>What will the following code print?</vt:lpstr>
      <vt:lpstr>Are these two the same?</vt:lpstr>
      <vt:lpstr>The Switch statement </vt:lpstr>
      <vt:lpstr>Switch case syntax</vt:lpstr>
      <vt:lpstr>Switch case Example</vt:lpstr>
      <vt:lpstr>What will the following code print?</vt:lpstr>
      <vt:lpstr>Programming Exercise</vt:lpstr>
      <vt:lpstr>Functions (An extended look)</vt:lpstr>
      <vt:lpstr>Return type</vt:lpstr>
      <vt:lpstr>What should the following functions have as a return type?</vt:lpstr>
      <vt:lpstr>Function-name</vt:lpstr>
      <vt:lpstr>Function Argument</vt:lpstr>
      <vt:lpstr>Do functions manipulate the values passed in?</vt:lpstr>
      <vt:lpstr>Wait, didn’t we pass in ‘a’ and set it to 10? Why didn’t it change?</vt:lpstr>
      <vt:lpstr>Pass by value example</vt:lpstr>
      <vt:lpstr>So why does var get destroyed?</vt:lpstr>
      <vt:lpstr>Lets list the member variables for this code</vt:lpstr>
      <vt:lpstr>Lets take a 15 minute break</vt:lpstr>
      <vt:lpstr>Solution</vt:lpstr>
      <vt:lpstr>Arrays in depth</vt:lpstr>
      <vt:lpstr>What does “Contiguous memory” mean?</vt:lpstr>
      <vt:lpstr>Lets visualize this!</vt:lpstr>
      <vt:lpstr>Memory layout of the array</vt:lpstr>
      <vt:lpstr>This allows us to do something special</vt:lpstr>
      <vt:lpstr>We can traverse the array as follows</vt:lpstr>
      <vt:lpstr>Lets take a 15 minute break</vt:lpstr>
      <vt:lpstr>Programming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467</cp:revision>
  <dcterms:created xsi:type="dcterms:W3CDTF">2019-06-04T16:41:16Z</dcterms:created>
  <dcterms:modified xsi:type="dcterms:W3CDTF">2019-06-15T15:32:23Z</dcterms:modified>
</cp:coreProperties>
</file>