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31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92" r:id="rId32"/>
    <p:sldId id="285" r:id="rId33"/>
    <p:sldId id="286" r:id="rId34"/>
    <p:sldId id="287" r:id="rId35"/>
    <p:sldId id="303" r:id="rId36"/>
    <p:sldId id="304" r:id="rId37"/>
    <p:sldId id="288" r:id="rId38"/>
    <p:sldId id="290" r:id="rId39"/>
    <p:sldId id="289" r:id="rId40"/>
    <p:sldId id="293" r:id="rId41"/>
    <p:sldId id="291" r:id="rId42"/>
    <p:sldId id="294" r:id="rId43"/>
    <p:sldId id="300" r:id="rId44"/>
    <p:sldId id="295" r:id="rId45"/>
    <p:sldId id="296" r:id="rId46"/>
    <p:sldId id="297" r:id="rId47"/>
    <p:sldId id="298" r:id="rId48"/>
    <p:sldId id="299" r:id="rId49"/>
    <p:sldId id="301" r:id="rId50"/>
    <p:sldId id="302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A9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80"/>
    <p:restoredTop sz="94635"/>
  </p:normalViewPr>
  <p:slideViewPr>
    <p:cSldViewPr snapToGrid="0" snapToObjects="1">
      <p:cViewPr>
        <p:scale>
          <a:sx n="97" d="100"/>
          <a:sy n="97" d="100"/>
        </p:scale>
        <p:origin x="-4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statements</a:t>
            </a:r>
            <a:r>
              <a:rPr lang="en-US" dirty="0"/>
              <a:t>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</a:t>
            </a:r>
            <a:r>
              <a:rPr lang="en-US" b="1" dirty="0"/>
              <a:t>print all positive numbers</a:t>
            </a:r>
            <a:r>
              <a:rPr lang="en-US" dirty="0"/>
              <a:t> that are </a:t>
            </a:r>
            <a:r>
              <a:rPr lang="en-US" b="1" dirty="0"/>
              <a:t>strictly less than 5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5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 (the one that is less than 5)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code: </a:t>
            </a:r>
            <a:r>
              <a:rPr lang="en-US" b="1" dirty="0"/>
              <a:t>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</a:t>
            </a:r>
            <a:r>
              <a:rPr lang="en-US" b="1" dirty="0"/>
              <a:t>variable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</a:t>
            </a:r>
            <a:r>
              <a:rPr lang="en-US" b="1" dirty="0"/>
              <a:t>check</a:t>
            </a:r>
            <a:r>
              <a:rPr lang="en-US" dirty="0"/>
              <a:t> if it’s </a:t>
            </a:r>
            <a:r>
              <a:rPr lang="en-US" b="1" dirty="0"/>
              <a:t>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</a:t>
            </a:r>
            <a:r>
              <a:rPr lang="en-US" b="1" dirty="0"/>
              <a:t>initialized</a:t>
            </a:r>
            <a:r>
              <a:rPr lang="en-US" dirty="0"/>
              <a:t>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That’s the condition that we wanted to check.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a positive number strictly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  <p:pic>
        <p:nvPicPr>
          <p:cNvPr id="4" name="Graphic 3" descr="Right pointing backhand index ">
            <a:extLst>
              <a:ext uri="{FF2B5EF4-FFF2-40B4-BE49-F238E27FC236}">
                <a16:creationId xmlns:a16="http://schemas.microsoft.com/office/drawing/2014/main" id="{02B42E47-FCC3-3A49-AB42-5DAC0F76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91308" y="3052091"/>
            <a:ext cx="523567" cy="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code: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322488" y="447436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86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statement was: “Print the number that’s less than 5”</a:t>
            </a:r>
          </a:p>
          <a:p>
            <a:endParaRPr lang="en-US" sz="2000" dirty="0"/>
          </a:p>
          <a:p>
            <a:r>
              <a:rPr lang="en-US" sz="2000" dirty="0"/>
              <a:t>This is nothing more than a print statement, so let’s just add that!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not?!!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</a:t>
            </a:r>
            <a:r>
              <a:rPr lang="en-US" b="1" dirty="0"/>
              <a:t>run INFINITELY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b="1" dirty="0"/>
              <a:t>We</a:t>
            </a:r>
            <a:r>
              <a:rPr lang="en-US" dirty="0"/>
              <a:t> may know that we want all positive numbers less than 5, but all we told the loop was: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5.”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91BAFAD0-01B0-FB40-837D-2A48A071B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2115493"/>
            <a:ext cx="736468" cy="736468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E8C21EC-F6D7-3442-8CFF-F8AD329B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3207676"/>
            <a:ext cx="736468" cy="736468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2961ADC-B771-6340-A269-701B8AF1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4678878"/>
            <a:ext cx="736468" cy="7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let’s fix this!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255373" y="2682875"/>
            <a:ext cx="6464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 we are actually INCREMENTING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way our loop will print the correct thing and </a:t>
            </a:r>
            <a:r>
              <a:rPr lang="en-US" sz="2400" b="1" dirty="0"/>
              <a:t>won’t</a:t>
            </a:r>
            <a:r>
              <a:rPr lang="en-US" sz="2400" dirty="0"/>
              <a:t> make us </a:t>
            </a:r>
            <a:r>
              <a:rPr lang="en-US" sz="2400" b="1" dirty="0"/>
              <a:t>wait for all eternity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5834340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  <p:pic>
        <p:nvPicPr>
          <p:cNvPr id="4" name="Graphic 3" descr="Mining tools">
            <a:extLst>
              <a:ext uri="{FF2B5EF4-FFF2-40B4-BE49-F238E27FC236}">
                <a16:creationId xmlns:a16="http://schemas.microsoft.com/office/drawing/2014/main" id="{CA66A051-DABE-4C40-B670-CE8E5A07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5736" y="900603"/>
            <a:ext cx="914400" cy="914400"/>
          </a:xfrm>
          <a:prstGeom prst="rect">
            <a:avLst/>
          </a:prstGeom>
        </p:spPr>
      </p:pic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9D795E0B-6CBC-9849-8F22-A00EA4228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1865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is basically the same a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</a:t>
            </a:r>
            <a:r>
              <a:rPr lang="en-US" b="1" dirty="0"/>
              <a:t>1 major difference</a:t>
            </a:r>
          </a:p>
          <a:p>
            <a:pPr lvl="1"/>
            <a:r>
              <a:rPr lang="en-US" dirty="0"/>
              <a:t>What do you think the difference could be?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 for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544860" y="4130598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19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89" y="4926872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04240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80289" y="5478150"/>
            <a:ext cx="698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an absolute lie!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careful when using this loop, you may get unanticipated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5AAE6-F556-9447-84BA-22BF60A40C12}"/>
              </a:ext>
            </a:extLst>
          </p:cNvPr>
          <p:cNvSpPr txBox="1"/>
          <p:nvPr/>
        </p:nvSpPr>
        <p:spPr>
          <a:xfrm>
            <a:off x="1141413" y="4926035"/>
            <a:ext cx="155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A9C-3E36-6644-92D1-17A90524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26AD-4CA1-AA4A-A7A7-29B4C34E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 definitions (what are they, how do we use them)</a:t>
            </a:r>
          </a:p>
          <a:p>
            <a:endParaRPr lang="en-US" dirty="0"/>
          </a:p>
          <a:p>
            <a:r>
              <a:rPr lang="en-US" dirty="0"/>
              <a:t>Loop equivalence</a:t>
            </a:r>
          </a:p>
          <a:p>
            <a:endParaRPr lang="en-US" dirty="0"/>
          </a:p>
          <a:p>
            <a:r>
              <a:rPr lang="en-US" dirty="0"/>
              <a:t>Loop nesting</a:t>
            </a:r>
          </a:p>
          <a:p>
            <a:endParaRPr lang="en-US" dirty="0"/>
          </a:p>
          <a:p>
            <a:r>
              <a:rPr lang="en-US" dirty="0"/>
              <a:t>Operator review (some neat tricks)</a:t>
            </a:r>
          </a:p>
          <a:p>
            <a:endParaRPr lang="en-US" dirty="0"/>
          </a:p>
          <a:p>
            <a:r>
              <a:rPr lang="en-US" dirty="0"/>
              <a:t>Increments</a:t>
            </a:r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01818B4E-3833-A748-9065-AF877AC7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343" y="2097088"/>
            <a:ext cx="717754" cy="717754"/>
          </a:xfrm>
          <a:prstGeom prst="rect">
            <a:avLst/>
          </a:prstGeom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BD152E81-51C6-8043-B1CE-19B15F3A8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128" y="4888896"/>
            <a:ext cx="717754" cy="717754"/>
          </a:xfrm>
          <a:prstGeom prst="rect">
            <a:avLst/>
          </a:prstGeom>
        </p:spPr>
      </p:pic>
      <p:pic>
        <p:nvPicPr>
          <p:cNvPr id="12" name="Graphic 11" descr="Crane">
            <a:extLst>
              <a:ext uri="{FF2B5EF4-FFF2-40B4-BE49-F238E27FC236}">
                <a16:creationId xmlns:a16="http://schemas.microsoft.com/office/drawing/2014/main" id="{3D696F02-61FB-5340-B7A8-4EF38FA37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3721" y="4809009"/>
            <a:ext cx="877529" cy="877529"/>
          </a:xfrm>
          <a:prstGeom prst="rect">
            <a:avLst/>
          </a:prstGeom>
        </p:spPr>
      </p:pic>
      <p:pic>
        <p:nvPicPr>
          <p:cNvPr id="14" name="Graphic 13" descr="Transfer">
            <a:extLst>
              <a:ext uri="{FF2B5EF4-FFF2-40B4-BE49-F238E27FC236}">
                <a16:creationId xmlns:a16="http://schemas.microsoft.com/office/drawing/2014/main" id="{E846E675-375C-2043-8357-5F9DDC3AA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631163" y="5887711"/>
            <a:ext cx="721636" cy="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This isn’t necessarily a bad thing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structure!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2" y="4913312"/>
            <a:ext cx="350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every time, until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</a:t>
            </a:r>
            <a:r>
              <a:rPr lang="en-US" dirty="0">
                <a:solidFill>
                  <a:srgbClr val="A99DF7"/>
                </a:solidFill>
              </a:rPr>
              <a:t>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something that can </a:t>
            </a:r>
            <a:r>
              <a:rPr lang="en-US" b="1" dirty="0"/>
              <a:t>repeat itself</a:t>
            </a:r>
            <a:r>
              <a:rPr lang="en-US" dirty="0"/>
              <a:t> over and over again until some </a:t>
            </a:r>
            <a:r>
              <a:rPr lang="en-US" b="1" dirty="0"/>
              <a:t>termination criteria</a:t>
            </a:r>
            <a:r>
              <a:rPr lang="en-US" dirty="0"/>
              <a:t> is reached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007968" y="4007915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141412" y="476091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writing/debugging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way.!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51E-C395-C940-B50D-745687A2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F2FE-79B4-824F-A5CA-70C4EA7D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use a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instead of a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for something?</a:t>
            </a:r>
          </a:p>
          <a:p>
            <a:pPr lvl="1"/>
            <a:r>
              <a:rPr lang="en-US" dirty="0"/>
              <a:t>YES! Absolutely.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can be expressed as a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and vice-versa </a:t>
            </a:r>
          </a:p>
        </p:txBody>
      </p:sp>
    </p:spTree>
    <p:extLst>
      <p:ext uri="{BB962C8B-B14F-4D97-AF65-F5344CB8AC3E}">
        <p14:creationId xmlns:p14="http://schemas.microsoft.com/office/powerpoint/2010/main" val="23216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D8E-2E99-494E-9A14-024CF82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A4DDAE-3630-8941-80E8-825F4D12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2" y="2964033"/>
            <a:ext cx="5067899" cy="192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FAC8B-2127-7C40-8F0E-8B230F3C3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88" y="2669436"/>
            <a:ext cx="2964180" cy="251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/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1A2DBA-4C1F-CB48-90CE-C2BBE051D129}"/>
              </a:ext>
            </a:extLst>
          </p:cNvPr>
          <p:cNvSpPr txBox="1"/>
          <p:nvPr/>
        </p:nvSpPr>
        <p:spPr>
          <a:xfrm>
            <a:off x="3558858" y="5758982"/>
            <a:ext cx="659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loops will do the EXACT SAME THING</a:t>
            </a:r>
          </a:p>
        </p:txBody>
      </p:sp>
    </p:spTree>
    <p:extLst>
      <p:ext uri="{BB962C8B-B14F-4D97-AF65-F5344CB8AC3E}">
        <p14:creationId xmlns:p14="http://schemas.microsoft.com/office/powerpoint/2010/main" val="792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be: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  <p:pic>
        <p:nvPicPr>
          <p:cNvPr id="5" name="Graphic 4" descr="Infinity">
            <a:extLst>
              <a:ext uri="{FF2B5EF4-FFF2-40B4-BE49-F238E27FC236}">
                <a16:creationId xmlns:a16="http://schemas.microsoft.com/office/drawing/2014/main" id="{7FB83E86-1A4B-AA4A-825F-623F7337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134" y="4244483"/>
            <a:ext cx="789039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F79B2"/>
                </a:solidFill>
              </a:rPr>
              <a:t>s</a:t>
            </a:r>
            <a:r>
              <a:rPr lang="en-US" dirty="0"/>
              <a:t>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</a:t>
            </a:r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70349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</a:t>
            </a:r>
            <a:r>
              <a:rPr lang="en-US" b="1" dirty="0"/>
              <a:t>nested loops</a:t>
            </a:r>
            <a:r>
              <a:rPr lang="en-US" dirty="0"/>
              <a:t>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file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Programs are </a:t>
            </a:r>
            <a:r>
              <a:rPr lang="en-US" b="1" u="sng" dirty="0"/>
              <a:t>sometimes</a:t>
            </a:r>
            <a:r>
              <a:rPr lang="en-US" dirty="0"/>
              <a:t> (not always)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pPr lvl="1"/>
            <a:r>
              <a:rPr lang="en-US" dirty="0"/>
              <a:t>If you keep copying &amp; pasting code, please use a loop.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repeatedly and inform us if something specific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C24-26B0-704C-AD5B-C25E471B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46B5-C4F9-A040-A9B4-DD54A254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operators 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 ==</a:t>
            </a:r>
            <a:r>
              <a:rPr lang="en-US" dirty="0"/>
              <a:t>, etc. but lets look at some nice things we can do with them to make our code less cluttered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we have a loop where we keep adding a variable to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760-7F21-C744-988B-8452E05D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loop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FEACE0-A724-754C-A92A-B44C06AA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9397383" cy="26638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DDF155-D6B7-6E4F-B84A-AEDBD98FD142}"/>
              </a:ext>
            </a:extLst>
          </p:cNvPr>
          <p:cNvSpPr txBox="1"/>
          <p:nvPr/>
        </p:nvSpPr>
        <p:spPr>
          <a:xfrm>
            <a:off x="1141413" y="5069711"/>
            <a:ext cx="7669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annoying part is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= var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expression. </a:t>
            </a:r>
          </a:p>
          <a:p>
            <a:r>
              <a:rPr lang="en-US" dirty="0"/>
              <a:t>Writing out the same variable over and over again can become rather frustrating.</a:t>
            </a:r>
          </a:p>
          <a:p>
            <a:endParaRPr lang="en-US" dirty="0"/>
          </a:p>
          <a:p>
            <a:r>
              <a:rPr lang="en-US" dirty="0"/>
              <a:t>Surely there is an easier way to do this!</a:t>
            </a:r>
          </a:p>
        </p:txBody>
      </p:sp>
    </p:spTree>
    <p:extLst>
      <p:ext uri="{BB962C8B-B14F-4D97-AF65-F5344CB8AC3E}">
        <p14:creationId xmlns:p14="http://schemas.microsoft.com/office/powerpoint/2010/main" val="4044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short for “any other operator (+, -, /, etc.)”, aka N-</a:t>
                </a:r>
                <a:r>
                  <a:rPr lang="en-US" dirty="0" err="1"/>
                  <a:t>ary</a:t>
                </a:r>
                <a:r>
                  <a:rPr lang="en-US" dirty="0"/>
                  <a:t> operator</a:t>
                </a:r>
              </a:p>
              <a:p>
                <a:r>
                  <a:rPr lang="en-US" dirty="0"/>
                  <a:t>We can remove the second instance of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/>
                  <a:t> completely by using this.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Syntax: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any variable that can have arithmetic operations performed on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(like we said before) ANY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some number or variable of our choosing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14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EAA-E5DC-E043-A3B7-E88D4548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expression actually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basically says: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may seem a bit confusing but lets look at some easy 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−7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of these expressions 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equal to the current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some value”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  <a:blipFill>
                <a:blip r:embed="rId2"/>
                <a:stretch>
                  <a:fillRect l="-1218" t="-98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9F67-082D-744E-9767-8E54531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clean up that expression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66081-B539-074A-9019-9171F914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70" y="2097088"/>
            <a:ext cx="10965060" cy="2924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3246B-513F-A54C-8809-2D457770EB0E}"/>
              </a:ext>
            </a:extLst>
          </p:cNvPr>
          <p:cNvSpPr txBox="1"/>
          <p:nvPr/>
        </p:nvSpPr>
        <p:spPr>
          <a:xfrm>
            <a:off x="1265738" y="5299345"/>
            <a:ext cx="1002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may think that this was rather pointless, but once we start using </a:t>
            </a:r>
            <a:r>
              <a:rPr lang="en-US" sz="2400" b="1" dirty="0"/>
              <a:t>function return types</a:t>
            </a:r>
            <a:r>
              <a:rPr lang="en-US" sz="2400" dirty="0"/>
              <a:t> and more </a:t>
            </a:r>
            <a:r>
              <a:rPr lang="en-US" sz="2400" b="1" dirty="0"/>
              <a:t>complex equations</a:t>
            </a:r>
            <a:r>
              <a:rPr lang="en-US" sz="2400" dirty="0"/>
              <a:t>, doing this will give us a </a:t>
            </a:r>
            <a:r>
              <a:rPr lang="en-US" sz="2400" b="1" dirty="0"/>
              <a:t>speed boost </a:t>
            </a:r>
            <a:r>
              <a:rPr lang="en-US" sz="2400" dirty="0"/>
              <a:t>compared to the first method</a:t>
            </a:r>
          </a:p>
        </p:txBody>
      </p:sp>
    </p:spTree>
    <p:extLst>
      <p:ext uri="{BB962C8B-B14F-4D97-AF65-F5344CB8AC3E}">
        <p14:creationId xmlns:p14="http://schemas.microsoft.com/office/powerpoint/2010/main" val="23675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B9-D3F7-7D46-99BE-75F6C982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72CB-BECB-3C42-A7B0-09C9CDEA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increment that we are doing in 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loop? How does that work?</a:t>
            </a:r>
          </a:p>
          <a:p>
            <a:endParaRPr lang="en-US" dirty="0"/>
          </a:p>
          <a:p>
            <a:r>
              <a:rPr lang="en-US" dirty="0"/>
              <a:t>We always so something that looked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</a:t>
            </a:r>
            <a:r>
              <a:rPr lang="en-US" dirty="0">
                <a:cs typeface="Consolas" panose="020B0609020204030204" pitchFamily="49" charset="0"/>
              </a:rPr>
              <a:t>we came to accept that this increments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cs typeface="Consolas" panose="020B0609020204030204" pitchFamily="49" charset="0"/>
              </a:rPr>
              <a:t>, but let’s look at this </a:t>
            </a:r>
          </a:p>
        </p:txBody>
      </p:sp>
    </p:spTree>
    <p:extLst>
      <p:ext uri="{BB962C8B-B14F-4D97-AF65-F5344CB8AC3E}">
        <p14:creationId xmlns:p14="http://schemas.microsoft.com/office/powerpoint/2010/main" val="36179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3038-3708-3140-B32B-680D98F7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Post-increment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9F41-9A71-704A-B9C3-21CED9A9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9650"/>
          </a:xfrm>
        </p:spPr>
        <p:txBody>
          <a:bodyPr>
            <a:normAutofit/>
          </a:bodyPr>
          <a:lstStyle/>
          <a:p>
            <a:r>
              <a:rPr lang="en-US" dirty="0"/>
              <a:t>The post increment is seen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endParaRPr lang="en-US" dirty="0"/>
          </a:p>
          <a:p>
            <a:r>
              <a:rPr lang="en-US" dirty="0"/>
              <a:t>This is almost the same as saying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endParaRPr lang="en-US" dirty="0"/>
          </a:p>
          <a:p>
            <a:r>
              <a:rPr lang="en-US" dirty="0"/>
              <a:t>Let’s see what happens if we assign a post increment to some other variable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same also applies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4890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E61-02DC-674D-81D7-8955E27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74564-3721-064B-8274-CF1F7632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28" y="1884029"/>
            <a:ext cx="6523167" cy="28768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89790-A551-9E4C-9E4C-28348D8D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13" y="5634030"/>
            <a:ext cx="4561574" cy="784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63309-1F0E-3C49-A6BE-723D8BE512B3}"/>
              </a:ext>
            </a:extLst>
          </p:cNvPr>
          <p:cNvSpPr txBox="1"/>
          <p:nvPr/>
        </p:nvSpPr>
        <p:spPr>
          <a:xfrm>
            <a:off x="2013244" y="5634030"/>
            <a:ext cx="163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771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80E-54E5-7145-BBB0-415A58F5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Post-increment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D46D-F4C0-CD43-9478-91A80C89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Simply: The-post increment on a variable basically says: “if someone asks, I’ll give them my current value, after that I’ll increment my own value”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basically holding off on doing the increment</a:t>
            </a:r>
          </a:p>
        </p:txBody>
      </p:sp>
    </p:spTree>
    <p:extLst>
      <p:ext uri="{BB962C8B-B14F-4D97-AF65-F5344CB8AC3E}">
        <p14:creationId xmlns:p14="http://schemas.microsoft.com/office/powerpoint/2010/main" val="9965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9D0D-02A5-1942-8A4E-F5DFCAB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35C0-8027-E54B-9F6B-E72936B6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47845"/>
            <a:ext cx="9905999" cy="2222500"/>
          </a:xfrm>
        </p:spPr>
        <p:txBody>
          <a:bodyPr/>
          <a:lstStyle/>
          <a:p>
            <a:r>
              <a:rPr lang="en-US" dirty="0"/>
              <a:t>The pre-increment is usually seen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pre-increment simply says: “Increment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23900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214845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we might have a problem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Connecting</a:t>
            </a:r>
            <a:r>
              <a:rPr lang="en-US" dirty="0"/>
              <a:t> to an </a:t>
            </a:r>
            <a:r>
              <a:rPr lang="en-US" b="1" dirty="0"/>
              <a:t>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ACC4-68FA-6C4A-ABB9-3BA4801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B0C-99F8-C84C-82DE-CE3718BF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32" y="5842022"/>
            <a:ext cx="1280946" cy="5257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3710-367F-7545-82FF-6B47BC37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32" y="2097088"/>
            <a:ext cx="6927359" cy="296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FF500-3FC8-2249-A70B-1224E55C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7" y="5677590"/>
            <a:ext cx="4957058" cy="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CC61-8E28-9147-B559-6F079690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2F3-0ED1-D846-9605-139A2882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git there is a file called “</a:t>
            </a:r>
            <a:r>
              <a:rPr lang="en-US" dirty="0" err="1"/>
              <a:t>Reverse_String.cpp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 will be here to help if you get stuck or if anything is unclear</a:t>
            </a:r>
          </a:p>
          <a:p>
            <a:endParaRPr lang="en-US" dirty="0"/>
          </a:p>
          <a:p>
            <a:r>
              <a:rPr lang="en-US" dirty="0"/>
              <a:t>If you are done early we can take a deep dive into some concepts of your choosing</a:t>
            </a:r>
          </a:p>
        </p:txBody>
      </p:sp>
    </p:spTree>
    <p:extLst>
      <p:ext uri="{BB962C8B-B14F-4D97-AF65-F5344CB8AC3E}">
        <p14:creationId xmlns:p14="http://schemas.microsoft.com/office/powerpoint/2010/main" val="3951142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088C-5890-0543-970A-D498D81C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“Break”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9F8-0D3C-DB4F-9206-D7E55DE1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want to get out of a loop before it actually finishes</a:t>
            </a:r>
          </a:p>
          <a:p>
            <a:endParaRPr lang="en-US" dirty="0"/>
          </a:p>
          <a:p>
            <a:r>
              <a:rPr lang="en-US" dirty="0"/>
              <a:t>We could use </a:t>
            </a:r>
            <a:r>
              <a:rPr lang="en-US" sz="20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, but doing so will end the function that our loop is in which we may not want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sz="20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keyword to say: “Ok we’re done with the loop even though it could keep going”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98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56FA-531E-D04E-8D3B-E206E39E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some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86F8-C121-B140-B22D-165A714A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86" y="2097088"/>
            <a:ext cx="3378200" cy="3479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A5082-A301-B34F-8169-14B2A594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58" y="2097088"/>
            <a:ext cx="2956502" cy="4478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46901-5D6C-AC44-BE5A-F16A291257D4}"/>
              </a:ext>
            </a:extLst>
          </p:cNvPr>
          <p:cNvSpPr txBox="1"/>
          <p:nvPr/>
        </p:nvSpPr>
        <p:spPr>
          <a:xfrm>
            <a:off x="1506074" y="6205846"/>
            <a:ext cx="54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two simple examples for illustration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0976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B199-D221-BE47-9940-50F385C2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stop for a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8B94-D8B7-A345-991A-858A59FB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programs that we have written so far are purely math based</a:t>
            </a:r>
          </a:p>
          <a:p>
            <a:endParaRPr lang="en-US" dirty="0"/>
          </a:p>
          <a:p>
            <a:r>
              <a:rPr lang="en-US" dirty="0"/>
              <a:t>So let’s look at something more graphical. I have prepared a little script that will hopefully be a bit more interesting that calculating the 5th factorial!</a:t>
            </a:r>
          </a:p>
          <a:p>
            <a:pPr lvl="1"/>
            <a:r>
              <a:rPr lang="en-US" dirty="0" err="1"/>
              <a:t>rocketShip</a:t>
            </a:r>
            <a:r>
              <a:rPr lang="en-US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37879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9BE4-7C71-2848-8C5E-2BA84222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 was pretty cool right!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FA85-CEB3-0F45-AEA1-18ED8039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28693" cy="974976"/>
          </a:xfrm>
        </p:spPr>
        <p:txBody>
          <a:bodyPr/>
          <a:lstStyle/>
          <a:p>
            <a:r>
              <a:rPr lang="en-US" dirty="0"/>
              <a:t>2 things probably stood out to you (these are most likely 2 function calls)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ED050-FB98-DC46-BB69-5FCD7751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21" y="3442509"/>
            <a:ext cx="3776651" cy="569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78DBE-F1EB-224A-88F4-18FD0029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21" y="4799547"/>
            <a:ext cx="2078653" cy="569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F320C-C879-544C-87C0-C82CA0BBDC84}"/>
              </a:ext>
            </a:extLst>
          </p:cNvPr>
          <p:cNvSpPr txBox="1"/>
          <p:nvPr/>
        </p:nvSpPr>
        <p:spPr>
          <a:xfrm>
            <a:off x="1300621" y="6120915"/>
            <a:ext cx="933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DISCLAIMER</a:t>
            </a:r>
            <a:r>
              <a:rPr lang="en-US" dirty="0"/>
              <a:t>: I will be referring to something called “the SHELL” for the next slide. We will look at what the SHELL is next lesson, so don’t worry if you don’t understand everything</a:t>
            </a:r>
          </a:p>
        </p:txBody>
      </p:sp>
    </p:spTree>
    <p:extLst>
      <p:ext uri="{BB962C8B-B14F-4D97-AF65-F5344CB8AC3E}">
        <p14:creationId xmlns:p14="http://schemas.microsoft.com/office/powerpoint/2010/main" val="30057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CF5-08B5-E24C-AE3D-3D200E7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System()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A7F9-128B-B64E-B67E-867AC69A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3423" cy="426360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WARNING</a:t>
            </a:r>
            <a:r>
              <a:rPr lang="en-US" dirty="0"/>
              <a:t>: Be EXTEMELY careful when using this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function can </a:t>
            </a:r>
            <a:r>
              <a:rPr lang="en-US" b="1" dirty="0"/>
              <a:t>directly invoke shell commands</a:t>
            </a:r>
            <a:r>
              <a:rPr lang="en-US" dirty="0"/>
              <a:t>. i.e. IF YOU DON’T KNOW WHAT YOU’RE DOING, DON’T ENTER RANDOM STUFF!!!!</a:t>
            </a:r>
          </a:p>
          <a:p>
            <a:pPr lvl="1"/>
            <a:r>
              <a:rPr lang="en-US" b="1" dirty="0" err="1"/>
              <a:t>Xcode</a:t>
            </a:r>
            <a:r>
              <a:rPr lang="en-US" dirty="0"/>
              <a:t> may </a:t>
            </a:r>
            <a:r>
              <a:rPr lang="en-US" b="1" dirty="0"/>
              <a:t>sandbox</a:t>
            </a:r>
            <a:r>
              <a:rPr lang="en-US" dirty="0"/>
              <a:t> you for now, but that will NOT be the case if you </a:t>
            </a:r>
            <a:r>
              <a:rPr lang="en-US" b="1" dirty="0"/>
              <a:t>run</a:t>
            </a:r>
            <a:r>
              <a:rPr lang="en-US" dirty="0"/>
              <a:t> this </a:t>
            </a:r>
            <a:r>
              <a:rPr lang="en-US" b="1" dirty="0"/>
              <a:t>from</a:t>
            </a:r>
            <a:r>
              <a:rPr lang="en-US" dirty="0"/>
              <a:t> the </a:t>
            </a:r>
            <a:r>
              <a:rPr lang="en-US" b="1" dirty="0"/>
              <a:t>shell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command allows us to make calls like the shell (more on this tomorrow)</a:t>
            </a:r>
          </a:p>
          <a:p>
            <a:endParaRPr lang="en-US" dirty="0"/>
          </a:p>
          <a:p>
            <a:r>
              <a:rPr lang="en-US" dirty="0"/>
              <a:t>In our program before, we used it to </a:t>
            </a:r>
            <a:r>
              <a:rPr lang="en-US" b="1" dirty="0"/>
              <a:t>clear the screen</a:t>
            </a:r>
            <a:r>
              <a:rPr lang="en-US" dirty="0"/>
              <a:t>, giving the illusion that the rocket was just one thing, and not multiple print statement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66E860D0-7437-FE41-84E5-83BD09DF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618518"/>
            <a:ext cx="1323474" cy="1323474"/>
          </a:xfrm>
          <a:prstGeom prst="rect">
            <a:avLst/>
          </a:prstGeom>
        </p:spPr>
      </p:pic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E4FFD52B-ACF5-B544-AD6E-CE3C771B6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185" y="943156"/>
            <a:ext cx="815504" cy="815504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B32BB90-FA4A-D648-A40A-79C038C0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86" y="618518"/>
            <a:ext cx="1323474" cy="1323474"/>
          </a:xfrm>
          <a:prstGeom prst="rect">
            <a:avLst/>
          </a:prstGeom>
        </p:spPr>
      </p:pic>
      <p:pic>
        <p:nvPicPr>
          <p:cNvPr id="9" name="Graphic 8" descr="Exclamation mark">
            <a:extLst>
              <a:ext uri="{FF2B5EF4-FFF2-40B4-BE49-F238E27FC236}">
                <a16:creationId xmlns:a16="http://schemas.microsoft.com/office/drawing/2014/main" id="{3C562437-0AF1-FF44-B56A-634F97BE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526" y="930186"/>
            <a:ext cx="841444" cy="8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947E-FD83-254A-A31C-304CBF7A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Sleep()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C003-D375-AB44-A163-89B92FE6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move away</a:t>
            </a:r>
            <a:r>
              <a:rPr lang="en-US" dirty="0"/>
              <a:t> from the “</a:t>
            </a:r>
            <a:r>
              <a:rPr lang="en-US" b="1" dirty="0"/>
              <a:t>danger zone</a:t>
            </a:r>
            <a:r>
              <a:rPr lang="en-US" dirty="0"/>
              <a:t>”</a:t>
            </a:r>
          </a:p>
          <a:p>
            <a:r>
              <a:rPr lang="en-US" dirty="0"/>
              <a:t>Like in real life, the </a:t>
            </a:r>
            <a:r>
              <a:rPr lang="en-US" b="1" dirty="0"/>
              <a:t>worst thing that can happen</a:t>
            </a:r>
            <a:r>
              <a:rPr lang="en-US" dirty="0"/>
              <a:t> if you sleep, is that you do it for </a:t>
            </a:r>
            <a:r>
              <a:rPr lang="en-US" b="1" dirty="0"/>
              <a:t>too long</a:t>
            </a:r>
            <a:r>
              <a:rPr lang="en-US" dirty="0"/>
              <a:t>, or </a:t>
            </a:r>
            <a:r>
              <a:rPr lang="en-US" b="1" dirty="0"/>
              <a:t>not long enough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  <p:pic>
        <p:nvPicPr>
          <p:cNvPr id="5" name="Graphic 4" descr="Pyramid with levels">
            <a:extLst>
              <a:ext uri="{FF2B5EF4-FFF2-40B4-BE49-F238E27FC236}">
                <a16:creationId xmlns:a16="http://schemas.microsoft.com/office/drawing/2014/main" id="{DBFEE40D-5BBC-3D46-879A-45EE3D11D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58" y="59102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is probably the easiest to understand</a:t>
            </a:r>
          </a:p>
          <a:p>
            <a:pPr lvl="1"/>
            <a:r>
              <a:rPr lang="en-US" dirty="0"/>
              <a:t>All it really says is: “while something is true, I’ll execute this code”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55853" cy="3541714"/>
          </a:xfrm>
        </p:spPr>
        <p:txBody>
          <a:bodyPr/>
          <a:lstStyle/>
          <a:p>
            <a:r>
              <a:rPr lang="en-US" dirty="0"/>
              <a:t>The condition MUST evaluate to </a:t>
            </a:r>
            <a:r>
              <a:rPr lang="en-US" b="1" dirty="0"/>
              <a:t>true</a:t>
            </a:r>
            <a:r>
              <a:rPr lang="en-US" dirty="0"/>
              <a:t>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</a:t>
            </a:r>
            <a:r>
              <a:rPr lang="en-US" b="1" dirty="0"/>
              <a:t>If</a:t>
            </a:r>
            <a:r>
              <a:rPr lang="en-US" dirty="0"/>
              <a:t> this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true</a:t>
            </a:r>
            <a:r>
              <a:rPr lang="en-US" dirty="0"/>
              <a:t>, then you can </a:t>
            </a:r>
            <a:r>
              <a:rPr lang="en-US" b="1" dirty="0"/>
              <a:t>execute</a:t>
            </a:r>
            <a:r>
              <a:rPr lang="en-US" dirty="0"/>
              <a:t> the contents </a:t>
            </a:r>
            <a:r>
              <a:rPr lang="en-US" b="1" dirty="0"/>
              <a:t>in the while</a:t>
            </a:r>
            <a:r>
              <a:rPr lang="en-US" dirty="0"/>
              <a:t> loop. </a:t>
            </a:r>
            <a:r>
              <a:rPr lang="en-US" b="1" dirty="0"/>
              <a:t>Otherwise</a:t>
            </a:r>
            <a:r>
              <a:rPr lang="en-US" dirty="0"/>
              <a:t> you are </a:t>
            </a:r>
            <a:r>
              <a:rPr lang="en-US" b="1" dirty="0"/>
              <a:t>not allowed to execute</a:t>
            </a:r>
            <a:r>
              <a:rPr lang="en-US" dirty="0"/>
              <a:t>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3110</TotalTime>
  <Words>3168</Words>
  <Application>Microsoft Macintosh PowerPoint</Application>
  <PresentationFormat>Widescreen</PresentationFormat>
  <Paragraphs>382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Tw Cen MT</vt:lpstr>
      <vt:lpstr>Circuit</vt:lpstr>
      <vt:lpstr>Loops</vt:lpstr>
      <vt:lpstr>Goals for today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code: Condition</vt:lpstr>
      <vt:lpstr>Let’s come up with the code: Statement</vt:lpstr>
      <vt:lpstr>NO!!</vt:lpstr>
      <vt:lpstr>But why not?!!</vt:lpstr>
      <vt:lpstr>So let’s fix this!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Equivalence between loops</vt:lpstr>
      <vt:lpstr>Equivalence between loops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  <vt:lpstr>Operators revised</vt:lpstr>
      <vt:lpstr>Example loop</vt:lpstr>
      <vt:lpstr>⨂=</vt:lpstr>
      <vt:lpstr>What does the expression actually mean?</vt:lpstr>
      <vt:lpstr>Let’s clean up that expression </vt:lpstr>
      <vt:lpstr>For loop increment</vt:lpstr>
      <vt:lpstr>Post-increment </vt:lpstr>
      <vt:lpstr>Example Code</vt:lpstr>
      <vt:lpstr>Post-increment logic</vt:lpstr>
      <vt:lpstr>Pre-increment </vt:lpstr>
      <vt:lpstr>Example code</vt:lpstr>
      <vt:lpstr>Git Programming exercise</vt:lpstr>
      <vt:lpstr>The “Break” keyword</vt:lpstr>
      <vt:lpstr>Let’s come up with some examples</vt:lpstr>
      <vt:lpstr>Let’s stop for a moment</vt:lpstr>
      <vt:lpstr>That was pretty cool right!</vt:lpstr>
      <vt:lpstr>System()</vt:lpstr>
      <vt:lpstr>Sleep()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750</cp:revision>
  <dcterms:created xsi:type="dcterms:W3CDTF">2019-06-19T08:16:59Z</dcterms:created>
  <dcterms:modified xsi:type="dcterms:W3CDTF">2019-06-23T13:32:15Z</dcterms:modified>
</cp:coreProperties>
</file>