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07" r:id="rId4"/>
    <p:sldId id="258" r:id="rId5"/>
    <p:sldId id="259" r:id="rId6"/>
    <p:sldId id="260" r:id="rId7"/>
    <p:sldId id="261" r:id="rId8"/>
    <p:sldId id="262" r:id="rId9"/>
    <p:sldId id="268" r:id="rId10"/>
    <p:sldId id="263" r:id="rId11"/>
    <p:sldId id="264" r:id="rId12"/>
    <p:sldId id="265" r:id="rId13"/>
    <p:sldId id="266" r:id="rId14"/>
    <p:sldId id="267" r:id="rId15"/>
    <p:sldId id="269" r:id="rId16"/>
    <p:sldId id="270" r:id="rId17"/>
    <p:sldId id="271" r:id="rId18"/>
    <p:sldId id="272" r:id="rId19"/>
    <p:sldId id="301" r:id="rId20"/>
    <p:sldId id="273" r:id="rId21"/>
    <p:sldId id="308" r:id="rId22"/>
    <p:sldId id="309" r:id="rId23"/>
    <p:sldId id="274" r:id="rId24"/>
    <p:sldId id="275" r:id="rId25"/>
    <p:sldId id="276" r:id="rId26"/>
    <p:sldId id="277" r:id="rId27"/>
    <p:sldId id="278" r:id="rId28"/>
    <p:sldId id="300"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2" r:id="rId50"/>
    <p:sldId id="303" r:id="rId51"/>
    <p:sldId id="304" r:id="rId52"/>
    <p:sldId id="305" r:id="rId53"/>
    <p:sldId id="306" r:id="rId54"/>
    <p:sldId id="310" r:id="rId55"/>
    <p:sldId id="311" r:id="rId56"/>
    <p:sldId id="312" r:id="rId57"/>
    <p:sldId id="313" r:id="rId58"/>
    <p:sldId id="314" r:id="rId59"/>
    <p:sldId id="315"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p:restoredTop sz="94635"/>
  </p:normalViewPr>
  <p:slideViewPr>
    <p:cSldViewPr snapToGrid="0" snapToObjects="1">
      <p:cViewPr varScale="1">
        <p:scale>
          <a:sx n="87" d="100"/>
          <a:sy n="87" d="100"/>
        </p:scale>
        <p:origin x="224" y="7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png"/><Relationship Id="rId16"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3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FEA7-1B48-8043-A19F-6439D41CAB3D}"/>
              </a:ext>
            </a:extLst>
          </p:cNvPr>
          <p:cNvSpPr>
            <a:spLocks noGrp="1"/>
          </p:cNvSpPr>
          <p:nvPr>
            <p:ph type="ctrTitle"/>
          </p:nvPr>
        </p:nvSpPr>
        <p:spPr>
          <a:xfrm>
            <a:off x="1910836" y="1225602"/>
            <a:ext cx="8791575" cy="1978121"/>
          </a:xfrm>
        </p:spPr>
        <p:txBody>
          <a:bodyPr anchor="ctr"/>
          <a:lstStyle/>
          <a:p>
            <a:pPr algn="ctr"/>
            <a:r>
              <a:rPr lang="en-US" b="1" dirty="0"/>
              <a:t>Conditionals</a:t>
            </a:r>
          </a:p>
        </p:txBody>
      </p:sp>
      <p:sp>
        <p:nvSpPr>
          <p:cNvPr id="13" name="Subtitle 12">
            <a:extLst>
              <a:ext uri="{FF2B5EF4-FFF2-40B4-BE49-F238E27FC236}">
                <a16:creationId xmlns:a16="http://schemas.microsoft.com/office/drawing/2014/main" id="{EAE96A37-46D4-0F44-B369-0CB1FA877029}"/>
              </a:ext>
            </a:extLst>
          </p:cNvPr>
          <p:cNvSpPr>
            <a:spLocks noGrp="1"/>
          </p:cNvSpPr>
          <p:nvPr>
            <p:ph type="subTitle" idx="1"/>
          </p:nvPr>
        </p:nvSpPr>
        <p:spPr>
          <a:xfrm>
            <a:off x="1341334" y="3654278"/>
            <a:ext cx="9509332" cy="2673402"/>
          </a:xfrm>
        </p:spPr>
        <p:txBody>
          <a:bodyPr>
            <a:normAutofit/>
          </a:bodyPr>
          <a:lstStyle/>
          <a:p>
            <a:pPr algn="ctr"/>
            <a:r>
              <a:rPr lang="en-US" sz="2800" dirty="0"/>
              <a:t>By Philipp </a:t>
            </a:r>
            <a:r>
              <a:rPr lang="en-US" sz="2800" dirty="0" err="1"/>
              <a:t>tiso</a:t>
            </a:r>
            <a:endParaRPr lang="en-US" sz="2800" dirty="0"/>
          </a:p>
          <a:p>
            <a:pPr algn="ctr"/>
            <a:r>
              <a:rPr lang="en-US" sz="2800" dirty="0"/>
              <a:t>&amp;</a:t>
            </a:r>
          </a:p>
          <a:p>
            <a:pPr algn="ctr"/>
            <a:r>
              <a:rPr lang="en-US" sz="2800" dirty="0"/>
              <a:t>Alexander jaeger</a:t>
            </a:r>
          </a:p>
        </p:txBody>
      </p:sp>
    </p:spTree>
    <p:extLst>
      <p:ext uri="{BB962C8B-B14F-4D97-AF65-F5344CB8AC3E}">
        <p14:creationId xmlns:p14="http://schemas.microsoft.com/office/powerpoint/2010/main" val="343704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1973-27C0-B148-879F-D76BDCD77503}"/>
              </a:ext>
            </a:extLst>
          </p:cNvPr>
          <p:cNvSpPr>
            <a:spLocks noGrp="1"/>
          </p:cNvSpPr>
          <p:nvPr>
            <p:ph type="title"/>
          </p:nvPr>
        </p:nvSpPr>
        <p:spPr/>
        <p:txBody>
          <a:bodyPr/>
          <a:lstStyle/>
          <a:p>
            <a:pPr algn="ctr"/>
            <a:r>
              <a:rPr lang="en-US" dirty="0"/>
              <a:t>Arithmetic operators</a:t>
            </a:r>
          </a:p>
        </p:txBody>
      </p:sp>
      <p:sp>
        <p:nvSpPr>
          <p:cNvPr id="3" name="Content Placeholder 2">
            <a:extLst>
              <a:ext uri="{FF2B5EF4-FFF2-40B4-BE49-F238E27FC236}">
                <a16:creationId xmlns:a16="http://schemas.microsoft.com/office/drawing/2014/main" id="{3CF1FDB3-A60C-3749-B8C9-0AF7C5EC9099}"/>
              </a:ext>
            </a:extLst>
          </p:cNvPr>
          <p:cNvSpPr>
            <a:spLocks noGrp="1"/>
          </p:cNvSpPr>
          <p:nvPr>
            <p:ph idx="1"/>
          </p:nvPr>
        </p:nvSpPr>
        <p:spPr/>
        <p:txBody>
          <a:bodyPr/>
          <a:lstStyle/>
          <a:p>
            <a:r>
              <a:rPr lang="en-US" dirty="0"/>
              <a:t>We don’t only have logical operators, we also have arithmetic operators</a:t>
            </a:r>
          </a:p>
          <a:p>
            <a:pPr lvl="1"/>
            <a:r>
              <a:rPr lang="en-US" dirty="0"/>
              <a:t>You have used these before, maybe without knowing </a:t>
            </a:r>
          </a:p>
          <a:p>
            <a:endParaRPr lang="en-US" dirty="0"/>
          </a:p>
          <a:p>
            <a:endParaRPr lang="en-US" dirty="0"/>
          </a:p>
          <a:p>
            <a:r>
              <a:rPr lang="en-US" dirty="0"/>
              <a:t>What arithmetic operators do you think we used?</a:t>
            </a:r>
          </a:p>
          <a:p>
            <a:endParaRPr lang="en-US" dirty="0"/>
          </a:p>
        </p:txBody>
      </p:sp>
    </p:spTree>
    <p:extLst>
      <p:ext uri="{BB962C8B-B14F-4D97-AF65-F5344CB8AC3E}">
        <p14:creationId xmlns:p14="http://schemas.microsoft.com/office/powerpoint/2010/main" val="24711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C650-29FE-D845-9F9D-2E66CAA20536}"/>
              </a:ext>
            </a:extLst>
          </p:cNvPr>
          <p:cNvSpPr>
            <a:spLocks noGrp="1"/>
          </p:cNvSpPr>
          <p:nvPr>
            <p:ph type="title"/>
          </p:nvPr>
        </p:nvSpPr>
        <p:spPr/>
        <p:txBody>
          <a:bodyPr/>
          <a:lstStyle/>
          <a:p>
            <a:pPr algn="ctr"/>
            <a:r>
              <a:rPr lang="en-US" dirty="0"/>
              <a:t>Arithmetic operator list </a:t>
            </a:r>
            <a:r>
              <a:rPr lang="en-US" sz="2400" dirty="0"/>
              <a:t>(C++ syntax)</a:t>
            </a:r>
            <a:endParaRPr lang="en-US" dirty="0"/>
          </a:p>
        </p:txBody>
      </p:sp>
      <p:sp>
        <p:nvSpPr>
          <p:cNvPr id="3" name="Content Placeholder 2">
            <a:extLst>
              <a:ext uri="{FF2B5EF4-FFF2-40B4-BE49-F238E27FC236}">
                <a16:creationId xmlns:a16="http://schemas.microsoft.com/office/drawing/2014/main" id="{5FC72A7E-46CD-BF42-A045-5514EC56234F}"/>
              </a:ext>
            </a:extLst>
          </p:cNvPr>
          <p:cNvSpPr>
            <a:spLocks noGrp="1"/>
          </p:cNvSpPr>
          <p:nvPr>
            <p:ph idx="1"/>
          </p:nvPr>
        </p:nvSpPr>
        <p:spPr>
          <a:xfrm>
            <a:off x="1141412" y="2006418"/>
            <a:ext cx="9905999" cy="4139738"/>
          </a:xfrm>
        </p:spPr>
        <p:txBody>
          <a:bodyPr>
            <a:normAutofit fontScale="92500" lnSpcReduction="20000"/>
          </a:bodyPr>
          <a:lstStyle/>
          <a:p>
            <a:r>
              <a:rPr lang="en-US" dirty="0"/>
              <a:t>Addition: </a:t>
            </a:r>
            <a:r>
              <a:rPr lang="en-US" dirty="0">
                <a:latin typeface="Consolas" panose="020B0609020204030204" pitchFamily="49" charset="0"/>
                <a:cs typeface="Consolas" panose="020B0609020204030204" pitchFamily="49" charset="0"/>
              </a:rPr>
              <a:t>x + y</a:t>
            </a:r>
          </a:p>
          <a:p>
            <a:r>
              <a:rPr lang="en-US" dirty="0"/>
              <a:t>Subtraction: </a:t>
            </a:r>
            <a:r>
              <a:rPr lang="en-US" dirty="0">
                <a:latin typeface="Consolas" panose="020B0609020204030204" pitchFamily="49" charset="0"/>
                <a:cs typeface="Consolas" panose="020B0609020204030204" pitchFamily="49" charset="0"/>
              </a:rPr>
              <a:t>x - y</a:t>
            </a:r>
          </a:p>
          <a:p>
            <a:r>
              <a:rPr lang="en-US" dirty="0"/>
              <a:t>Multiplication: </a:t>
            </a:r>
            <a:r>
              <a:rPr lang="en-US" dirty="0">
                <a:latin typeface="Consolas" panose="020B0609020204030204" pitchFamily="49" charset="0"/>
                <a:cs typeface="Consolas" panose="020B0609020204030204" pitchFamily="49" charset="0"/>
              </a:rPr>
              <a:t>x * y</a:t>
            </a:r>
          </a:p>
          <a:p>
            <a:r>
              <a:rPr lang="en-US" dirty="0"/>
              <a:t>Division: </a:t>
            </a:r>
            <a:r>
              <a:rPr lang="en-US" dirty="0">
                <a:latin typeface="Consolas" panose="020B0609020204030204" pitchFamily="49" charset="0"/>
                <a:cs typeface="Consolas" panose="020B0609020204030204" pitchFamily="49" charset="0"/>
              </a:rPr>
              <a:t>x / y</a:t>
            </a:r>
          </a:p>
          <a:p>
            <a:r>
              <a:rPr lang="en-US" dirty="0"/>
              <a:t>Strictly greater than: </a:t>
            </a:r>
            <a:r>
              <a:rPr lang="en-US" dirty="0">
                <a:latin typeface="Consolas" panose="020B0609020204030204" pitchFamily="49" charset="0"/>
                <a:cs typeface="Consolas" panose="020B0609020204030204" pitchFamily="49" charset="0"/>
              </a:rPr>
              <a:t>x &gt; y</a:t>
            </a:r>
          </a:p>
          <a:p>
            <a:r>
              <a:rPr lang="en-US" dirty="0"/>
              <a:t>Strictly less than: </a:t>
            </a:r>
            <a:r>
              <a:rPr lang="en-US" dirty="0">
                <a:latin typeface="Consolas" panose="020B0609020204030204" pitchFamily="49" charset="0"/>
                <a:cs typeface="Consolas" panose="020B0609020204030204" pitchFamily="49" charset="0"/>
              </a:rPr>
              <a:t>x &lt; y</a:t>
            </a:r>
          </a:p>
          <a:p>
            <a:r>
              <a:rPr lang="en-US" dirty="0"/>
              <a:t>Greater than or equal: </a:t>
            </a:r>
            <a:r>
              <a:rPr lang="en-US" dirty="0">
                <a:latin typeface="Consolas" panose="020B0609020204030204" pitchFamily="49" charset="0"/>
                <a:cs typeface="Consolas" panose="020B0609020204030204" pitchFamily="49" charset="0"/>
              </a:rPr>
              <a:t>x &gt;= y</a:t>
            </a:r>
          </a:p>
          <a:p>
            <a:r>
              <a:rPr lang="en-US" dirty="0"/>
              <a:t>Less than or equal: </a:t>
            </a:r>
            <a:r>
              <a:rPr lang="en-US" dirty="0">
                <a:latin typeface="Consolas" panose="020B0609020204030204" pitchFamily="49" charset="0"/>
                <a:cs typeface="Consolas" panose="020B0609020204030204" pitchFamily="49" charset="0"/>
              </a:rPr>
              <a:t>x &lt;= y</a:t>
            </a:r>
          </a:p>
          <a:p>
            <a:r>
              <a:rPr lang="en-US" dirty="0">
                <a:cs typeface="Consolas" panose="020B0609020204030204" pitchFamily="49" charset="0"/>
              </a:rPr>
              <a:t>Mod: </a:t>
            </a:r>
            <a:r>
              <a:rPr lang="en-US" dirty="0">
                <a:latin typeface="Consolas" panose="020B0609020204030204" pitchFamily="49" charset="0"/>
                <a:cs typeface="Consolas" panose="020B0609020204030204" pitchFamily="49" charset="0"/>
              </a:rPr>
              <a:t>x % y</a:t>
            </a:r>
          </a:p>
        </p:txBody>
      </p:sp>
    </p:spTree>
    <p:extLst>
      <p:ext uri="{BB962C8B-B14F-4D97-AF65-F5344CB8AC3E}">
        <p14:creationId xmlns:p14="http://schemas.microsoft.com/office/powerpoint/2010/main" val="397899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6EC7-7113-104D-9B77-8F7164E19556}"/>
              </a:ext>
            </a:extLst>
          </p:cNvPr>
          <p:cNvSpPr>
            <a:spLocks noGrp="1"/>
          </p:cNvSpPr>
          <p:nvPr>
            <p:ph type="title"/>
          </p:nvPr>
        </p:nvSpPr>
        <p:spPr/>
        <p:txBody>
          <a:bodyPr/>
          <a:lstStyle/>
          <a:p>
            <a:pPr algn="ctr"/>
            <a:r>
              <a:rPr lang="en-US" dirty="0"/>
              <a:t>Quick explanation of the Mod operator</a:t>
            </a:r>
          </a:p>
        </p:txBody>
      </p:sp>
      <p:sp>
        <p:nvSpPr>
          <p:cNvPr id="3" name="Content Placeholder 2">
            <a:extLst>
              <a:ext uri="{FF2B5EF4-FFF2-40B4-BE49-F238E27FC236}">
                <a16:creationId xmlns:a16="http://schemas.microsoft.com/office/drawing/2014/main" id="{79896E31-C585-3D4E-BDA3-DBEDB4130035}"/>
              </a:ext>
            </a:extLst>
          </p:cNvPr>
          <p:cNvSpPr>
            <a:spLocks noGrp="1"/>
          </p:cNvSpPr>
          <p:nvPr>
            <p:ph idx="1"/>
          </p:nvPr>
        </p:nvSpPr>
        <p:spPr/>
        <p:txBody>
          <a:bodyPr/>
          <a:lstStyle/>
          <a:p>
            <a:r>
              <a:rPr lang="en-US" dirty="0"/>
              <a:t>Mod (short for modulo) is like division, the only difference being that it tells us the remainder of the division.</a:t>
            </a:r>
          </a:p>
          <a:p>
            <a:endParaRPr lang="en-US" dirty="0"/>
          </a:p>
          <a:p>
            <a:r>
              <a:rPr lang="en-US" dirty="0"/>
              <a:t>Example:</a:t>
            </a:r>
          </a:p>
          <a:p>
            <a:pPr lvl="1"/>
            <a:r>
              <a:rPr lang="en-US" dirty="0"/>
              <a:t>2 % 2 = 0 // If we divide 2 by 2, there is nothing left over. </a:t>
            </a:r>
          </a:p>
          <a:p>
            <a:pPr lvl="1"/>
            <a:r>
              <a:rPr lang="en-US" dirty="0"/>
              <a:t>4 % 2 = 0 // 4 can be divided by 2 equally, so there is nothing left over</a:t>
            </a:r>
          </a:p>
          <a:p>
            <a:pPr lvl="1"/>
            <a:r>
              <a:rPr lang="en-US" dirty="0"/>
              <a:t>3 % 2 = 1 // 3 can’t be equally divided by 2 let’s look at this in more detail</a:t>
            </a:r>
          </a:p>
        </p:txBody>
      </p:sp>
    </p:spTree>
    <p:extLst>
      <p:ext uri="{BB962C8B-B14F-4D97-AF65-F5344CB8AC3E}">
        <p14:creationId xmlns:p14="http://schemas.microsoft.com/office/powerpoint/2010/main" val="188585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EC85-E221-6841-9536-1C474220BB22}"/>
              </a:ext>
            </a:extLst>
          </p:cNvPr>
          <p:cNvSpPr>
            <a:spLocks noGrp="1"/>
          </p:cNvSpPr>
          <p:nvPr>
            <p:ph type="title"/>
          </p:nvPr>
        </p:nvSpPr>
        <p:spPr/>
        <p:txBody>
          <a:bodyPr/>
          <a:lstStyle/>
          <a:p>
            <a:pPr algn="ctr"/>
            <a:r>
              <a:rPr lang="en-US" dirty="0"/>
              <a:t>3 % 2 example</a:t>
            </a:r>
          </a:p>
        </p:txBody>
      </p:sp>
      <p:sp>
        <p:nvSpPr>
          <p:cNvPr id="10" name="Rectangle 9">
            <a:extLst>
              <a:ext uri="{FF2B5EF4-FFF2-40B4-BE49-F238E27FC236}">
                <a16:creationId xmlns:a16="http://schemas.microsoft.com/office/drawing/2014/main" id="{F5D66E1D-047D-6D4D-BA9A-4410A31B8E7D}"/>
              </a:ext>
            </a:extLst>
          </p:cNvPr>
          <p:cNvSpPr/>
          <p:nvPr/>
        </p:nvSpPr>
        <p:spPr>
          <a:xfrm>
            <a:off x="5142302" y="210311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1</a:t>
            </a:r>
          </a:p>
        </p:txBody>
      </p:sp>
      <p:sp>
        <p:nvSpPr>
          <p:cNvPr id="11" name="Rectangle 10">
            <a:extLst>
              <a:ext uri="{FF2B5EF4-FFF2-40B4-BE49-F238E27FC236}">
                <a16:creationId xmlns:a16="http://schemas.microsoft.com/office/drawing/2014/main" id="{9A4B36D3-47FC-394C-91DE-8E9334479B72}"/>
              </a:ext>
            </a:extLst>
          </p:cNvPr>
          <p:cNvSpPr/>
          <p:nvPr/>
        </p:nvSpPr>
        <p:spPr>
          <a:xfrm>
            <a:off x="5142302" y="4027990"/>
            <a:ext cx="1131176" cy="1006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2</a:t>
            </a:r>
          </a:p>
        </p:txBody>
      </p:sp>
      <p:sp>
        <p:nvSpPr>
          <p:cNvPr id="4" name="TextBox 3">
            <a:extLst>
              <a:ext uri="{FF2B5EF4-FFF2-40B4-BE49-F238E27FC236}">
                <a16:creationId xmlns:a16="http://schemas.microsoft.com/office/drawing/2014/main" id="{78F769F6-9F5C-DA47-BE29-7DD776FB4673}"/>
              </a:ext>
            </a:extLst>
          </p:cNvPr>
          <p:cNvSpPr txBox="1"/>
          <p:nvPr/>
        </p:nvSpPr>
        <p:spPr>
          <a:xfrm>
            <a:off x="1141413" y="3611301"/>
            <a:ext cx="529312" cy="369332"/>
          </a:xfrm>
          <a:prstGeom prst="rect">
            <a:avLst/>
          </a:prstGeom>
          <a:noFill/>
        </p:spPr>
        <p:txBody>
          <a:bodyPr wrap="none" rtlCol="0">
            <a:spAutoFit/>
          </a:bodyPr>
          <a:lstStyle/>
          <a:p>
            <a:r>
              <a:rPr lang="en-US" dirty="0"/>
              <a:t>3 =</a:t>
            </a:r>
          </a:p>
        </p:txBody>
      </p:sp>
      <p:sp>
        <p:nvSpPr>
          <p:cNvPr id="5" name="Rectangle 4">
            <a:extLst>
              <a:ext uri="{FF2B5EF4-FFF2-40B4-BE49-F238E27FC236}">
                <a16:creationId xmlns:a16="http://schemas.microsoft.com/office/drawing/2014/main" id="{E7EF8065-186A-EB42-BCCB-7C5EC73A0657}"/>
              </a:ext>
            </a:extLst>
          </p:cNvPr>
          <p:cNvSpPr/>
          <p:nvPr/>
        </p:nvSpPr>
        <p:spPr>
          <a:xfrm>
            <a:off x="1817225" y="3611301"/>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6" name="Rectangle 5">
            <a:extLst>
              <a:ext uri="{FF2B5EF4-FFF2-40B4-BE49-F238E27FC236}">
                <a16:creationId xmlns:a16="http://schemas.microsoft.com/office/drawing/2014/main" id="{BE90041B-E297-8646-A39B-AEEB5C68737E}"/>
              </a:ext>
            </a:extLst>
          </p:cNvPr>
          <p:cNvSpPr/>
          <p:nvPr/>
        </p:nvSpPr>
        <p:spPr>
          <a:xfrm>
            <a:off x="1817225" y="3136210"/>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7" name="Rectangle 6">
            <a:extLst>
              <a:ext uri="{FF2B5EF4-FFF2-40B4-BE49-F238E27FC236}">
                <a16:creationId xmlns:a16="http://schemas.microsoft.com/office/drawing/2014/main" id="{8B8EBFDB-9BA0-2F4C-9E37-D522F53E4EC5}"/>
              </a:ext>
            </a:extLst>
          </p:cNvPr>
          <p:cNvSpPr/>
          <p:nvPr/>
        </p:nvSpPr>
        <p:spPr>
          <a:xfrm>
            <a:off x="1817225" y="4085863"/>
            <a:ext cx="474562" cy="47456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8" name="TextBox 7">
            <a:extLst>
              <a:ext uri="{FF2B5EF4-FFF2-40B4-BE49-F238E27FC236}">
                <a16:creationId xmlns:a16="http://schemas.microsoft.com/office/drawing/2014/main" id="{74E2558B-0A09-364E-BC0C-1F3C4E4ADE7C}"/>
              </a:ext>
            </a:extLst>
          </p:cNvPr>
          <p:cNvSpPr txBox="1"/>
          <p:nvPr/>
        </p:nvSpPr>
        <p:spPr>
          <a:xfrm>
            <a:off x="782372" y="4850321"/>
            <a:ext cx="2196242" cy="923330"/>
          </a:xfrm>
          <a:prstGeom prst="rect">
            <a:avLst/>
          </a:prstGeom>
          <a:noFill/>
        </p:spPr>
        <p:txBody>
          <a:bodyPr wrap="none" rtlCol="0">
            <a:spAutoFit/>
          </a:bodyPr>
          <a:lstStyle/>
          <a:p>
            <a:r>
              <a:rPr lang="en-US" dirty="0"/>
              <a:t>3 is 3 blocks of 1</a:t>
            </a:r>
          </a:p>
          <a:p>
            <a:r>
              <a:rPr lang="en-US" dirty="0"/>
              <a:t>Note that the “blocks”</a:t>
            </a:r>
          </a:p>
          <a:p>
            <a:r>
              <a:rPr lang="en-US" dirty="0"/>
              <a:t>are integers</a:t>
            </a:r>
          </a:p>
        </p:txBody>
      </p:sp>
      <p:sp>
        <p:nvSpPr>
          <p:cNvPr id="9" name="TextBox 8">
            <a:extLst>
              <a:ext uri="{FF2B5EF4-FFF2-40B4-BE49-F238E27FC236}">
                <a16:creationId xmlns:a16="http://schemas.microsoft.com/office/drawing/2014/main" id="{C9EEFC59-7695-3346-9FFD-778DC3F123FF}"/>
              </a:ext>
            </a:extLst>
          </p:cNvPr>
          <p:cNvSpPr txBox="1"/>
          <p:nvPr/>
        </p:nvSpPr>
        <p:spPr>
          <a:xfrm>
            <a:off x="3550781" y="5825076"/>
            <a:ext cx="4045851" cy="369332"/>
          </a:xfrm>
          <a:prstGeom prst="rect">
            <a:avLst/>
          </a:prstGeom>
          <a:noFill/>
        </p:spPr>
        <p:txBody>
          <a:bodyPr wrap="none" rtlCol="0">
            <a:spAutoFit/>
          </a:bodyPr>
          <a:lstStyle/>
          <a:p>
            <a:r>
              <a:rPr lang="en-US" dirty="0"/>
              <a:t>Dividing by 2 -&gt; split 3 into 2 equal parts</a:t>
            </a:r>
          </a:p>
        </p:txBody>
      </p:sp>
      <p:sp>
        <p:nvSpPr>
          <p:cNvPr id="12" name="TextBox 11">
            <a:extLst>
              <a:ext uri="{FF2B5EF4-FFF2-40B4-BE49-F238E27FC236}">
                <a16:creationId xmlns:a16="http://schemas.microsoft.com/office/drawing/2014/main" id="{20E4CB1E-5324-D34D-B23E-E74B5ADA8BF9}"/>
              </a:ext>
            </a:extLst>
          </p:cNvPr>
          <p:cNvSpPr txBox="1"/>
          <p:nvPr/>
        </p:nvSpPr>
        <p:spPr>
          <a:xfrm>
            <a:off x="7273637" y="2508541"/>
            <a:ext cx="4613564" cy="923330"/>
          </a:xfrm>
          <a:prstGeom prst="rect">
            <a:avLst/>
          </a:prstGeom>
          <a:noFill/>
        </p:spPr>
        <p:txBody>
          <a:bodyPr wrap="square" rtlCol="0">
            <a:spAutoFit/>
          </a:bodyPr>
          <a:lstStyle/>
          <a:p>
            <a:r>
              <a:rPr lang="en-US" dirty="0"/>
              <a:t>But now we have 1 block that can’t be split.</a:t>
            </a:r>
          </a:p>
          <a:p>
            <a:r>
              <a:rPr lang="en-US" dirty="0"/>
              <a:t>So we say: “The remainder is 1”, since there is 1 block remaining that can’t be equally split</a:t>
            </a:r>
          </a:p>
        </p:txBody>
      </p:sp>
    </p:spTree>
    <p:extLst>
      <p:ext uri="{BB962C8B-B14F-4D97-AF65-F5344CB8AC3E}">
        <p14:creationId xmlns:p14="http://schemas.microsoft.com/office/powerpoint/2010/main" val="90165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grpId="1" nodeType="clickEffect">
                                  <p:stCondLst>
                                    <p:cond delay="0"/>
                                  </p:stCondLst>
                                  <p:childTnLst>
                                    <p:animMotion origin="layout" path="M 0 0 L 0.26914 -0.12268 " pathEditMode="relative" ptsTypes="AA">
                                      <p:cBhvr>
                                        <p:cTn id="39" dur="2000" fill="hold"/>
                                        <p:tgtEl>
                                          <p:spTgt spid="6"/>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 0 L 0.26914 0.1125 " pathEditMode="relative" ptsTypes="AA">
                                      <p:cBhvr>
                                        <p:cTn id="43" dur="2000" fill="hold"/>
                                        <p:tgtEl>
                                          <p:spTgt spid="5"/>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4" grpId="0"/>
      <p:bldP spid="5" grpId="0" animBg="1"/>
      <p:bldP spid="5" grpId="1" animBg="1"/>
      <p:bldP spid="6" grpId="0" animBg="1"/>
      <p:bldP spid="6" grpId="1" animBg="1"/>
      <p:bldP spid="7" grpId="0" animBg="1"/>
      <p:bldP spid="8" grpId="0"/>
      <p:bldP spid="9"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9A0BA-8D2B-2148-B8F9-7B2FB06A5AA4}"/>
              </a:ext>
            </a:extLst>
          </p:cNvPr>
          <p:cNvSpPr>
            <a:spLocks noGrp="1"/>
          </p:cNvSpPr>
          <p:nvPr>
            <p:ph type="title"/>
          </p:nvPr>
        </p:nvSpPr>
        <p:spPr/>
        <p:txBody>
          <a:bodyPr/>
          <a:lstStyle/>
          <a:p>
            <a:pPr algn="ctr"/>
            <a:r>
              <a:rPr lang="en-US" dirty="0"/>
              <a:t>Alternative method</a:t>
            </a:r>
          </a:p>
        </p:txBody>
      </p:sp>
      <p:sp>
        <p:nvSpPr>
          <p:cNvPr id="3" name="Content Placeholder 2">
            <a:extLst>
              <a:ext uri="{FF2B5EF4-FFF2-40B4-BE49-F238E27FC236}">
                <a16:creationId xmlns:a16="http://schemas.microsoft.com/office/drawing/2014/main" id="{B947A411-EFB9-7D47-9EA5-8084CB36DC6C}"/>
              </a:ext>
            </a:extLst>
          </p:cNvPr>
          <p:cNvSpPr>
            <a:spLocks noGrp="1"/>
          </p:cNvSpPr>
          <p:nvPr>
            <p:ph idx="1"/>
          </p:nvPr>
        </p:nvSpPr>
        <p:spPr>
          <a:xfrm>
            <a:off x="892030" y="2097088"/>
            <a:ext cx="11050588" cy="4142394"/>
          </a:xfrm>
        </p:spPr>
        <p:txBody>
          <a:bodyPr>
            <a:normAutofit lnSpcReduction="10000"/>
          </a:bodyPr>
          <a:lstStyle/>
          <a:p>
            <a:r>
              <a:rPr lang="en-US" dirty="0"/>
              <a:t>Let’s solve the following:</a:t>
            </a:r>
          </a:p>
          <a:p>
            <a:pPr lvl="1"/>
            <a:r>
              <a:rPr lang="en-US" dirty="0"/>
              <a:t>15 % 4 = ?</a:t>
            </a:r>
          </a:p>
          <a:p>
            <a:endParaRPr lang="en-US" dirty="0"/>
          </a:p>
          <a:p>
            <a:r>
              <a:rPr lang="en-US" u="sng" dirty="0"/>
              <a:t>Method</a:t>
            </a:r>
            <a:r>
              <a:rPr lang="en-US" dirty="0"/>
              <a:t>: Keep subtracting 4 until you can’t subtract an entire 4 anymore</a:t>
            </a:r>
          </a:p>
          <a:p>
            <a:pPr marL="0" indent="0">
              <a:buNone/>
            </a:pPr>
            <a:endParaRPr lang="en-US" dirty="0"/>
          </a:p>
          <a:p>
            <a:pPr marL="0" indent="0">
              <a:buNone/>
            </a:pPr>
            <a:r>
              <a:rPr lang="en-US" dirty="0"/>
              <a:t>15 – 4 = 11  </a:t>
            </a:r>
            <a:r>
              <a:rPr lang="en-US" dirty="0">
                <a:sym typeface="Wingdings" pitchFamily="2" charset="2"/>
              </a:rPr>
              <a:t>   11 – 4 = 7      7 – 4 = 3      </a:t>
            </a:r>
            <a:r>
              <a:rPr lang="en-US" u="sng" dirty="0">
                <a:sym typeface="Wingdings" pitchFamily="2" charset="2"/>
              </a:rPr>
              <a:t>3</a:t>
            </a:r>
            <a:r>
              <a:rPr lang="en-US" dirty="0">
                <a:sym typeface="Wingdings" pitchFamily="2" charset="2"/>
              </a:rPr>
              <a:t> – 4 = “Can’t subtract 4 anymore”</a:t>
            </a:r>
          </a:p>
          <a:p>
            <a:pPr marL="0" indent="0">
              <a:buNone/>
            </a:pPr>
            <a:endParaRPr lang="en-US" dirty="0">
              <a:sym typeface="Wingdings" pitchFamily="2" charset="2"/>
            </a:endParaRPr>
          </a:p>
          <a:p>
            <a:pPr marL="0" indent="0">
              <a:buNone/>
            </a:pPr>
            <a:r>
              <a:rPr lang="en-US" dirty="0">
                <a:sym typeface="Wingdings" pitchFamily="2" charset="2"/>
              </a:rPr>
              <a:t>Hence, 15 % 4 = 3</a:t>
            </a:r>
            <a:endParaRPr lang="en-US" dirty="0"/>
          </a:p>
        </p:txBody>
      </p:sp>
    </p:spTree>
    <p:extLst>
      <p:ext uri="{BB962C8B-B14F-4D97-AF65-F5344CB8AC3E}">
        <p14:creationId xmlns:p14="http://schemas.microsoft.com/office/powerpoint/2010/main" val="219244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932F-2A0A-1A44-9B7B-817826151F47}"/>
              </a:ext>
            </a:extLst>
          </p:cNvPr>
          <p:cNvSpPr>
            <a:spLocks noGrp="1"/>
          </p:cNvSpPr>
          <p:nvPr>
            <p:ph type="title"/>
          </p:nvPr>
        </p:nvSpPr>
        <p:spPr>
          <a:xfrm>
            <a:off x="1143001" y="2689715"/>
            <a:ext cx="9905998" cy="1478570"/>
          </a:xfrm>
        </p:spPr>
        <p:txBody>
          <a:bodyPr/>
          <a:lstStyle/>
          <a:p>
            <a:pPr algn="ctr"/>
            <a:r>
              <a:rPr lang="en-US" dirty="0"/>
              <a:t>Let’s take a short break</a:t>
            </a:r>
          </a:p>
        </p:txBody>
      </p:sp>
      <p:pic>
        <p:nvPicPr>
          <p:cNvPr id="4" name="Graphic 3" descr="Pause">
            <a:extLst>
              <a:ext uri="{FF2B5EF4-FFF2-40B4-BE49-F238E27FC236}">
                <a16:creationId xmlns:a16="http://schemas.microsoft.com/office/drawing/2014/main" id="{6609C325-7C05-6247-B54A-7541E8138A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4490884"/>
            <a:ext cx="914400" cy="914400"/>
          </a:xfrm>
          <a:prstGeom prst="rect">
            <a:avLst/>
          </a:prstGeom>
        </p:spPr>
      </p:pic>
    </p:spTree>
    <p:extLst>
      <p:ext uri="{BB962C8B-B14F-4D97-AF65-F5344CB8AC3E}">
        <p14:creationId xmlns:p14="http://schemas.microsoft.com/office/powerpoint/2010/main" val="417911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4"/>
                                        </p:tgtEl>
                                      </p:cBhvr>
                                    </p:animEffect>
                                    <p:animScale>
                                      <p:cBhvr>
                                        <p:cTn id="7" dur="5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6DAC-F162-8843-BE6B-5CBE45B6AEEB}"/>
              </a:ext>
            </a:extLst>
          </p:cNvPr>
          <p:cNvSpPr>
            <a:spLocks noGrp="1"/>
          </p:cNvSpPr>
          <p:nvPr>
            <p:ph type="title"/>
          </p:nvPr>
        </p:nvSpPr>
        <p:spPr/>
        <p:txBody>
          <a:bodyPr/>
          <a:lstStyle/>
          <a:p>
            <a:pPr algn="ctr"/>
            <a:r>
              <a:rPr lang="en-US" dirty="0"/>
              <a:t>C++ conditional statements</a:t>
            </a:r>
          </a:p>
        </p:txBody>
      </p:sp>
      <p:sp>
        <p:nvSpPr>
          <p:cNvPr id="3" name="Content Placeholder 2">
            <a:extLst>
              <a:ext uri="{FF2B5EF4-FFF2-40B4-BE49-F238E27FC236}">
                <a16:creationId xmlns:a16="http://schemas.microsoft.com/office/drawing/2014/main" id="{DE8A8249-5335-7B40-BC5A-E88012D5191B}"/>
              </a:ext>
            </a:extLst>
          </p:cNvPr>
          <p:cNvSpPr>
            <a:spLocks noGrp="1"/>
          </p:cNvSpPr>
          <p:nvPr>
            <p:ph idx="1"/>
          </p:nvPr>
        </p:nvSpPr>
        <p:spPr/>
        <p:txBody>
          <a:bodyPr/>
          <a:lstStyle/>
          <a:p>
            <a:r>
              <a:rPr lang="en-US" dirty="0"/>
              <a:t>There are 2 types of conditional statements in C++</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a:t>
            </a:r>
          </a:p>
          <a:p>
            <a:pPr marL="457200" indent="-457200">
              <a:buFont typeface="+mj-lt"/>
              <a:buAutoNum type="arabicPeriod"/>
            </a:pPr>
            <a:r>
              <a:rPr lang="en-US" dirty="0">
                <a:solidFill>
                  <a:schemeClr val="accent4"/>
                </a:solidFill>
                <a:latin typeface="Consolas" panose="020B0609020204030204" pitchFamily="49" charset="0"/>
                <a:cs typeface="Consolas" panose="020B0609020204030204" pitchFamily="49" charset="0"/>
              </a:rPr>
              <a:t>else </a:t>
            </a:r>
            <a:r>
              <a:rPr lang="en-US" dirty="0">
                <a:latin typeface="Consolas" panose="020B0609020204030204" pitchFamily="49" charset="0"/>
                <a:cs typeface="Consolas" panose="020B0609020204030204" pitchFamily="49" charset="0"/>
              </a:rPr>
              <a:t>{}</a:t>
            </a:r>
          </a:p>
          <a:p>
            <a:endParaRPr lang="en-US" dirty="0">
              <a:cs typeface="Consolas" panose="020B0609020204030204" pitchFamily="49" charset="0"/>
            </a:endParaRPr>
          </a:p>
          <a:p>
            <a:r>
              <a:rPr lang="en-US" dirty="0">
                <a:cs typeface="Consolas" panose="020B0609020204030204" pitchFamily="49" charset="0"/>
              </a:rPr>
              <a:t>These go hand in hand (”if this …, else …”)</a:t>
            </a:r>
          </a:p>
          <a:p>
            <a:r>
              <a:rPr lang="en-US" dirty="0">
                <a:cs typeface="Consolas" panose="020B0609020204030204" pitchFamily="49" charset="0"/>
              </a:rPr>
              <a:t>The </a:t>
            </a:r>
            <a:r>
              <a:rPr lang="en-US" sz="2000" dirty="0">
                <a:solidFill>
                  <a:schemeClr val="accent4"/>
                </a:solidFill>
                <a:latin typeface="Consolas" panose="020B0609020204030204" pitchFamily="49" charset="0"/>
                <a:cs typeface="Consolas" panose="020B0609020204030204" pitchFamily="49" charset="0"/>
              </a:rPr>
              <a:t>if</a:t>
            </a:r>
            <a:r>
              <a:rPr lang="en-US" dirty="0">
                <a:cs typeface="Consolas" panose="020B0609020204030204" pitchFamily="49" charset="0"/>
              </a:rPr>
              <a:t> can exist by itself, but the </a:t>
            </a:r>
            <a:r>
              <a:rPr lang="en-US" sz="2000" dirty="0">
                <a:solidFill>
                  <a:schemeClr val="accent4"/>
                </a:solidFill>
                <a:latin typeface="Consolas" panose="020B0609020204030204" pitchFamily="49" charset="0"/>
                <a:cs typeface="Consolas" panose="020B0609020204030204" pitchFamily="49" charset="0"/>
              </a:rPr>
              <a:t>else</a:t>
            </a:r>
            <a:r>
              <a:rPr lang="en-US" dirty="0">
                <a:cs typeface="Consolas" panose="020B0609020204030204" pitchFamily="49" charset="0"/>
              </a:rPr>
              <a:t> CAN’T</a:t>
            </a:r>
          </a:p>
        </p:txBody>
      </p:sp>
    </p:spTree>
    <p:extLst>
      <p:ext uri="{BB962C8B-B14F-4D97-AF65-F5344CB8AC3E}">
        <p14:creationId xmlns:p14="http://schemas.microsoft.com/office/powerpoint/2010/main" val="402962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8E19-4CD5-034D-9EA0-C482295884A5}"/>
              </a:ext>
            </a:extLst>
          </p:cNvPr>
          <p:cNvSpPr>
            <a:spLocks noGrp="1"/>
          </p:cNvSpPr>
          <p:nvPr>
            <p:ph type="title"/>
          </p:nvPr>
        </p:nvSpPr>
        <p:spPr/>
        <p:txBody>
          <a:bodyPr/>
          <a:lstStyle/>
          <a:p>
            <a:pPr algn="ctr"/>
            <a:r>
              <a:rPr lang="en-US" dirty="0"/>
              <a:t>IF else Definition </a:t>
            </a:r>
            <a:r>
              <a:rPr lang="en-US" sz="2400" dirty="0"/>
              <a:t>(C++ syntax)</a:t>
            </a:r>
            <a:endParaRPr lang="en-US" dirty="0"/>
          </a:p>
        </p:txBody>
      </p:sp>
      <p:sp>
        <p:nvSpPr>
          <p:cNvPr id="3" name="Content Placeholder 2">
            <a:extLst>
              <a:ext uri="{FF2B5EF4-FFF2-40B4-BE49-F238E27FC236}">
                <a16:creationId xmlns:a16="http://schemas.microsoft.com/office/drawing/2014/main" id="{220951D8-666D-A84F-89F7-148A6B80D387}"/>
              </a:ext>
            </a:extLst>
          </p:cNvPr>
          <p:cNvSpPr>
            <a:spLocks noGrp="1"/>
          </p:cNvSpPr>
          <p:nvPr>
            <p:ph idx="1"/>
          </p:nvPr>
        </p:nvSpPr>
        <p:spPr>
          <a:xfrm>
            <a:off x="1774463" y="2097088"/>
            <a:ext cx="3808919" cy="4192877"/>
          </a:xfrm>
        </p:spPr>
        <p:txBody>
          <a:bodyPr>
            <a:normAutofit lnSpcReduction="10000"/>
          </a:bodyPr>
          <a:lstStyle/>
          <a:p>
            <a:pPr marL="0" indent="0">
              <a:buNone/>
            </a:pPr>
            <a:r>
              <a:rPr lang="en-US" dirty="0">
                <a:solidFill>
                  <a:schemeClr val="accent4"/>
                </a:solidFill>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 </a:t>
            </a:r>
            <a:r>
              <a:rPr lang="en-US" dirty="0">
                <a:highlight>
                  <a:srgbClr val="808080"/>
                </a:highlight>
                <a:latin typeface="Consolas" panose="020B0609020204030204" pitchFamily="49" charset="0"/>
                <a:cs typeface="Consolas" panose="020B0609020204030204" pitchFamily="49" charset="0"/>
              </a:rPr>
              <a:t>condition</a:t>
            </a:r>
            <a:r>
              <a:rPr lang="en-US" dirty="0">
                <a:latin typeface="Consolas" panose="020B0609020204030204" pitchFamily="49" charset="0"/>
                <a:cs typeface="Consolas" panose="020B0609020204030204" pitchFamily="49" charset="0"/>
              </a:rPr>
              <a:t> )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statement1</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solidFill>
                  <a:schemeClr val="accent4"/>
                </a:solidFill>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highlight>
                  <a:srgbClr val="808080"/>
                </a:highlight>
                <a:latin typeface="Consolas" panose="020B0609020204030204" pitchFamily="49" charset="0"/>
                <a:cs typeface="Consolas" panose="020B0609020204030204" pitchFamily="49" charset="0"/>
              </a:rPr>
              <a:t>statement2</a:t>
            </a:r>
          </a:p>
          <a:p>
            <a:pPr marL="0" indent="0">
              <a:buNone/>
            </a:pPr>
            <a:r>
              <a:rPr lang="en-US"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7F68E753-F422-134B-BD70-9BDCFD79FB43}"/>
              </a:ext>
            </a:extLst>
          </p:cNvPr>
          <p:cNvSpPr txBox="1"/>
          <p:nvPr/>
        </p:nvSpPr>
        <p:spPr>
          <a:xfrm>
            <a:off x="6608620" y="3315435"/>
            <a:ext cx="5087287" cy="830997"/>
          </a:xfrm>
          <a:prstGeom prst="rect">
            <a:avLst/>
          </a:prstGeom>
          <a:noFill/>
        </p:spPr>
        <p:txBody>
          <a:bodyPr wrap="square" rtlCol="0">
            <a:spAutoFit/>
          </a:bodyPr>
          <a:lstStyle/>
          <a:p>
            <a:r>
              <a:rPr lang="en-US" sz="2400" dirty="0"/>
              <a:t>If </a:t>
            </a:r>
            <a:r>
              <a:rPr lang="en-US" dirty="0">
                <a:highlight>
                  <a:srgbClr val="808080"/>
                </a:highlight>
                <a:latin typeface="Consolas" panose="020B0609020204030204" pitchFamily="49" charset="0"/>
                <a:cs typeface="Consolas" panose="020B0609020204030204" pitchFamily="49" charset="0"/>
              </a:rPr>
              <a:t>condition</a:t>
            </a:r>
            <a:r>
              <a:rPr lang="en-US" sz="2400" dirty="0"/>
              <a:t> is </a:t>
            </a:r>
            <a:r>
              <a:rPr lang="en-US" dirty="0">
                <a:solidFill>
                  <a:schemeClr val="accent4"/>
                </a:solidFill>
                <a:latin typeface="Consolas" panose="020B0609020204030204" pitchFamily="49" charset="0"/>
                <a:cs typeface="Consolas" panose="020B0609020204030204" pitchFamily="49" charset="0"/>
              </a:rPr>
              <a:t>true</a:t>
            </a:r>
            <a:r>
              <a:rPr lang="en-US" sz="2400" dirty="0"/>
              <a:t>, then execute </a:t>
            </a:r>
            <a:r>
              <a:rPr lang="en-US" dirty="0">
                <a:highlight>
                  <a:srgbClr val="808080"/>
                </a:highlight>
                <a:latin typeface="Consolas" panose="020B0609020204030204" pitchFamily="49" charset="0"/>
                <a:cs typeface="Consolas" panose="020B0609020204030204" pitchFamily="49" charset="0"/>
              </a:rPr>
              <a:t>statement1</a:t>
            </a:r>
            <a:r>
              <a:rPr lang="en-US" sz="2400" dirty="0"/>
              <a:t>, otherwise execute </a:t>
            </a:r>
            <a:r>
              <a:rPr lang="en-US" dirty="0">
                <a:highlight>
                  <a:srgbClr val="808080"/>
                </a:highlight>
                <a:latin typeface="Consolas" panose="020B0609020204030204" pitchFamily="49" charset="0"/>
                <a:cs typeface="Consolas" panose="020B0609020204030204" pitchFamily="49" charset="0"/>
              </a:rPr>
              <a:t>statement2</a:t>
            </a:r>
            <a:endParaRPr lang="en-US" sz="2400" dirty="0">
              <a:highlight>
                <a:srgbClr val="80808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9004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D64A-41C9-9943-ACB8-A29B78BD761A}"/>
              </a:ext>
            </a:extLst>
          </p:cNvPr>
          <p:cNvSpPr>
            <a:spLocks noGrp="1"/>
          </p:cNvSpPr>
          <p:nvPr>
            <p:ph type="title"/>
          </p:nvPr>
        </p:nvSpPr>
        <p:spPr>
          <a:xfrm>
            <a:off x="1141413" y="618518"/>
            <a:ext cx="9905998" cy="1060191"/>
          </a:xfrm>
        </p:spPr>
        <p:txBody>
          <a:bodyPr/>
          <a:lstStyle/>
          <a:p>
            <a:pPr algn="ctr"/>
            <a:r>
              <a:rPr lang="en-US" dirty="0"/>
              <a:t>What will the following code print?</a:t>
            </a:r>
          </a:p>
        </p:txBody>
      </p:sp>
      <p:pic>
        <p:nvPicPr>
          <p:cNvPr id="5" name="Picture 4">
            <a:extLst>
              <a:ext uri="{FF2B5EF4-FFF2-40B4-BE49-F238E27FC236}">
                <a16:creationId xmlns:a16="http://schemas.microsoft.com/office/drawing/2014/main" id="{E8129A73-2AEC-084E-97D8-64BC3D2248E9}"/>
              </a:ext>
            </a:extLst>
          </p:cNvPr>
          <p:cNvPicPr>
            <a:picLocks noChangeAspect="1"/>
          </p:cNvPicPr>
          <p:nvPr/>
        </p:nvPicPr>
        <p:blipFill>
          <a:blip r:embed="rId2"/>
          <a:stretch>
            <a:fillRect/>
          </a:stretch>
        </p:blipFill>
        <p:spPr>
          <a:xfrm>
            <a:off x="918441" y="1678709"/>
            <a:ext cx="5422900" cy="5080000"/>
          </a:xfrm>
          <a:prstGeom prst="rect">
            <a:avLst/>
          </a:prstGeom>
        </p:spPr>
      </p:pic>
      <p:pic>
        <p:nvPicPr>
          <p:cNvPr id="8" name="Picture 7">
            <a:extLst>
              <a:ext uri="{FF2B5EF4-FFF2-40B4-BE49-F238E27FC236}">
                <a16:creationId xmlns:a16="http://schemas.microsoft.com/office/drawing/2014/main" id="{7F3B9F90-6BBE-F044-9278-0AB957BA81A8}"/>
              </a:ext>
            </a:extLst>
          </p:cNvPr>
          <p:cNvPicPr>
            <a:picLocks noChangeAspect="1"/>
          </p:cNvPicPr>
          <p:nvPr/>
        </p:nvPicPr>
        <p:blipFill>
          <a:blip r:embed="rId3"/>
          <a:stretch>
            <a:fillRect/>
          </a:stretch>
        </p:blipFill>
        <p:spPr>
          <a:xfrm>
            <a:off x="7079673" y="4133649"/>
            <a:ext cx="4829660" cy="428245"/>
          </a:xfrm>
          <a:prstGeom prst="rect">
            <a:avLst/>
          </a:prstGeom>
        </p:spPr>
      </p:pic>
      <p:sp>
        <p:nvSpPr>
          <p:cNvPr id="9" name="TextBox 8">
            <a:extLst>
              <a:ext uri="{FF2B5EF4-FFF2-40B4-BE49-F238E27FC236}">
                <a16:creationId xmlns:a16="http://schemas.microsoft.com/office/drawing/2014/main" id="{ED10F678-3054-934B-908F-EE09E459A17A}"/>
              </a:ext>
            </a:extLst>
          </p:cNvPr>
          <p:cNvSpPr txBox="1"/>
          <p:nvPr/>
        </p:nvSpPr>
        <p:spPr>
          <a:xfrm>
            <a:off x="7079673" y="3695668"/>
            <a:ext cx="1149927" cy="369332"/>
          </a:xfrm>
          <a:prstGeom prst="rect">
            <a:avLst/>
          </a:prstGeom>
          <a:noFill/>
        </p:spPr>
        <p:txBody>
          <a:bodyPr wrap="square" rtlCol="0">
            <a:spAutoFit/>
          </a:bodyPr>
          <a:lstStyle/>
          <a:p>
            <a:r>
              <a:rPr lang="en-US" b="1" dirty="0"/>
              <a:t>Result:</a:t>
            </a:r>
          </a:p>
        </p:txBody>
      </p:sp>
    </p:spTree>
    <p:extLst>
      <p:ext uri="{BB962C8B-B14F-4D97-AF65-F5344CB8AC3E}">
        <p14:creationId xmlns:p14="http://schemas.microsoft.com/office/powerpoint/2010/main" val="978033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DB2E-3116-CF48-9783-C20B1A472A2A}"/>
              </a:ext>
            </a:extLst>
          </p:cNvPr>
          <p:cNvSpPr>
            <a:spLocks noGrp="1"/>
          </p:cNvSpPr>
          <p:nvPr>
            <p:ph type="title"/>
          </p:nvPr>
        </p:nvSpPr>
        <p:spPr/>
        <p:txBody>
          <a:bodyPr/>
          <a:lstStyle/>
          <a:p>
            <a:pPr algn="ctr"/>
            <a:r>
              <a:rPr lang="en-US" dirty="0"/>
              <a:t>What will the following code print?</a:t>
            </a:r>
          </a:p>
        </p:txBody>
      </p:sp>
      <p:sp>
        <p:nvSpPr>
          <p:cNvPr id="8" name="TextBox 7">
            <a:extLst>
              <a:ext uri="{FF2B5EF4-FFF2-40B4-BE49-F238E27FC236}">
                <a16:creationId xmlns:a16="http://schemas.microsoft.com/office/drawing/2014/main" id="{7BEFFD4A-5A3D-A746-8176-DEC71B686451}"/>
              </a:ext>
            </a:extLst>
          </p:cNvPr>
          <p:cNvSpPr txBox="1"/>
          <p:nvPr/>
        </p:nvSpPr>
        <p:spPr>
          <a:xfrm>
            <a:off x="7374194" y="2536723"/>
            <a:ext cx="1172116"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Output:</a:t>
            </a:r>
          </a:p>
        </p:txBody>
      </p:sp>
      <p:sp>
        <p:nvSpPr>
          <p:cNvPr id="9" name="TextBox 8">
            <a:extLst>
              <a:ext uri="{FF2B5EF4-FFF2-40B4-BE49-F238E27FC236}">
                <a16:creationId xmlns:a16="http://schemas.microsoft.com/office/drawing/2014/main" id="{0F2C77AB-261A-DA42-B62C-B90331105C3F}"/>
              </a:ext>
            </a:extLst>
          </p:cNvPr>
          <p:cNvSpPr txBox="1"/>
          <p:nvPr/>
        </p:nvSpPr>
        <p:spPr>
          <a:xfrm>
            <a:off x="7374194" y="3966822"/>
            <a:ext cx="4247534" cy="1015663"/>
          </a:xfrm>
          <a:prstGeom prst="rect">
            <a:avLst/>
          </a:prstGeom>
          <a:noFill/>
        </p:spPr>
        <p:txBody>
          <a:bodyPr wrap="square" rtlCol="0">
            <a:spAutoFit/>
          </a:bodyPr>
          <a:lstStyle/>
          <a:p>
            <a:r>
              <a:rPr lang="en-US" sz="2000" dirty="0"/>
              <a:t>The </a:t>
            </a:r>
            <a:r>
              <a:rPr lang="en-US" sz="2000" dirty="0">
                <a:solidFill>
                  <a:schemeClr val="accent4"/>
                </a:solidFill>
                <a:latin typeface="Consolas" panose="020B0609020204030204" pitchFamily="49" charset="0"/>
                <a:cs typeface="Consolas" panose="020B0609020204030204" pitchFamily="49" charset="0"/>
              </a:rPr>
              <a:t>else</a:t>
            </a:r>
            <a:r>
              <a:rPr lang="en-US" sz="2000" dirty="0"/>
              <a:t> always refers back to the </a:t>
            </a:r>
            <a:r>
              <a:rPr lang="en-US" sz="2000" b="1" u="sng" dirty="0"/>
              <a:t>last</a:t>
            </a:r>
            <a:r>
              <a:rPr lang="en-US" sz="2000" dirty="0"/>
              <a:t> “else-less </a:t>
            </a:r>
            <a:r>
              <a:rPr lang="en-US" sz="2000" dirty="0">
                <a:solidFill>
                  <a:schemeClr val="accent4"/>
                </a:solidFill>
                <a:latin typeface="Consolas" panose="020B0609020204030204" pitchFamily="49" charset="0"/>
                <a:cs typeface="Consolas" panose="020B0609020204030204" pitchFamily="49" charset="0"/>
              </a:rPr>
              <a:t>if</a:t>
            </a:r>
            <a:r>
              <a:rPr lang="en-US" sz="2000" dirty="0"/>
              <a:t>” (the last </a:t>
            </a:r>
            <a:r>
              <a:rPr lang="en-US" sz="2000" dirty="0">
                <a:solidFill>
                  <a:schemeClr val="accent4"/>
                </a:solidFill>
                <a:latin typeface="Consolas" panose="020B0609020204030204" pitchFamily="49" charset="0"/>
                <a:cs typeface="Consolas" panose="020B0609020204030204" pitchFamily="49" charset="0"/>
              </a:rPr>
              <a:t>if</a:t>
            </a:r>
            <a:r>
              <a:rPr lang="en-US" sz="2000" dirty="0"/>
              <a:t> statement without an </a:t>
            </a:r>
            <a:r>
              <a:rPr lang="en-US" sz="2000" dirty="0">
                <a:solidFill>
                  <a:schemeClr val="accent4"/>
                </a:solidFill>
                <a:latin typeface="Consolas" panose="020B0609020204030204" pitchFamily="49" charset="0"/>
                <a:cs typeface="Consolas" panose="020B0609020204030204" pitchFamily="49" charset="0"/>
              </a:rPr>
              <a:t>else</a:t>
            </a:r>
            <a:r>
              <a:rPr lang="en-US" sz="2000" dirty="0"/>
              <a:t>)</a:t>
            </a:r>
          </a:p>
        </p:txBody>
      </p:sp>
      <p:pic>
        <p:nvPicPr>
          <p:cNvPr id="15" name="Picture 14">
            <a:extLst>
              <a:ext uri="{FF2B5EF4-FFF2-40B4-BE49-F238E27FC236}">
                <a16:creationId xmlns:a16="http://schemas.microsoft.com/office/drawing/2014/main" id="{81F2BD23-9D4E-AF4B-B4E1-312C86A2C45C}"/>
              </a:ext>
            </a:extLst>
          </p:cNvPr>
          <p:cNvPicPr>
            <a:picLocks noChangeAspect="1"/>
          </p:cNvPicPr>
          <p:nvPr/>
        </p:nvPicPr>
        <p:blipFill>
          <a:blip r:embed="rId2"/>
          <a:stretch>
            <a:fillRect/>
          </a:stretch>
        </p:blipFill>
        <p:spPr>
          <a:xfrm>
            <a:off x="7374194" y="3002592"/>
            <a:ext cx="3859875" cy="400109"/>
          </a:xfrm>
          <a:prstGeom prst="rect">
            <a:avLst/>
          </a:prstGeom>
        </p:spPr>
      </p:pic>
      <p:pic>
        <p:nvPicPr>
          <p:cNvPr id="19" name="Content Placeholder 18">
            <a:extLst>
              <a:ext uri="{FF2B5EF4-FFF2-40B4-BE49-F238E27FC236}">
                <a16:creationId xmlns:a16="http://schemas.microsoft.com/office/drawing/2014/main" id="{17946FCE-D38E-574F-A690-679AAABDA7A7}"/>
              </a:ext>
            </a:extLst>
          </p:cNvPr>
          <p:cNvPicPr>
            <a:picLocks noGrp="1" noChangeAspect="1"/>
          </p:cNvPicPr>
          <p:nvPr>
            <p:ph idx="1"/>
          </p:nvPr>
        </p:nvPicPr>
        <p:blipFill>
          <a:blip r:embed="rId3"/>
          <a:stretch>
            <a:fillRect/>
          </a:stretch>
        </p:blipFill>
        <p:spPr>
          <a:xfrm>
            <a:off x="1141413" y="1739821"/>
            <a:ext cx="5399357" cy="4885831"/>
          </a:xfrm>
        </p:spPr>
      </p:pic>
    </p:spTree>
    <p:extLst>
      <p:ext uri="{BB962C8B-B14F-4D97-AF65-F5344CB8AC3E}">
        <p14:creationId xmlns:p14="http://schemas.microsoft.com/office/powerpoint/2010/main" val="401794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FFC3-1EAD-3E4A-9761-989A4085F7FC}"/>
              </a:ext>
            </a:extLst>
          </p:cNvPr>
          <p:cNvSpPr>
            <a:spLocks noGrp="1"/>
          </p:cNvSpPr>
          <p:nvPr>
            <p:ph type="title"/>
          </p:nvPr>
        </p:nvSpPr>
        <p:spPr>
          <a:xfrm>
            <a:off x="1141413" y="618518"/>
            <a:ext cx="9905998" cy="1291306"/>
          </a:xfrm>
        </p:spPr>
        <p:txBody>
          <a:bodyPr/>
          <a:lstStyle/>
          <a:p>
            <a:pPr algn="ctr"/>
            <a:r>
              <a:rPr lang="en-US" dirty="0"/>
              <a:t>Reminder from yesterday </a:t>
            </a:r>
          </a:p>
        </p:txBody>
      </p:sp>
      <p:sp>
        <p:nvSpPr>
          <p:cNvPr id="3" name="Content Placeholder 2">
            <a:extLst>
              <a:ext uri="{FF2B5EF4-FFF2-40B4-BE49-F238E27FC236}">
                <a16:creationId xmlns:a16="http://schemas.microsoft.com/office/drawing/2014/main" id="{E0A5B4F0-1217-F944-B80D-F8A0A1C9603C}"/>
              </a:ext>
            </a:extLst>
          </p:cNvPr>
          <p:cNvSpPr>
            <a:spLocks noGrp="1"/>
          </p:cNvSpPr>
          <p:nvPr>
            <p:ph idx="1"/>
          </p:nvPr>
        </p:nvSpPr>
        <p:spPr>
          <a:xfrm>
            <a:off x="1141412" y="1909824"/>
            <a:ext cx="9905999" cy="4791918"/>
          </a:xfrm>
        </p:spPr>
        <p:txBody>
          <a:bodyPr>
            <a:normAutofit fontScale="92500" lnSpcReduction="20000"/>
          </a:bodyPr>
          <a:lstStyle/>
          <a:p>
            <a:r>
              <a:rPr lang="en-US" b="1" dirty="0"/>
              <a:t>C++ Function</a:t>
            </a:r>
          </a:p>
          <a:p>
            <a:pPr lvl="1"/>
            <a:r>
              <a:rPr lang="en-US" dirty="0"/>
              <a:t>“A piece of code that we can call repeatedly from anywhere (within acceptable scope)”</a:t>
            </a:r>
          </a:p>
          <a:p>
            <a:endParaRPr lang="en-US" dirty="0"/>
          </a:p>
          <a:p>
            <a:r>
              <a:rPr lang="en-US" b="1" dirty="0"/>
              <a:t>Data-types</a:t>
            </a:r>
          </a:p>
          <a:p>
            <a:pPr lvl="1"/>
            <a:r>
              <a:rPr lang="en-US" dirty="0"/>
              <a:t>Numbers : </a:t>
            </a:r>
            <a:r>
              <a:rPr lang="en-US" sz="1800" dirty="0" err="1">
                <a:solidFill>
                  <a:schemeClr val="accent4"/>
                </a:solidFill>
                <a:latin typeface="Consolas" panose="020B0609020204030204" pitchFamily="49" charset="0"/>
                <a:cs typeface="Consolas" panose="020B0609020204030204" pitchFamily="49" charset="0"/>
              </a:rPr>
              <a:t>int</a:t>
            </a:r>
            <a:r>
              <a:rPr lang="en-US" dirty="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 float</a:t>
            </a:r>
            <a:r>
              <a:rPr lang="en-US" dirty="0">
                <a:cs typeface="Consolas" panose="020B0609020204030204" pitchFamily="49" charset="0"/>
              </a:rPr>
              <a:t>,</a:t>
            </a:r>
            <a:r>
              <a:rPr lang="en-US" sz="1800" dirty="0">
                <a:latin typeface="Consolas" panose="020B0609020204030204" pitchFamily="49" charset="0"/>
                <a:cs typeface="Consolas" panose="020B0609020204030204" pitchFamily="49" charset="0"/>
              </a:rPr>
              <a:t> </a:t>
            </a:r>
            <a:r>
              <a:rPr lang="en-US" sz="1800" dirty="0">
                <a:solidFill>
                  <a:schemeClr val="accent4"/>
                </a:solidFill>
                <a:latin typeface="Consolas" panose="020B0609020204030204" pitchFamily="49" charset="0"/>
                <a:cs typeface="Consolas" panose="020B0609020204030204" pitchFamily="49" charset="0"/>
              </a:rPr>
              <a:t>double</a:t>
            </a:r>
          </a:p>
          <a:p>
            <a:pPr lvl="1"/>
            <a:r>
              <a:rPr lang="en-US" dirty="0"/>
              <a:t>Text: </a:t>
            </a:r>
            <a:r>
              <a:rPr lang="en-US" sz="1800" dirty="0">
                <a:solidFill>
                  <a:schemeClr val="accent4"/>
                </a:solidFill>
                <a:latin typeface="Consolas" panose="020B0609020204030204" pitchFamily="49" charset="0"/>
                <a:cs typeface="Consolas" panose="020B0609020204030204" pitchFamily="49" charset="0"/>
              </a:rPr>
              <a:t>char</a:t>
            </a:r>
            <a:r>
              <a:rPr lang="en-US" dirty="0"/>
              <a:t>, </a:t>
            </a:r>
            <a:r>
              <a:rPr lang="en-US" sz="1800" dirty="0">
                <a:solidFill>
                  <a:schemeClr val="accent4"/>
                </a:solidFill>
                <a:latin typeface="Consolas" panose="020B0609020204030204" pitchFamily="49" charset="0"/>
                <a:cs typeface="Consolas" panose="020B0609020204030204" pitchFamily="49" charset="0"/>
              </a:rPr>
              <a:t>string</a:t>
            </a:r>
            <a:endParaRPr lang="en-US" dirty="0">
              <a:solidFill>
                <a:schemeClr val="accent4"/>
              </a:solidFill>
              <a:latin typeface="Consolas" panose="020B0609020204030204" pitchFamily="49" charset="0"/>
              <a:cs typeface="Consolas" panose="020B0609020204030204" pitchFamily="49" charset="0"/>
            </a:endParaRPr>
          </a:p>
          <a:p>
            <a:pPr lvl="1"/>
            <a:r>
              <a:rPr lang="en-US" dirty="0"/>
              <a:t>Logic: </a:t>
            </a: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a:p>
            <a:pPr lvl="1"/>
            <a:r>
              <a:rPr lang="en-US" dirty="0"/>
              <a:t>Special: </a:t>
            </a:r>
            <a:r>
              <a:rPr lang="en-US" sz="1800" dirty="0">
                <a:solidFill>
                  <a:schemeClr val="tx2">
                    <a:lumMod val="50000"/>
                  </a:schemeClr>
                </a:solidFill>
                <a:latin typeface="Consolas" panose="020B0609020204030204" pitchFamily="49" charset="0"/>
                <a:cs typeface="Consolas" panose="020B0609020204030204" pitchFamily="49" charset="0"/>
              </a:rPr>
              <a:t>void</a:t>
            </a:r>
          </a:p>
          <a:p>
            <a:endParaRPr lang="en-US" dirty="0">
              <a:latin typeface="+mj-lt"/>
              <a:cs typeface="Consolas" panose="020B0609020204030204" pitchFamily="49" charset="0"/>
            </a:endParaRPr>
          </a:p>
          <a:p>
            <a:r>
              <a:rPr lang="en-US" b="1" dirty="0">
                <a:latin typeface="+mj-lt"/>
                <a:cs typeface="Consolas" panose="020B0609020204030204" pitchFamily="49" charset="0"/>
              </a:rPr>
              <a:t>The main function/ Program flow</a:t>
            </a:r>
          </a:p>
          <a:p>
            <a:pPr lvl="1"/>
            <a:r>
              <a:rPr lang="en-US" dirty="0">
                <a:latin typeface="+mj-lt"/>
                <a:cs typeface="Consolas" panose="020B0609020204030204" pitchFamily="49" charset="0"/>
              </a:rPr>
              <a:t>Entry point to our program, “where everything starts” </a:t>
            </a:r>
          </a:p>
          <a:p>
            <a:pPr lvl="1"/>
            <a:r>
              <a:rPr lang="en-US" dirty="0">
                <a:latin typeface="+mj-lt"/>
                <a:cs typeface="Consolas" panose="020B0609020204030204" pitchFamily="49" charset="0"/>
              </a:rPr>
              <a:t>How does the program execute once its compiled</a:t>
            </a:r>
          </a:p>
        </p:txBody>
      </p:sp>
    </p:spTree>
    <p:extLst>
      <p:ext uri="{BB962C8B-B14F-4D97-AF65-F5344CB8AC3E}">
        <p14:creationId xmlns:p14="http://schemas.microsoft.com/office/powerpoint/2010/main" val="37800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 calcmode="lin" valueType="num">
                                      <p:cBhvr additive="base">
                                        <p:cTn id="4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745F-5694-F04F-AB7B-ED78D6B02F0B}"/>
              </a:ext>
            </a:extLst>
          </p:cNvPr>
          <p:cNvSpPr>
            <a:spLocks noGrp="1"/>
          </p:cNvSpPr>
          <p:nvPr>
            <p:ph type="title"/>
          </p:nvPr>
        </p:nvSpPr>
        <p:spPr/>
        <p:txBody>
          <a:bodyPr/>
          <a:lstStyle/>
          <a:p>
            <a:pPr algn="ctr"/>
            <a:r>
              <a:rPr lang="en-US" dirty="0"/>
              <a:t>Are these two the same?</a:t>
            </a:r>
          </a:p>
        </p:txBody>
      </p:sp>
      <p:pic>
        <p:nvPicPr>
          <p:cNvPr id="5" name="Picture 4">
            <a:extLst>
              <a:ext uri="{FF2B5EF4-FFF2-40B4-BE49-F238E27FC236}">
                <a16:creationId xmlns:a16="http://schemas.microsoft.com/office/drawing/2014/main" id="{BCA0E23B-D0B5-B049-A3B2-367636D42B64}"/>
              </a:ext>
            </a:extLst>
          </p:cNvPr>
          <p:cNvPicPr>
            <a:picLocks noChangeAspect="1"/>
          </p:cNvPicPr>
          <p:nvPr/>
        </p:nvPicPr>
        <p:blipFill>
          <a:blip r:embed="rId2"/>
          <a:stretch>
            <a:fillRect/>
          </a:stretch>
        </p:blipFill>
        <p:spPr>
          <a:xfrm>
            <a:off x="1755692" y="2097088"/>
            <a:ext cx="3468832" cy="3593354"/>
          </a:xfrm>
          <a:prstGeom prst="rect">
            <a:avLst/>
          </a:prstGeom>
        </p:spPr>
      </p:pic>
      <p:sp>
        <p:nvSpPr>
          <p:cNvPr id="6" name="TextBox 5">
            <a:extLst>
              <a:ext uri="{FF2B5EF4-FFF2-40B4-BE49-F238E27FC236}">
                <a16:creationId xmlns:a16="http://schemas.microsoft.com/office/drawing/2014/main" id="{7D8830F2-495A-F647-8D66-6A9D1D82A870}"/>
              </a:ext>
            </a:extLst>
          </p:cNvPr>
          <p:cNvSpPr txBox="1"/>
          <p:nvPr/>
        </p:nvSpPr>
        <p:spPr>
          <a:xfrm>
            <a:off x="5838803" y="2097088"/>
            <a:ext cx="2177840" cy="523220"/>
          </a:xfrm>
          <a:prstGeom prst="rect">
            <a:avLst/>
          </a:prstGeom>
          <a:noFill/>
        </p:spPr>
        <p:txBody>
          <a:bodyPr wrap="none" rtlCol="0">
            <a:spAutoFit/>
          </a:bodyPr>
          <a:lstStyle/>
          <a:p>
            <a:r>
              <a:rPr lang="en-US" sz="2800" b="1" dirty="0"/>
              <a:t>Yes, they are.</a:t>
            </a:r>
          </a:p>
        </p:txBody>
      </p:sp>
      <p:sp>
        <p:nvSpPr>
          <p:cNvPr id="8" name="TextBox 7">
            <a:extLst>
              <a:ext uri="{FF2B5EF4-FFF2-40B4-BE49-F238E27FC236}">
                <a16:creationId xmlns:a16="http://schemas.microsoft.com/office/drawing/2014/main" id="{47FD6D34-47B2-014E-B9AF-A556CBE38FB5}"/>
              </a:ext>
            </a:extLst>
          </p:cNvPr>
          <p:cNvSpPr txBox="1"/>
          <p:nvPr/>
        </p:nvSpPr>
        <p:spPr>
          <a:xfrm>
            <a:off x="5937813" y="3429000"/>
            <a:ext cx="5220182" cy="1754326"/>
          </a:xfrm>
          <a:prstGeom prst="rect">
            <a:avLst/>
          </a:prstGeom>
          <a:noFill/>
        </p:spPr>
        <p:txBody>
          <a:bodyPr wrap="square" rtlCol="0">
            <a:spAutoFit/>
          </a:bodyPr>
          <a:lstStyle/>
          <a:p>
            <a:r>
              <a:rPr lang="en-US" dirty="0"/>
              <a:t>The reason for this is, that the </a:t>
            </a:r>
            <a:r>
              <a:rPr lang="en-US" sz="1600" dirty="0">
                <a:solidFill>
                  <a:schemeClr val="accent4"/>
                </a:solidFill>
                <a:latin typeface="Consolas" panose="020B0609020204030204" pitchFamily="49" charset="0"/>
                <a:cs typeface="Consolas" panose="020B0609020204030204" pitchFamily="49" charset="0"/>
              </a:rPr>
              <a:t>if</a:t>
            </a:r>
            <a:r>
              <a:rPr lang="en-US" dirty="0"/>
              <a:t> statement will only execute if the </a:t>
            </a:r>
            <a:r>
              <a:rPr lang="en-US" dirty="0">
                <a:highlight>
                  <a:srgbClr val="808080"/>
                </a:highlight>
              </a:rPr>
              <a:t>condition</a:t>
            </a:r>
            <a:r>
              <a:rPr lang="en-US" dirty="0"/>
              <a:t> evaluates to </a:t>
            </a:r>
            <a:r>
              <a:rPr lang="en-US" sz="1600" dirty="0">
                <a:solidFill>
                  <a:schemeClr val="accent4"/>
                </a:solidFill>
                <a:latin typeface="Consolas" panose="020B0609020204030204" pitchFamily="49" charset="0"/>
                <a:cs typeface="Consolas" panose="020B0609020204030204" pitchFamily="49" charset="0"/>
              </a:rPr>
              <a:t>true</a:t>
            </a:r>
            <a:r>
              <a:rPr lang="en-US" dirty="0"/>
              <a:t>. The top </a:t>
            </a:r>
            <a:r>
              <a:rPr lang="en-US" sz="1600" dirty="0">
                <a:solidFill>
                  <a:schemeClr val="accent4"/>
                </a:solidFill>
                <a:latin typeface="Consolas" panose="020B0609020204030204" pitchFamily="49" charset="0"/>
                <a:cs typeface="Consolas" panose="020B0609020204030204" pitchFamily="49" charset="0"/>
              </a:rPr>
              <a:t>if</a:t>
            </a:r>
            <a:r>
              <a:rPr lang="en-US" dirty="0"/>
              <a:t> checks if </a:t>
            </a:r>
            <a:r>
              <a:rPr lang="en-US" sz="1600" dirty="0">
                <a:latin typeface="Consolas" panose="020B0609020204030204" pitchFamily="49" charset="0"/>
                <a:cs typeface="Consolas" panose="020B0609020204030204" pitchFamily="49" charset="0"/>
              </a:rPr>
              <a:t>a &amp;&amp; b == </a:t>
            </a:r>
            <a:r>
              <a:rPr lang="en-US" sz="1600" dirty="0">
                <a:solidFill>
                  <a:schemeClr val="accent4"/>
                </a:solidFill>
                <a:latin typeface="Consolas" panose="020B0609020204030204" pitchFamily="49" charset="0"/>
                <a:cs typeface="Consolas" panose="020B0609020204030204" pitchFamily="49" charset="0"/>
              </a:rPr>
              <a:t>true</a:t>
            </a:r>
            <a:r>
              <a:rPr lang="en-US" dirty="0"/>
              <a:t>, this is the case so it executes. Since </a:t>
            </a:r>
            <a:r>
              <a:rPr lang="en-US" sz="1600" dirty="0">
                <a:latin typeface="Consolas" panose="020B0609020204030204" pitchFamily="49" charset="0"/>
                <a:cs typeface="Consolas" panose="020B0609020204030204" pitchFamily="49" charset="0"/>
              </a:rPr>
              <a:t>a &amp;&amp; b </a:t>
            </a:r>
            <a:r>
              <a:rPr lang="en-US" dirty="0"/>
              <a:t>is </a:t>
            </a:r>
            <a:r>
              <a:rPr lang="en-US" sz="1600" dirty="0">
                <a:solidFill>
                  <a:schemeClr val="accent4"/>
                </a:solidFill>
                <a:latin typeface="Consolas" panose="020B0609020204030204" pitchFamily="49" charset="0"/>
                <a:cs typeface="Consolas" panose="020B0609020204030204" pitchFamily="49" charset="0"/>
              </a:rPr>
              <a:t>true</a:t>
            </a:r>
            <a:r>
              <a:rPr lang="en-US" dirty="0"/>
              <a:t>, the bottom </a:t>
            </a:r>
            <a:r>
              <a:rPr lang="en-US" sz="1600" dirty="0">
                <a:solidFill>
                  <a:schemeClr val="accent4"/>
                </a:solidFill>
                <a:latin typeface="Consolas" panose="020B0609020204030204" pitchFamily="49" charset="0"/>
                <a:cs typeface="Consolas" panose="020B0609020204030204" pitchFamily="49" charset="0"/>
              </a:rPr>
              <a:t>if</a:t>
            </a:r>
            <a:r>
              <a:rPr lang="en-US" dirty="0"/>
              <a:t> will also work. </a:t>
            </a:r>
          </a:p>
          <a:p>
            <a:endParaRPr lang="en-US" dirty="0"/>
          </a:p>
        </p:txBody>
      </p:sp>
    </p:spTree>
    <p:extLst>
      <p:ext uri="{BB962C8B-B14F-4D97-AF65-F5344CB8AC3E}">
        <p14:creationId xmlns:p14="http://schemas.microsoft.com/office/powerpoint/2010/main" val="282470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B2AE-9D7B-254C-BDC2-2D1B45CBF977}"/>
              </a:ext>
            </a:extLst>
          </p:cNvPr>
          <p:cNvSpPr>
            <a:spLocks noGrp="1"/>
          </p:cNvSpPr>
          <p:nvPr>
            <p:ph type="title"/>
          </p:nvPr>
        </p:nvSpPr>
        <p:spPr/>
        <p:txBody>
          <a:bodyPr/>
          <a:lstStyle/>
          <a:p>
            <a:pPr algn="ctr"/>
            <a:r>
              <a:rPr lang="en-US" dirty="0"/>
              <a:t>The else if statement</a:t>
            </a:r>
          </a:p>
        </p:txBody>
      </p:sp>
      <p:sp>
        <p:nvSpPr>
          <p:cNvPr id="3" name="Content Placeholder 2">
            <a:extLst>
              <a:ext uri="{FF2B5EF4-FFF2-40B4-BE49-F238E27FC236}">
                <a16:creationId xmlns:a16="http://schemas.microsoft.com/office/drawing/2014/main" id="{9BCC8033-67EA-544B-BA58-A7972547636B}"/>
              </a:ext>
            </a:extLst>
          </p:cNvPr>
          <p:cNvSpPr>
            <a:spLocks noGrp="1"/>
          </p:cNvSpPr>
          <p:nvPr>
            <p:ph idx="1"/>
          </p:nvPr>
        </p:nvSpPr>
        <p:spPr>
          <a:xfrm>
            <a:off x="1141413" y="2445151"/>
            <a:ext cx="9905999" cy="3029673"/>
          </a:xfrm>
        </p:spPr>
        <p:txBody>
          <a:bodyPr/>
          <a:lstStyle/>
          <a:p>
            <a:r>
              <a:rPr lang="en-US" dirty="0"/>
              <a:t>Let’s say that we need to check something, and depending on what we find we want to execute one specific piece of code. how would we go about doing that?</a:t>
            </a:r>
          </a:p>
          <a:p>
            <a:endParaRPr lang="en-US" dirty="0"/>
          </a:p>
          <a:p>
            <a:r>
              <a:rPr lang="en-US" dirty="0"/>
              <a:t>The </a:t>
            </a:r>
            <a:r>
              <a:rPr lang="en-US" sz="2000" dirty="0">
                <a:solidFill>
                  <a:schemeClr val="accent4"/>
                </a:solidFill>
                <a:latin typeface="Consolas" panose="020B0609020204030204" pitchFamily="49" charset="0"/>
                <a:cs typeface="Consolas" panose="020B0609020204030204" pitchFamily="49" charset="0"/>
              </a:rPr>
              <a:t>else if</a:t>
            </a:r>
            <a:r>
              <a:rPr lang="en-US" sz="2000" dirty="0">
                <a:latin typeface="Consolas" panose="020B0609020204030204" pitchFamily="49" charset="0"/>
                <a:cs typeface="Consolas" panose="020B0609020204030204" pitchFamily="49" charset="0"/>
              </a:rPr>
              <a:t>()</a:t>
            </a:r>
            <a:r>
              <a:rPr lang="en-US" dirty="0"/>
              <a:t> statement can be used to “chain” multiple </a:t>
            </a:r>
            <a:r>
              <a:rPr lang="en-US" sz="2000" dirty="0">
                <a:latin typeface="Consolas" panose="020B0609020204030204" pitchFamily="49" charset="0"/>
                <a:cs typeface="Consolas" panose="020B0609020204030204" pitchFamily="49" charset="0"/>
              </a:rPr>
              <a:t>if-else</a:t>
            </a:r>
            <a:r>
              <a:rPr lang="en-US" dirty="0"/>
              <a:t> statements</a:t>
            </a:r>
          </a:p>
          <a:p>
            <a:pPr lvl="1"/>
            <a:r>
              <a:rPr lang="en-US" dirty="0"/>
              <a:t>This is great if we are handling multiple input choices</a:t>
            </a:r>
          </a:p>
          <a:p>
            <a:endParaRPr lang="en-US" dirty="0"/>
          </a:p>
          <a:p>
            <a:endParaRPr lang="en-US" dirty="0"/>
          </a:p>
        </p:txBody>
      </p:sp>
    </p:spTree>
    <p:extLst>
      <p:ext uri="{BB962C8B-B14F-4D97-AF65-F5344CB8AC3E}">
        <p14:creationId xmlns:p14="http://schemas.microsoft.com/office/powerpoint/2010/main" val="656550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D09A-1004-3E4A-AF54-D800BE1C37B3}"/>
              </a:ext>
            </a:extLst>
          </p:cNvPr>
          <p:cNvSpPr>
            <a:spLocks noGrp="1"/>
          </p:cNvSpPr>
          <p:nvPr>
            <p:ph type="title"/>
          </p:nvPr>
        </p:nvSpPr>
        <p:spPr/>
        <p:txBody>
          <a:bodyPr/>
          <a:lstStyle/>
          <a:p>
            <a:pPr algn="ctr"/>
            <a:r>
              <a:rPr lang="en-US" dirty="0"/>
              <a:t>Else if syntax</a:t>
            </a:r>
          </a:p>
        </p:txBody>
      </p:sp>
      <p:pic>
        <p:nvPicPr>
          <p:cNvPr id="5" name="Content Placeholder 4">
            <a:extLst>
              <a:ext uri="{FF2B5EF4-FFF2-40B4-BE49-F238E27FC236}">
                <a16:creationId xmlns:a16="http://schemas.microsoft.com/office/drawing/2014/main" id="{7FF1DEAC-4116-2840-9E9A-2B2378B10453}"/>
              </a:ext>
            </a:extLst>
          </p:cNvPr>
          <p:cNvPicPr>
            <a:picLocks noGrp="1" noChangeAspect="1"/>
          </p:cNvPicPr>
          <p:nvPr>
            <p:ph idx="1"/>
          </p:nvPr>
        </p:nvPicPr>
        <p:blipFill>
          <a:blip r:embed="rId2"/>
          <a:stretch>
            <a:fillRect/>
          </a:stretch>
        </p:blipFill>
        <p:spPr>
          <a:xfrm>
            <a:off x="1141413" y="2178683"/>
            <a:ext cx="2608623" cy="3821082"/>
          </a:xfrm>
        </p:spPr>
      </p:pic>
      <p:sp>
        <p:nvSpPr>
          <p:cNvPr id="7" name="TextBox 6">
            <a:extLst>
              <a:ext uri="{FF2B5EF4-FFF2-40B4-BE49-F238E27FC236}">
                <a16:creationId xmlns:a16="http://schemas.microsoft.com/office/drawing/2014/main" id="{1E5E76FA-8A28-7143-BA7E-158090A213EE}"/>
              </a:ext>
            </a:extLst>
          </p:cNvPr>
          <p:cNvSpPr txBox="1"/>
          <p:nvPr/>
        </p:nvSpPr>
        <p:spPr>
          <a:xfrm>
            <a:off x="3750036" y="2915832"/>
            <a:ext cx="7679964" cy="646331"/>
          </a:xfrm>
          <a:prstGeom prst="rect">
            <a:avLst/>
          </a:prstGeom>
          <a:noFill/>
        </p:spPr>
        <p:txBody>
          <a:bodyPr wrap="square" rtlCol="0">
            <a:spAutoFit/>
          </a:bodyPr>
          <a:lstStyle/>
          <a:p>
            <a:r>
              <a:rPr lang="en-US" dirty="0"/>
              <a:t>The final </a:t>
            </a:r>
            <a:r>
              <a:rPr lang="en-US" sz="1600" dirty="0">
                <a:solidFill>
                  <a:schemeClr val="accent4">
                    <a:lumMod val="60000"/>
                    <a:lumOff val="40000"/>
                  </a:schemeClr>
                </a:solidFill>
                <a:latin typeface="Consolas" panose="020B0609020204030204" pitchFamily="49" charset="0"/>
                <a:cs typeface="Consolas" panose="020B0609020204030204" pitchFamily="49" charset="0"/>
              </a:rPr>
              <a:t>else</a:t>
            </a:r>
            <a:r>
              <a:rPr lang="en-US" dirty="0"/>
              <a:t> basically says “if none of the other specific cases apply, then execute this code”. The </a:t>
            </a:r>
            <a:r>
              <a:rPr lang="en-US" sz="1600" dirty="0">
                <a:solidFill>
                  <a:schemeClr val="accent4">
                    <a:lumMod val="60000"/>
                    <a:lumOff val="40000"/>
                  </a:schemeClr>
                </a:solidFill>
                <a:latin typeface="Consolas" panose="020B0609020204030204" pitchFamily="49" charset="0"/>
                <a:cs typeface="Consolas" panose="020B0609020204030204" pitchFamily="49" charset="0"/>
              </a:rPr>
              <a:t>else</a:t>
            </a:r>
            <a:r>
              <a:rPr lang="en-US" dirty="0"/>
              <a:t> is optional for </a:t>
            </a:r>
            <a:r>
              <a:rPr lang="en-US" sz="1600" dirty="0">
                <a:solidFill>
                  <a:schemeClr val="accent4">
                    <a:lumMod val="60000"/>
                    <a:lumOff val="40000"/>
                  </a:schemeClr>
                </a:solidFill>
                <a:latin typeface="Consolas" panose="020B0609020204030204" pitchFamily="49" charset="0"/>
                <a:cs typeface="Consolas" panose="020B0609020204030204" pitchFamily="49" charset="0"/>
              </a:rPr>
              <a:t>if</a:t>
            </a:r>
            <a:r>
              <a:rPr lang="en-US" dirty="0"/>
              <a:t> statements, the same applies here.</a:t>
            </a:r>
          </a:p>
        </p:txBody>
      </p:sp>
      <p:sp>
        <p:nvSpPr>
          <p:cNvPr id="8" name="TextBox 7">
            <a:extLst>
              <a:ext uri="{FF2B5EF4-FFF2-40B4-BE49-F238E27FC236}">
                <a16:creationId xmlns:a16="http://schemas.microsoft.com/office/drawing/2014/main" id="{AF915594-2C89-D241-B2DA-4A583B778AEE}"/>
              </a:ext>
            </a:extLst>
          </p:cNvPr>
          <p:cNvSpPr txBox="1"/>
          <p:nvPr/>
        </p:nvSpPr>
        <p:spPr>
          <a:xfrm>
            <a:off x="3750036" y="5322207"/>
            <a:ext cx="7839047" cy="369332"/>
          </a:xfrm>
          <a:prstGeom prst="rect">
            <a:avLst/>
          </a:prstGeom>
          <a:noFill/>
        </p:spPr>
        <p:txBody>
          <a:bodyPr wrap="square" rtlCol="0">
            <a:spAutoFit/>
          </a:bodyPr>
          <a:lstStyle/>
          <a:p>
            <a:r>
              <a:rPr lang="en-US" dirty="0"/>
              <a:t>We can have as many </a:t>
            </a:r>
            <a:r>
              <a:rPr lang="en-US" sz="1600" dirty="0">
                <a:solidFill>
                  <a:schemeClr val="accent4"/>
                </a:solidFill>
                <a:latin typeface="Consolas" panose="020B0609020204030204" pitchFamily="49" charset="0"/>
                <a:cs typeface="Consolas" panose="020B0609020204030204" pitchFamily="49" charset="0"/>
              </a:rPr>
              <a:t>else if</a:t>
            </a:r>
            <a:r>
              <a:rPr lang="en-US" dirty="0"/>
              <a:t> statements as we want, there is nothing stopping us. </a:t>
            </a:r>
          </a:p>
        </p:txBody>
      </p:sp>
    </p:spTree>
    <p:extLst>
      <p:ext uri="{BB962C8B-B14F-4D97-AF65-F5344CB8AC3E}">
        <p14:creationId xmlns:p14="http://schemas.microsoft.com/office/powerpoint/2010/main" val="182619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2955-4BD9-B94D-A098-909D9A3B9CB9}"/>
              </a:ext>
            </a:extLst>
          </p:cNvPr>
          <p:cNvSpPr>
            <a:spLocks noGrp="1"/>
          </p:cNvSpPr>
          <p:nvPr>
            <p:ph type="title"/>
          </p:nvPr>
        </p:nvSpPr>
        <p:spPr/>
        <p:txBody>
          <a:bodyPr/>
          <a:lstStyle/>
          <a:p>
            <a:pPr algn="ctr"/>
            <a:r>
              <a:rPr lang="en-US" dirty="0"/>
              <a:t>The Switch statement </a:t>
            </a:r>
          </a:p>
        </p:txBody>
      </p:sp>
      <p:sp>
        <p:nvSpPr>
          <p:cNvPr id="3" name="Content Placeholder 2">
            <a:extLst>
              <a:ext uri="{FF2B5EF4-FFF2-40B4-BE49-F238E27FC236}">
                <a16:creationId xmlns:a16="http://schemas.microsoft.com/office/drawing/2014/main" id="{2AC59D8C-CFA7-4A4A-8C08-3EA2158178B1}"/>
              </a:ext>
            </a:extLst>
          </p:cNvPr>
          <p:cNvSpPr>
            <a:spLocks noGrp="1"/>
          </p:cNvSpPr>
          <p:nvPr>
            <p:ph idx="1"/>
          </p:nvPr>
        </p:nvSpPr>
        <p:spPr>
          <a:xfrm>
            <a:off x="1141412" y="2249486"/>
            <a:ext cx="9905999" cy="3989995"/>
          </a:xfrm>
        </p:spPr>
        <p:txBody>
          <a:bodyPr>
            <a:normAutofit/>
          </a:bodyPr>
          <a:lstStyle/>
          <a:p>
            <a:r>
              <a:rPr lang="en-US" dirty="0"/>
              <a:t>There is an alternative to the </a:t>
            </a:r>
            <a:r>
              <a:rPr lang="en-US" sz="2000" dirty="0">
                <a:solidFill>
                  <a:schemeClr val="accent4"/>
                </a:solidFill>
                <a:latin typeface="Consolas" panose="020B0609020204030204" pitchFamily="49" charset="0"/>
                <a:cs typeface="Consolas" panose="020B0609020204030204" pitchFamily="49" charset="0"/>
              </a:rPr>
              <a:t>if</a:t>
            </a:r>
            <a:r>
              <a:rPr lang="en-US" sz="2000" dirty="0">
                <a:latin typeface="Consolas" panose="020B0609020204030204" pitchFamily="49" charset="0"/>
                <a:cs typeface="Consolas" panose="020B0609020204030204" pitchFamily="49" charset="0"/>
              </a:rPr>
              <a:t>() </a:t>
            </a:r>
            <a:r>
              <a:rPr lang="en-US" dirty="0"/>
              <a:t>statement, this is called a </a:t>
            </a:r>
            <a:r>
              <a:rPr lang="en-US" sz="2000" dirty="0">
                <a:solidFill>
                  <a:schemeClr val="accent4"/>
                </a:solidFill>
                <a:latin typeface="Consolas" panose="020B0609020204030204" pitchFamily="49" charset="0"/>
                <a:cs typeface="Consolas" panose="020B0609020204030204" pitchFamily="49" charset="0"/>
              </a:rPr>
              <a:t>switch</a:t>
            </a:r>
            <a:r>
              <a:rPr lang="en-US" sz="2000" dirty="0">
                <a:latin typeface="Consolas" panose="020B0609020204030204" pitchFamily="49" charset="0"/>
                <a:cs typeface="Consolas" panose="020B0609020204030204" pitchFamily="49" charset="0"/>
              </a:rPr>
              <a:t> </a:t>
            </a:r>
            <a:r>
              <a:rPr lang="en-US" dirty="0"/>
              <a:t>case</a:t>
            </a:r>
          </a:p>
          <a:p>
            <a:endParaRPr lang="en-US" dirty="0"/>
          </a:p>
          <a:p>
            <a:r>
              <a:rPr lang="en-US" dirty="0"/>
              <a:t>It works identically to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 the only difference being that it adheres to an explicit cases that we specify</a:t>
            </a:r>
          </a:p>
          <a:p>
            <a:endParaRPr lang="en-US" dirty="0"/>
          </a:p>
          <a:p>
            <a:r>
              <a:rPr lang="en-US" dirty="0"/>
              <a:t>The </a:t>
            </a:r>
            <a:r>
              <a:rPr lang="en-US" sz="2000" dirty="0">
                <a:solidFill>
                  <a:schemeClr val="accent4"/>
                </a:solidFill>
                <a:latin typeface="Consolas" panose="020B0609020204030204" pitchFamily="49" charset="0"/>
                <a:cs typeface="Consolas" panose="020B0609020204030204" pitchFamily="49" charset="0"/>
              </a:rPr>
              <a:t>switch</a:t>
            </a:r>
            <a:r>
              <a:rPr lang="en-US" dirty="0"/>
              <a:t> expression CAN’T be used with any </a:t>
            </a:r>
            <a:r>
              <a:rPr lang="en-US" u="sng" dirty="0"/>
              <a:t>floating-point</a:t>
            </a:r>
            <a:r>
              <a:rPr lang="en-US" dirty="0"/>
              <a:t> data-type</a:t>
            </a:r>
          </a:p>
          <a:p>
            <a:r>
              <a:rPr lang="en-US" dirty="0"/>
              <a:t>The </a:t>
            </a:r>
            <a:r>
              <a:rPr lang="en-US" sz="2000" dirty="0">
                <a:solidFill>
                  <a:schemeClr val="accent4"/>
                </a:solidFill>
                <a:latin typeface="Consolas" panose="020B0609020204030204" pitchFamily="49" charset="0"/>
                <a:cs typeface="Consolas" panose="020B0609020204030204" pitchFamily="49" charset="0"/>
              </a:rPr>
              <a:t>case</a:t>
            </a:r>
            <a:r>
              <a:rPr lang="en-US" dirty="0"/>
              <a:t> constant CAN’T be used with the </a:t>
            </a:r>
            <a:r>
              <a:rPr lang="en-US" sz="2000" u="sng" dirty="0">
                <a:solidFill>
                  <a:schemeClr val="accent4"/>
                </a:solidFill>
                <a:latin typeface="Consolas" panose="020B0609020204030204" pitchFamily="49" charset="0"/>
                <a:cs typeface="Consolas" panose="020B0609020204030204" pitchFamily="49" charset="0"/>
              </a:rPr>
              <a:t>bool</a:t>
            </a:r>
            <a:r>
              <a:rPr lang="en-US" dirty="0"/>
              <a:t> data-type</a:t>
            </a:r>
          </a:p>
        </p:txBody>
      </p:sp>
    </p:spTree>
    <p:extLst>
      <p:ext uri="{BB962C8B-B14F-4D97-AF65-F5344CB8AC3E}">
        <p14:creationId xmlns:p14="http://schemas.microsoft.com/office/powerpoint/2010/main" val="41155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F9C0-39F7-5341-99C7-A7519AE4DB83}"/>
              </a:ext>
            </a:extLst>
          </p:cNvPr>
          <p:cNvSpPr>
            <a:spLocks noGrp="1"/>
          </p:cNvSpPr>
          <p:nvPr>
            <p:ph type="title"/>
          </p:nvPr>
        </p:nvSpPr>
        <p:spPr/>
        <p:txBody>
          <a:bodyPr/>
          <a:lstStyle/>
          <a:p>
            <a:pPr algn="ctr"/>
            <a:r>
              <a:rPr lang="en-US" dirty="0"/>
              <a:t>Switch case syntax</a:t>
            </a:r>
          </a:p>
        </p:txBody>
      </p:sp>
      <p:pic>
        <p:nvPicPr>
          <p:cNvPr id="5" name="Picture 4">
            <a:extLst>
              <a:ext uri="{FF2B5EF4-FFF2-40B4-BE49-F238E27FC236}">
                <a16:creationId xmlns:a16="http://schemas.microsoft.com/office/drawing/2014/main" id="{4C062ADC-7724-6C40-BD07-98C76C58B1E3}"/>
              </a:ext>
            </a:extLst>
          </p:cNvPr>
          <p:cNvPicPr>
            <a:picLocks noChangeAspect="1"/>
          </p:cNvPicPr>
          <p:nvPr/>
        </p:nvPicPr>
        <p:blipFill>
          <a:blip r:embed="rId2"/>
          <a:stretch>
            <a:fillRect/>
          </a:stretch>
        </p:blipFill>
        <p:spPr>
          <a:xfrm>
            <a:off x="827869" y="2059614"/>
            <a:ext cx="4555040" cy="3995203"/>
          </a:xfrm>
          <a:prstGeom prst="rect">
            <a:avLst/>
          </a:prstGeom>
        </p:spPr>
      </p:pic>
      <p:sp>
        <p:nvSpPr>
          <p:cNvPr id="6" name="TextBox 5">
            <a:extLst>
              <a:ext uri="{FF2B5EF4-FFF2-40B4-BE49-F238E27FC236}">
                <a16:creationId xmlns:a16="http://schemas.microsoft.com/office/drawing/2014/main" id="{8A0701D1-3D88-D149-A719-A7E8D8AEB65E}"/>
              </a:ext>
            </a:extLst>
          </p:cNvPr>
          <p:cNvSpPr txBox="1"/>
          <p:nvPr/>
        </p:nvSpPr>
        <p:spPr>
          <a:xfrm>
            <a:off x="5679728" y="3575982"/>
            <a:ext cx="510665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expression</a:t>
            </a:r>
            <a:r>
              <a:rPr lang="en-US" dirty="0"/>
              <a:t>: The condition that we want to evaluate</a:t>
            </a:r>
          </a:p>
        </p:txBody>
      </p:sp>
      <p:sp>
        <p:nvSpPr>
          <p:cNvPr id="7" name="TextBox 6">
            <a:extLst>
              <a:ext uri="{FF2B5EF4-FFF2-40B4-BE49-F238E27FC236}">
                <a16:creationId xmlns:a16="http://schemas.microsoft.com/office/drawing/2014/main" id="{78ED03BF-21E8-F845-B774-9A6A454F0863}"/>
              </a:ext>
            </a:extLst>
          </p:cNvPr>
          <p:cNvSpPr txBox="1"/>
          <p:nvPr/>
        </p:nvSpPr>
        <p:spPr>
          <a:xfrm>
            <a:off x="5679728" y="4021925"/>
            <a:ext cx="5000471"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constant</a:t>
            </a:r>
            <a:r>
              <a:rPr lang="en-US" dirty="0"/>
              <a:t>: The value that the condition evaluates to</a:t>
            </a:r>
          </a:p>
        </p:txBody>
      </p:sp>
      <p:sp>
        <p:nvSpPr>
          <p:cNvPr id="8" name="TextBox 7">
            <a:extLst>
              <a:ext uri="{FF2B5EF4-FFF2-40B4-BE49-F238E27FC236}">
                <a16:creationId xmlns:a16="http://schemas.microsoft.com/office/drawing/2014/main" id="{6179CB9B-ACE7-494E-9510-50B03F6C32BC}"/>
              </a:ext>
            </a:extLst>
          </p:cNvPr>
          <p:cNvSpPr txBox="1"/>
          <p:nvPr/>
        </p:nvSpPr>
        <p:spPr>
          <a:xfrm>
            <a:off x="5679728" y="4532642"/>
            <a:ext cx="4646144" cy="369332"/>
          </a:xfrm>
          <a:prstGeom prst="rect">
            <a:avLst/>
          </a:prstGeom>
          <a:noFill/>
        </p:spPr>
        <p:txBody>
          <a:bodyPr wrap="none" rtlCol="0">
            <a:spAutoFit/>
          </a:bodyPr>
          <a:lstStyle/>
          <a:p>
            <a:r>
              <a:rPr lang="en-US" u="sng" dirty="0">
                <a:latin typeface="Consolas" panose="020B0609020204030204" pitchFamily="49" charset="0"/>
                <a:cs typeface="Consolas" panose="020B0609020204030204" pitchFamily="49" charset="0"/>
              </a:rPr>
              <a:t>statements</a:t>
            </a:r>
            <a:r>
              <a:rPr lang="en-US" dirty="0"/>
              <a:t>: The code that we want to execute</a:t>
            </a:r>
          </a:p>
        </p:txBody>
      </p:sp>
      <p:sp>
        <p:nvSpPr>
          <p:cNvPr id="9" name="TextBox 8">
            <a:extLst>
              <a:ext uri="{FF2B5EF4-FFF2-40B4-BE49-F238E27FC236}">
                <a16:creationId xmlns:a16="http://schemas.microsoft.com/office/drawing/2014/main" id="{81B58079-9AFC-DC4B-A5DA-854CB685FA1D}"/>
              </a:ext>
            </a:extLst>
          </p:cNvPr>
          <p:cNvSpPr txBox="1"/>
          <p:nvPr/>
        </p:nvSpPr>
        <p:spPr>
          <a:xfrm>
            <a:off x="5679728" y="5184744"/>
            <a:ext cx="3657601" cy="646331"/>
          </a:xfrm>
          <a:prstGeom prst="rect">
            <a:avLst/>
          </a:prstGeom>
          <a:noFill/>
        </p:spPr>
        <p:txBody>
          <a:bodyPr wrap="square" rtlCol="0">
            <a:spAutoFit/>
          </a:bodyPr>
          <a:lstStyle/>
          <a:p>
            <a:r>
              <a:rPr lang="en-US" u="sng" dirty="0">
                <a:latin typeface="Consolas" panose="020B0609020204030204" pitchFamily="49" charset="0"/>
                <a:cs typeface="Consolas" panose="020B0609020204030204" pitchFamily="49" charset="0"/>
              </a:rPr>
              <a:t>default</a:t>
            </a:r>
            <a:r>
              <a:rPr lang="en-US" dirty="0"/>
              <a:t>: This is a case that executes if none of the other cases apply</a:t>
            </a:r>
          </a:p>
        </p:txBody>
      </p:sp>
      <p:sp>
        <p:nvSpPr>
          <p:cNvPr id="10" name="TextBox 9">
            <a:extLst>
              <a:ext uri="{FF2B5EF4-FFF2-40B4-BE49-F238E27FC236}">
                <a16:creationId xmlns:a16="http://schemas.microsoft.com/office/drawing/2014/main" id="{D9316408-BF23-AE48-B77A-D9A665C1A11F}"/>
              </a:ext>
            </a:extLst>
          </p:cNvPr>
          <p:cNvSpPr txBox="1"/>
          <p:nvPr/>
        </p:nvSpPr>
        <p:spPr>
          <a:xfrm>
            <a:off x="5388072" y="6054817"/>
            <a:ext cx="5659339" cy="646331"/>
          </a:xfrm>
          <a:prstGeom prst="rect">
            <a:avLst/>
          </a:prstGeom>
          <a:noFill/>
        </p:spPr>
        <p:txBody>
          <a:bodyPr wrap="square" rtlCol="0">
            <a:spAutoFit/>
          </a:bodyPr>
          <a:lstStyle/>
          <a:p>
            <a:r>
              <a:rPr lang="en-US" u="sng" dirty="0">
                <a:solidFill>
                  <a:schemeClr val="accent4"/>
                </a:solidFill>
                <a:latin typeface="Consolas" panose="020B0609020204030204" pitchFamily="49" charset="0"/>
                <a:cs typeface="Consolas" panose="020B0609020204030204" pitchFamily="49" charset="0"/>
              </a:rPr>
              <a:t>break</a:t>
            </a:r>
            <a:r>
              <a:rPr lang="en-US" dirty="0"/>
              <a:t>: Just says, “Ok were done with the </a:t>
            </a:r>
            <a:r>
              <a:rPr lang="en-US" sz="1600" dirty="0">
                <a:latin typeface="Consolas" panose="020B0609020204030204" pitchFamily="49" charset="0"/>
                <a:cs typeface="Consolas" panose="020B0609020204030204" pitchFamily="49" charset="0"/>
              </a:rPr>
              <a:t>switch</a:t>
            </a:r>
            <a:r>
              <a:rPr lang="en-US" dirty="0"/>
              <a:t>, we got the </a:t>
            </a:r>
            <a:r>
              <a:rPr lang="en-US" sz="1600" dirty="0">
                <a:latin typeface="Consolas" panose="020B0609020204030204" pitchFamily="49" charset="0"/>
                <a:cs typeface="Consolas" panose="020B0609020204030204" pitchFamily="49" charset="0"/>
              </a:rPr>
              <a:t>case</a:t>
            </a:r>
            <a:r>
              <a:rPr lang="en-US" dirty="0"/>
              <a:t> we wanted, move past the </a:t>
            </a:r>
            <a:r>
              <a:rPr lang="en-US" sz="1600" dirty="0">
                <a:latin typeface="Consolas" panose="020B0609020204030204" pitchFamily="49" charset="0"/>
                <a:cs typeface="Consolas" panose="020B0609020204030204" pitchFamily="49" charset="0"/>
              </a:rPr>
              <a:t>switch’</a:t>
            </a:r>
            <a:r>
              <a:rPr lang="en-US" dirty="0"/>
              <a:t>s bracket” </a:t>
            </a:r>
          </a:p>
        </p:txBody>
      </p:sp>
      <p:sp>
        <p:nvSpPr>
          <p:cNvPr id="11" name="TextBox 10">
            <a:extLst>
              <a:ext uri="{FF2B5EF4-FFF2-40B4-BE49-F238E27FC236}">
                <a16:creationId xmlns:a16="http://schemas.microsoft.com/office/drawing/2014/main" id="{C810D3F4-A35F-2945-9E6F-129C3C10F148}"/>
              </a:ext>
            </a:extLst>
          </p:cNvPr>
          <p:cNvSpPr txBox="1"/>
          <p:nvPr/>
        </p:nvSpPr>
        <p:spPr>
          <a:xfrm>
            <a:off x="5679728" y="2058366"/>
            <a:ext cx="6489854"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switch</a:t>
            </a:r>
            <a:r>
              <a:rPr lang="en-US" dirty="0"/>
              <a:t>: </a:t>
            </a:r>
            <a:r>
              <a:rPr lang="en-US" sz="1600" dirty="0">
                <a:latin typeface="Consolas" panose="020B0609020204030204" pitchFamily="49" charset="0"/>
                <a:cs typeface="Consolas" panose="020B0609020204030204" pitchFamily="49" charset="0"/>
              </a:rPr>
              <a:t>switch</a:t>
            </a:r>
            <a:r>
              <a:rPr lang="en-US" dirty="0"/>
              <a:t> is what will evaluate the condition that we provide</a:t>
            </a:r>
          </a:p>
        </p:txBody>
      </p:sp>
      <p:sp>
        <p:nvSpPr>
          <p:cNvPr id="12" name="TextBox 11">
            <a:extLst>
              <a:ext uri="{FF2B5EF4-FFF2-40B4-BE49-F238E27FC236}">
                <a16:creationId xmlns:a16="http://schemas.microsoft.com/office/drawing/2014/main" id="{C1EEE763-51BA-F749-9387-43F31FB4E110}"/>
              </a:ext>
            </a:extLst>
          </p:cNvPr>
          <p:cNvSpPr txBox="1"/>
          <p:nvPr/>
        </p:nvSpPr>
        <p:spPr>
          <a:xfrm>
            <a:off x="5679728" y="2534417"/>
            <a:ext cx="6426952" cy="369332"/>
          </a:xfrm>
          <a:prstGeom prst="rect">
            <a:avLst/>
          </a:prstGeom>
          <a:noFill/>
        </p:spPr>
        <p:txBody>
          <a:bodyPr wrap="none" rtlCol="0">
            <a:spAutoFit/>
          </a:bodyPr>
          <a:lstStyle/>
          <a:p>
            <a:r>
              <a:rPr lang="en-US" u="sng" dirty="0">
                <a:solidFill>
                  <a:schemeClr val="accent4"/>
                </a:solidFill>
                <a:latin typeface="Consolas" panose="020B0609020204030204" pitchFamily="49" charset="0"/>
                <a:cs typeface="Consolas" panose="020B0609020204030204" pitchFamily="49" charset="0"/>
              </a:rPr>
              <a:t>case</a:t>
            </a:r>
            <a:r>
              <a:rPr lang="en-US" dirty="0"/>
              <a:t>: </a:t>
            </a:r>
            <a:r>
              <a:rPr lang="en-US" sz="1600" dirty="0">
                <a:latin typeface="Consolas" panose="020B0609020204030204" pitchFamily="49" charset="0"/>
                <a:cs typeface="Consolas" panose="020B0609020204030204" pitchFamily="49" charset="0"/>
              </a:rPr>
              <a:t>case</a:t>
            </a:r>
            <a:r>
              <a:rPr lang="en-US" dirty="0"/>
              <a:t> specifies an instance of the parameter that was passed</a:t>
            </a:r>
          </a:p>
        </p:txBody>
      </p:sp>
    </p:spTree>
    <p:extLst>
      <p:ext uri="{BB962C8B-B14F-4D97-AF65-F5344CB8AC3E}">
        <p14:creationId xmlns:p14="http://schemas.microsoft.com/office/powerpoint/2010/main" val="78979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A089-F0D3-5548-B56B-BA9DA95BF69B}"/>
              </a:ext>
            </a:extLst>
          </p:cNvPr>
          <p:cNvSpPr>
            <a:spLocks noGrp="1"/>
          </p:cNvSpPr>
          <p:nvPr>
            <p:ph type="title"/>
          </p:nvPr>
        </p:nvSpPr>
        <p:spPr/>
        <p:txBody>
          <a:bodyPr/>
          <a:lstStyle/>
          <a:p>
            <a:pPr algn="ctr"/>
            <a:r>
              <a:rPr lang="en-US" dirty="0"/>
              <a:t>Switch case Example</a:t>
            </a:r>
          </a:p>
        </p:txBody>
      </p:sp>
      <p:pic>
        <p:nvPicPr>
          <p:cNvPr id="5" name="Picture 4">
            <a:extLst>
              <a:ext uri="{FF2B5EF4-FFF2-40B4-BE49-F238E27FC236}">
                <a16:creationId xmlns:a16="http://schemas.microsoft.com/office/drawing/2014/main" id="{1C6BB50B-477C-2E44-A9FE-5FE9D4363EFB}"/>
              </a:ext>
            </a:extLst>
          </p:cNvPr>
          <p:cNvPicPr>
            <a:picLocks noChangeAspect="1"/>
          </p:cNvPicPr>
          <p:nvPr/>
        </p:nvPicPr>
        <p:blipFill>
          <a:blip r:embed="rId2"/>
          <a:stretch>
            <a:fillRect/>
          </a:stretch>
        </p:blipFill>
        <p:spPr>
          <a:xfrm>
            <a:off x="1141413" y="1719746"/>
            <a:ext cx="9905998" cy="4624169"/>
          </a:xfrm>
          <a:prstGeom prst="rect">
            <a:avLst/>
          </a:prstGeom>
        </p:spPr>
      </p:pic>
    </p:spTree>
    <p:extLst>
      <p:ext uri="{BB962C8B-B14F-4D97-AF65-F5344CB8AC3E}">
        <p14:creationId xmlns:p14="http://schemas.microsoft.com/office/powerpoint/2010/main" val="359792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A3B9-1C63-7D4F-81D0-16222E56D943}"/>
              </a:ext>
            </a:extLst>
          </p:cNvPr>
          <p:cNvSpPr>
            <a:spLocks noGrp="1"/>
          </p:cNvSpPr>
          <p:nvPr>
            <p:ph type="title"/>
          </p:nvPr>
        </p:nvSpPr>
        <p:spPr>
          <a:xfrm>
            <a:off x="1141413" y="618518"/>
            <a:ext cx="9905998" cy="1141008"/>
          </a:xfrm>
        </p:spPr>
        <p:txBody>
          <a:bodyPr/>
          <a:lstStyle/>
          <a:p>
            <a:pPr algn="ctr"/>
            <a:r>
              <a:rPr lang="en-US" dirty="0"/>
              <a:t>What will the following code print?</a:t>
            </a:r>
          </a:p>
        </p:txBody>
      </p:sp>
      <p:pic>
        <p:nvPicPr>
          <p:cNvPr id="7" name="Picture 6">
            <a:extLst>
              <a:ext uri="{FF2B5EF4-FFF2-40B4-BE49-F238E27FC236}">
                <a16:creationId xmlns:a16="http://schemas.microsoft.com/office/drawing/2014/main" id="{86CE7167-7FB9-3646-A88D-72ACACC552F6}"/>
              </a:ext>
            </a:extLst>
          </p:cNvPr>
          <p:cNvPicPr>
            <a:picLocks noChangeAspect="1"/>
          </p:cNvPicPr>
          <p:nvPr/>
        </p:nvPicPr>
        <p:blipFill>
          <a:blip r:embed="rId2"/>
          <a:stretch>
            <a:fillRect/>
          </a:stretch>
        </p:blipFill>
        <p:spPr>
          <a:xfrm>
            <a:off x="1495886" y="1759526"/>
            <a:ext cx="4168891" cy="4888345"/>
          </a:xfrm>
          <a:prstGeom prst="rect">
            <a:avLst/>
          </a:prstGeom>
        </p:spPr>
      </p:pic>
      <p:sp>
        <p:nvSpPr>
          <p:cNvPr id="8" name="TextBox 7">
            <a:extLst>
              <a:ext uri="{FF2B5EF4-FFF2-40B4-BE49-F238E27FC236}">
                <a16:creationId xmlns:a16="http://schemas.microsoft.com/office/drawing/2014/main" id="{324EBC38-2A0D-484F-998F-E985010460BF}"/>
              </a:ext>
            </a:extLst>
          </p:cNvPr>
          <p:cNvSpPr txBox="1"/>
          <p:nvPr/>
        </p:nvSpPr>
        <p:spPr>
          <a:xfrm>
            <a:off x="6019250" y="1759526"/>
            <a:ext cx="4958024" cy="369332"/>
          </a:xfrm>
          <a:prstGeom prst="rect">
            <a:avLst/>
          </a:prstGeom>
          <a:noFill/>
        </p:spPr>
        <p:txBody>
          <a:bodyPr wrap="none" rtlCol="0">
            <a:spAutoFit/>
          </a:bodyPr>
          <a:lstStyle/>
          <a:p>
            <a:r>
              <a:rPr lang="en-US" dirty="0"/>
              <a:t>This program will print “None of the cases matched”</a:t>
            </a:r>
          </a:p>
        </p:txBody>
      </p:sp>
      <p:sp>
        <p:nvSpPr>
          <p:cNvPr id="9" name="TextBox 8">
            <a:extLst>
              <a:ext uri="{FF2B5EF4-FFF2-40B4-BE49-F238E27FC236}">
                <a16:creationId xmlns:a16="http://schemas.microsoft.com/office/drawing/2014/main" id="{B003B5D0-7B64-6C4C-9F28-B56F7BAFCA46}"/>
              </a:ext>
            </a:extLst>
          </p:cNvPr>
          <p:cNvSpPr txBox="1"/>
          <p:nvPr/>
        </p:nvSpPr>
        <p:spPr>
          <a:xfrm>
            <a:off x="6094412" y="3269866"/>
            <a:ext cx="5715550" cy="1200329"/>
          </a:xfrm>
          <a:prstGeom prst="rect">
            <a:avLst/>
          </a:prstGeom>
          <a:noFill/>
        </p:spPr>
        <p:txBody>
          <a:bodyPr wrap="square" rtlCol="0">
            <a:spAutoFit/>
          </a:bodyPr>
          <a:lstStyle/>
          <a:p>
            <a:r>
              <a:rPr lang="en-US" dirty="0"/>
              <a:t>The reason for this is, because the </a:t>
            </a:r>
            <a:r>
              <a:rPr lang="en-US" sz="1600" dirty="0">
                <a:solidFill>
                  <a:schemeClr val="accent4"/>
                </a:solidFill>
                <a:latin typeface="Consolas" panose="020B0609020204030204" pitchFamily="49" charset="0"/>
                <a:cs typeface="Consolas" panose="020B0609020204030204" pitchFamily="49" charset="0"/>
              </a:rPr>
              <a:t>default</a:t>
            </a:r>
            <a:r>
              <a:rPr lang="en-US" dirty="0"/>
              <a:t> case is executed, since it doesn’t execute any code apart form </a:t>
            </a:r>
            <a:r>
              <a:rPr lang="en-US" sz="1600" dirty="0">
                <a:solidFill>
                  <a:schemeClr val="accent4"/>
                </a:solidFill>
                <a:latin typeface="Consolas" panose="020B0609020204030204" pitchFamily="49" charset="0"/>
                <a:cs typeface="Consolas" panose="020B0609020204030204" pitchFamily="49" charset="0"/>
              </a:rPr>
              <a:t>break</a:t>
            </a:r>
            <a:r>
              <a:rPr lang="en-US" dirty="0"/>
              <a:t>, the </a:t>
            </a:r>
            <a:r>
              <a:rPr lang="en-US" sz="1600" dirty="0" err="1">
                <a:latin typeface="Consolas" panose="020B0609020204030204" pitchFamily="49" charset="0"/>
                <a:cs typeface="Consolas" panose="020B0609020204030204" pitchFamily="49" charset="0"/>
              </a:rPr>
              <a:t>didMatch</a:t>
            </a:r>
            <a:r>
              <a:rPr lang="en-US" dirty="0"/>
              <a:t> is never set to </a:t>
            </a:r>
            <a:r>
              <a:rPr lang="en-US" sz="1600" dirty="0">
                <a:solidFill>
                  <a:schemeClr val="accent4"/>
                </a:solidFill>
                <a:latin typeface="Consolas" panose="020B0609020204030204" pitchFamily="49" charset="0"/>
                <a:cs typeface="Consolas" panose="020B0609020204030204" pitchFamily="49" charset="0"/>
              </a:rPr>
              <a:t>true</a:t>
            </a:r>
            <a:r>
              <a:rPr lang="en-US" dirty="0"/>
              <a:t>. Hence </a:t>
            </a:r>
            <a:r>
              <a:rPr lang="en-US" sz="1600" dirty="0">
                <a:latin typeface="Consolas" panose="020B0609020204030204" pitchFamily="49" charset="0"/>
                <a:cs typeface="Consolas" panose="020B0609020204030204" pitchFamily="49" charset="0"/>
              </a:rPr>
              <a:t>if(!</a:t>
            </a:r>
            <a:r>
              <a:rPr lang="en-US" sz="1600" dirty="0" err="1">
                <a:latin typeface="Consolas" panose="020B0609020204030204" pitchFamily="49" charset="0"/>
                <a:cs typeface="Consolas" panose="020B0609020204030204" pitchFamily="49" charset="0"/>
              </a:rPr>
              <a:t>didMatch</a:t>
            </a:r>
            <a:r>
              <a:rPr lang="en-US" sz="1600" dirty="0">
                <a:latin typeface="Consolas" panose="020B0609020204030204" pitchFamily="49" charset="0"/>
                <a:cs typeface="Consolas" panose="020B0609020204030204" pitchFamily="49" charset="0"/>
              </a:rPr>
              <a:t>)</a:t>
            </a:r>
            <a:r>
              <a:rPr lang="en-US" dirty="0"/>
              <a:t> will be </a:t>
            </a:r>
            <a:r>
              <a:rPr lang="en-US" sz="1600" dirty="0">
                <a:solidFill>
                  <a:schemeClr val="accent4"/>
                </a:solidFill>
                <a:latin typeface="Consolas" panose="020B0609020204030204" pitchFamily="49" charset="0"/>
                <a:cs typeface="Consolas" panose="020B0609020204030204" pitchFamily="49" charset="0"/>
              </a:rPr>
              <a:t>true</a:t>
            </a:r>
            <a:r>
              <a:rPr lang="en-US" dirty="0"/>
              <a:t> </a:t>
            </a:r>
          </a:p>
        </p:txBody>
      </p:sp>
    </p:spTree>
    <p:extLst>
      <p:ext uri="{BB962C8B-B14F-4D97-AF65-F5344CB8AC3E}">
        <p14:creationId xmlns:p14="http://schemas.microsoft.com/office/powerpoint/2010/main" val="196096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C73F-BBF3-0F4D-BCA9-CBA1959CF06C}"/>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1A455E04-0FB9-2347-BA10-9405245ED894}"/>
              </a:ext>
            </a:extLst>
          </p:cNvPr>
          <p:cNvSpPr>
            <a:spLocks noGrp="1"/>
          </p:cNvSpPr>
          <p:nvPr>
            <p:ph idx="1"/>
          </p:nvPr>
        </p:nvSpPr>
        <p:spPr>
          <a:xfrm>
            <a:off x="1141411" y="3429000"/>
            <a:ext cx="9905999" cy="1697480"/>
          </a:xfrm>
        </p:spPr>
        <p:txBody>
          <a:bodyPr/>
          <a:lstStyle/>
          <a:p>
            <a:r>
              <a:rPr lang="en-US" dirty="0"/>
              <a:t>Using the </a:t>
            </a:r>
            <a:r>
              <a:rPr lang="en-US" sz="2000" dirty="0">
                <a:solidFill>
                  <a:schemeClr val="accent4"/>
                </a:solidFill>
                <a:latin typeface="Consolas" panose="020B0609020204030204" pitchFamily="49" charset="0"/>
                <a:cs typeface="Consolas" panose="020B0609020204030204" pitchFamily="49" charset="0"/>
              </a:rPr>
              <a:t>switch</a:t>
            </a:r>
            <a:r>
              <a:rPr lang="en-US" dirty="0"/>
              <a:t> and/or the </a:t>
            </a:r>
            <a:r>
              <a:rPr lang="en-US" sz="2000" dirty="0">
                <a:solidFill>
                  <a:schemeClr val="accent4"/>
                </a:solidFill>
                <a:latin typeface="Consolas" panose="020B0609020204030204" pitchFamily="49" charset="0"/>
                <a:cs typeface="Consolas" panose="020B0609020204030204" pitchFamily="49" charset="0"/>
              </a:rPr>
              <a:t>if</a:t>
            </a:r>
            <a:r>
              <a:rPr lang="en-US" dirty="0"/>
              <a:t> statements, construct a program that </a:t>
            </a:r>
            <a:r>
              <a:rPr lang="en-US" u="sng" dirty="0"/>
              <a:t>checks if a number is even</a:t>
            </a:r>
            <a:r>
              <a:rPr lang="en-US" dirty="0"/>
              <a:t> (divisible by 2 with a </a:t>
            </a:r>
            <a:r>
              <a:rPr lang="en-US" b="1" dirty="0"/>
              <a:t>zero </a:t>
            </a:r>
            <a:r>
              <a:rPr lang="en-US" dirty="0"/>
              <a:t>remainder)</a:t>
            </a:r>
          </a:p>
        </p:txBody>
      </p:sp>
    </p:spTree>
    <p:extLst>
      <p:ext uri="{BB962C8B-B14F-4D97-AF65-F5344CB8AC3E}">
        <p14:creationId xmlns:p14="http://schemas.microsoft.com/office/powerpoint/2010/main" val="34806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3B47B-9A37-9348-9856-EACCEF07484E}"/>
              </a:ext>
            </a:extLst>
          </p:cNvPr>
          <p:cNvSpPr>
            <a:spLocks noGrp="1"/>
          </p:cNvSpPr>
          <p:nvPr>
            <p:ph type="title"/>
          </p:nvPr>
        </p:nvSpPr>
        <p:spPr>
          <a:xfrm>
            <a:off x="1141413" y="618518"/>
            <a:ext cx="9905998" cy="1146782"/>
          </a:xfrm>
        </p:spPr>
        <p:txBody>
          <a:bodyPr/>
          <a:lstStyle/>
          <a:p>
            <a:pPr algn="ctr"/>
            <a:r>
              <a:rPr lang="en-US" dirty="0"/>
              <a:t>Solution(s)</a:t>
            </a:r>
          </a:p>
        </p:txBody>
      </p:sp>
      <p:pic>
        <p:nvPicPr>
          <p:cNvPr id="5" name="Picture 4">
            <a:extLst>
              <a:ext uri="{FF2B5EF4-FFF2-40B4-BE49-F238E27FC236}">
                <a16:creationId xmlns:a16="http://schemas.microsoft.com/office/drawing/2014/main" id="{AD06B89F-C54F-1649-98D5-5574EA4F98F8}"/>
              </a:ext>
            </a:extLst>
          </p:cNvPr>
          <p:cNvPicPr>
            <a:picLocks noChangeAspect="1"/>
          </p:cNvPicPr>
          <p:nvPr/>
        </p:nvPicPr>
        <p:blipFill>
          <a:blip r:embed="rId2"/>
          <a:stretch>
            <a:fillRect/>
          </a:stretch>
        </p:blipFill>
        <p:spPr>
          <a:xfrm>
            <a:off x="845984" y="1765300"/>
            <a:ext cx="4394200" cy="3327400"/>
          </a:xfrm>
          <a:prstGeom prst="rect">
            <a:avLst/>
          </a:prstGeom>
        </p:spPr>
      </p:pic>
      <p:pic>
        <p:nvPicPr>
          <p:cNvPr id="7" name="Picture 6">
            <a:extLst>
              <a:ext uri="{FF2B5EF4-FFF2-40B4-BE49-F238E27FC236}">
                <a16:creationId xmlns:a16="http://schemas.microsoft.com/office/drawing/2014/main" id="{60792DB1-7F70-9147-9BF3-B592FB4B66D2}"/>
              </a:ext>
            </a:extLst>
          </p:cNvPr>
          <p:cNvPicPr>
            <a:picLocks noChangeAspect="1"/>
          </p:cNvPicPr>
          <p:nvPr/>
        </p:nvPicPr>
        <p:blipFill>
          <a:blip r:embed="rId3"/>
          <a:stretch>
            <a:fillRect/>
          </a:stretch>
        </p:blipFill>
        <p:spPr>
          <a:xfrm>
            <a:off x="6653211" y="1765300"/>
            <a:ext cx="4394200" cy="4879934"/>
          </a:xfrm>
          <a:prstGeom prst="rect">
            <a:avLst/>
          </a:prstGeom>
        </p:spPr>
      </p:pic>
    </p:spTree>
    <p:extLst>
      <p:ext uri="{BB962C8B-B14F-4D97-AF65-F5344CB8AC3E}">
        <p14:creationId xmlns:p14="http://schemas.microsoft.com/office/powerpoint/2010/main" val="372231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4056-6F89-1440-A4DF-639F38276F04}"/>
              </a:ext>
            </a:extLst>
          </p:cNvPr>
          <p:cNvSpPr>
            <a:spLocks noGrp="1"/>
          </p:cNvSpPr>
          <p:nvPr>
            <p:ph type="title"/>
          </p:nvPr>
        </p:nvSpPr>
        <p:spPr/>
        <p:txBody>
          <a:bodyPr/>
          <a:lstStyle/>
          <a:p>
            <a:pPr algn="ctr"/>
            <a:r>
              <a:rPr lang="en-US" b="1" dirty="0"/>
              <a:t>Functions (An extended look)</a:t>
            </a:r>
          </a:p>
        </p:txBody>
      </p:sp>
      <p:sp>
        <p:nvSpPr>
          <p:cNvPr id="3" name="Content Placeholder 2">
            <a:extLst>
              <a:ext uri="{FF2B5EF4-FFF2-40B4-BE49-F238E27FC236}">
                <a16:creationId xmlns:a16="http://schemas.microsoft.com/office/drawing/2014/main" id="{E46239C1-5B98-9E49-90CD-58A793E216CE}"/>
              </a:ext>
            </a:extLst>
          </p:cNvPr>
          <p:cNvSpPr>
            <a:spLocks noGrp="1"/>
          </p:cNvSpPr>
          <p:nvPr>
            <p:ph idx="1"/>
          </p:nvPr>
        </p:nvSpPr>
        <p:spPr/>
        <p:txBody>
          <a:bodyPr/>
          <a:lstStyle/>
          <a:p>
            <a:r>
              <a:rPr lang="en-US" u="sng" dirty="0"/>
              <a:t>Definition</a:t>
            </a:r>
            <a:r>
              <a:rPr lang="en-US" dirty="0"/>
              <a:t>: A piece of code that can be called by our program, in order to perform some action for us.</a:t>
            </a:r>
          </a:p>
          <a:p>
            <a:endParaRPr lang="en-US" dirty="0"/>
          </a:p>
          <a:p>
            <a:r>
              <a:rPr lang="en-US" dirty="0"/>
              <a:t>Syntax:</a:t>
            </a:r>
          </a:p>
          <a:p>
            <a:pPr marL="457200" lvl="1" indent="0">
              <a:buNone/>
            </a:pPr>
            <a:r>
              <a:rPr lang="en-US" dirty="0">
                <a:solidFill>
                  <a:schemeClr val="accent4"/>
                </a:solidFill>
                <a:latin typeface="Consolas" panose="020B0609020204030204" pitchFamily="49" charset="0"/>
                <a:cs typeface="Consolas" panose="020B0609020204030204" pitchFamily="49" charset="0"/>
              </a:rPr>
              <a:t>return-type</a:t>
            </a:r>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function-name</a:t>
            </a:r>
            <a:r>
              <a:rPr lang="en-US" dirty="0">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data-type</a:t>
            </a:r>
            <a:r>
              <a:rPr lang="en-US" dirty="0">
                <a:latin typeface="Consolas" panose="020B0609020204030204" pitchFamily="49" charset="0"/>
                <a:cs typeface="Consolas" panose="020B0609020204030204" pitchFamily="49" charset="0"/>
              </a:rPr>
              <a:t> argument-name) {}</a:t>
            </a:r>
          </a:p>
        </p:txBody>
      </p:sp>
    </p:spTree>
    <p:extLst>
      <p:ext uri="{BB962C8B-B14F-4D97-AF65-F5344CB8AC3E}">
        <p14:creationId xmlns:p14="http://schemas.microsoft.com/office/powerpoint/2010/main" val="282987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97B4A-67E1-A343-995A-6F0B394775A6}"/>
              </a:ext>
            </a:extLst>
          </p:cNvPr>
          <p:cNvSpPr>
            <a:spLocks noGrp="1"/>
          </p:cNvSpPr>
          <p:nvPr>
            <p:ph type="title"/>
          </p:nvPr>
        </p:nvSpPr>
        <p:spPr/>
        <p:txBody>
          <a:bodyPr/>
          <a:lstStyle/>
          <a:p>
            <a:pPr algn="ctr"/>
            <a:r>
              <a:rPr lang="en-US" dirty="0"/>
              <a:t>Objectives for today</a:t>
            </a:r>
          </a:p>
        </p:txBody>
      </p:sp>
      <p:sp>
        <p:nvSpPr>
          <p:cNvPr id="3" name="Content Placeholder 2">
            <a:extLst>
              <a:ext uri="{FF2B5EF4-FFF2-40B4-BE49-F238E27FC236}">
                <a16:creationId xmlns:a16="http://schemas.microsoft.com/office/drawing/2014/main" id="{8E39A989-9168-6541-A65C-AF35A69B5BC1}"/>
              </a:ext>
            </a:extLst>
          </p:cNvPr>
          <p:cNvSpPr>
            <a:spLocks noGrp="1"/>
          </p:cNvSpPr>
          <p:nvPr>
            <p:ph idx="1"/>
          </p:nvPr>
        </p:nvSpPr>
        <p:spPr>
          <a:xfrm>
            <a:off x="1442353" y="1873045"/>
            <a:ext cx="7318189" cy="4852220"/>
          </a:xfrm>
        </p:spPr>
        <p:txBody>
          <a:bodyPr>
            <a:normAutofit fontScale="92500" lnSpcReduction="10000"/>
          </a:bodyPr>
          <a:lstStyle/>
          <a:p>
            <a:r>
              <a:rPr lang="en-US" sz="1600" dirty="0"/>
              <a:t>Arithmetic &amp; Logical </a:t>
            </a:r>
            <a:r>
              <a:rPr lang="en-US" sz="1600" b="1" dirty="0"/>
              <a:t>operators </a:t>
            </a:r>
            <a:r>
              <a:rPr lang="en-US" sz="1600" dirty="0"/>
              <a:t>(introduction)</a:t>
            </a:r>
          </a:p>
          <a:p>
            <a:endParaRPr lang="en-US" sz="1600" dirty="0"/>
          </a:p>
          <a:p>
            <a:r>
              <a:rPr lang="en-US" sz="1600" b="1" dirty="0"/>
              <a:t>Conditionals</a:t>
            </a:r>
            <a:r>
              <a:rPr lang="en-US" sz="1600" dirty="0"/>
              <a:t> (main focus of the morning)</a:t>
            </a:r>
          </a:p>
          <a:p>
            <a:endParaRPr lang="en-US" sz="1600" dirty="0"/>
          </a:p>
          <a:p>
            <a:r>
              <a:rPr lang="en-US" sz="1600" b="1" dirty="0"/>
              <a:t>Functions</a:t>
            </a:r>
            <a:r>
              <a:rPr lang="en-US" sz="1600" dirty="0"/>
              <a:t> (review &amp; more in-depth)</a:t>
            </a:r>
          </a:p>
          <a:p>
            <a:pPr lvl="1"/>
            <a:r>
              <a:rPr lang="en-US" sz="1400" dirty="0"/>
              <a:t>Pass by value</a:t>
            </a:r>
          </a:p>
          <a:p>
            <a:pPr lvl="1"/>
            <a:r>
              <a:rPr lang="en-US" sz="1400" u="sng" dirty="0"/>
              <a:t>Member variables</a:t>
            </a:r>
          </a:p>
          <a:p>
            <a:endParaRPr lang="en-US" sz="1600" dirty="0"/>
          </a:p>
          <a:p>
            <a:r>
              <a:rPr lang="en-US" sz="1600" b="1" dirty="0"/>
              <a:t>Arrays</a:t>
            </a:r>
            <a:r>
              <a:rPr lang="en-US" sz="1600" dirty="0"/>
              <a:t> (revision &amp; more in-depth)</a:t>
            </a:r>
          </a:p>
          <a:p>
            <a:pPr lvl="1"/>
            <a:r>
              <a:rPr lang="en-US" sz="1400" dirty="0"/>
              <a:t>Array structure in memory (introduction)</a:t>
            </a:r>
          </a:p>
          <a:p>
            <a:endParaRPr lang="en-US" sz="1600" dirty="0"/>
          </a:p>
          <a:p>
            <a:r>
              <a:rPr lang="en-US" sz="1600" b="1" dirty="0"/>
              <a:t>Variable scope </a:t>
            </a:r>
            <a:r>
              <a:rPr lang="en-US" sz="1600" dirty="0"/>
              <a:t>&amp; lifetime</a:t>
            </a:r>
          </a:p>
          <a:p>
            <a:pPr lvl="1"/>
            <a:r>
              <a:rPr lang="en-US" sz="1400" u="sng" dirty="0"/>
              <a:t>Local</a:t>
            </a:r>
            <a:r>
              <a:rPr lang="en-US" sz="1400" dirty="0"/>
              <a:t> variables</a:t>
            </a:r>
          </a:p>
          <a:p>
            <a:pPr lvl="1"/>
            <a:r>
              <a:rPr lang="en-US" sz="1400" u="sng" dirty="0"/>
              <a:t>Global</a:t>
            </a:r>
            <a:r>
              <a:rPr lang="en-US" sz="1400" dirty="0"/>
              <a:t> variables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B358FDC-4334-D846-82D6-4409F2DA6036}"/>
                  </a:ext>
                </a:extLst>
              </p:cNvPr>
              <p:cNvSpPr txBox="1"/>
              <p:nvPr/>
            </p:nvSpPr>
            <p:spPr>
              <a:xfrm>
                <a:off x="5176686" y="1914344"/>
                <a:ext cx="1268362"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𝑜</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𝑜</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4" name="TextBox 3">
                <a:extLst>
                  <a:ext uri="{FF2B5EF4-FFF2-40B4-BE49-F238E27FC236}">
                    <a16:creationId xmlns:a16="http://schemas.microsoft.com/office/drawing/2014/main" id="{BB358FDC-4334-D846-82D6-4409F2DA6036}"/>
                  </a:ext>
                </a:extLst>
              </p:cNvPr>
              <p:cNvSpPr txBox="1">
                <a:spLocks noRot="1" noChangeAspect="1" noMove="1" noResize="1" noEditPoints="1" noAdjustHandles="1" noChangeArrowheads="1" noChangeShapeType="1" noTextEdit="1"/>
              </p:cNvSpPr>
              <p:nvPr/>
            </p:nvSpPr>
            <p:spPr>
              <a:xfrm>
                <a:off x="5176686" y="1914344"/>
                <a:ext cx="1268362" cy="276999"/>
              </a:xfrm>
              <a:prstGeom prst="rect">
                <a:avLst/>
              </a:prstGeom>
              <a:blipFill>
                <a:blip r:embed="rId2"/>
                <a:stretch>
                  <a:fillRect b="-30435"/>
                </a:stretch>
              </a:blipFill>
            </p:spPr>
            <p:txBody>
              <a:bodyPr/>
              <a:lstStyle/>
              <a:p>
                <a:r>
                  <a:rPr lang="en-US">
                    <a:noFill/>
                  </a:rPr>
                  <a:t> </a:t>
                </a:r>
              </a:p>
            </p:txBody>
          </p:sp>
        </mc:Fallback>
      </mc:AlternateContent>
      <p:pic>
        <p:nvPicPr>
          <p:cNvPr id="6" name="Graphic 5" descr="Decision chart">
            <a:extLst>
              <a:ext uri="{FF2B5EF4-FFF2-40B4-BE49-F238E27FC236}">
                <a16:creationId xmlns:a16="http://schemas.microsoft.com/office/drawing/2014/main" id="{FC4C230D-A221-C74D-B16E-E03F20B95A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5176686" y="2499851"/>
            <a:ext cx="671052" cy="671052"/>
          </a:xfrm>
          <a:prstGeom prst="rect">
            <a:avLst/>
          </a:prstGeom>
        </p:spPr>
      </p:pic>
      <p:pic>
        <p:nvPicPr>
          <p:cNvPr id="10" name="Graphic 9" descr="Playbook">
            <a:extLst>
              <a:ext uri="{FF2B5EF4-FFF2-40B4-BE49-F238E27FC236}">
                <a16:creationId xmlns:a16="http://schemas.microsoft.com/office/drawing/2014/main" id="{5939E343-290C-E046-BA7A-80E4C27B3B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01447" y="3229897"/>
            <a:ext cx="914400" cy="914400"/>
          </a:xfrm>
          <a:prstGeom prst="rect">
            <a:avLst/>
          </a:prstGeom>
        </p:spPr>
      </p:pic>
      <p:pic>
        <p:nvPicPr>
          <p:cNvPr id="12" name="Graphic 11" descr="Single gear">
            <a:extLst>
              <a:ext uri="{FF2B5EF4-FFF2-40B4-BE49-F238E27FC236}">
                <a16:creationId xmlns:a16="http://schemas.microsoft.com/office/drawing/2014/main" id="{FDFC312A-530A-304E-9ED5-6E230D40DD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29499" y="3351615"/>
            <a:ext cx="471948" cy="471948"/>
          </a:xfrm>
          <a:prstGeom prst="rect">
            <a:avLst/>
          </a:prstGeom>
        </p:spPr>
      </p:pic>
      <p:pic>
        <p:nvPicPr>
          <p:cNvPr id="13" name="Graphic 12" descr="Single gear">
            <a:extLst>
              <a:ext uri="{FF2B5EF4-FFF2-40B4-BE49-F238E27FC236}">
                <a16:creationId xmlns:a16="http://schemas.microsoft.com/office/drawing/2014/main" id="{BAEC0DA3-C04F-594E-B9C1-DD72E30520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81899" y="3504015"/>
            <a:ext cx="471948" cy="471948"/>
          </a:xfrm>
          <a:prstGeom prst="rect">
            <a:avLst/>
          </a:prstGeom>
        </p:spPr>
      </p:pic>
      <p:pic>
        <p:nvPicPr>
          <p:cNvPr id="15" name="Graphic 14" descr="Mathematics">
            <a:extLst>
              <a:ext uri="{FF2B5EF4-FFF2-40B4-BE49-F238E27FC236}">
                <a16:creationId xmlns:a16="http://schemas.microsoft.com/office/drawing/2014/main" id="{18D64800-EEFE-0F49-A0F1-D58A284F04B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45048" y="1807651"/>
            <a:ext cx="578874" cy="578874"/>
          </a:xfrm>
          <a:prstGeom prst="rect">
            <a:avLst/>
          </a:prstGeom>
        </p:spPr>
      </p:pic>
      <p:pic>
        <p:nvPicPr>
          <p:cNvPr id="17" name="Graphic 16" descr="List">
            <a:extLst>
              <a:ext uri="{FF2B5EF4-FFF2-40B4-BE49-F238E27FC236}">
                <a16:creationId xmlns:a16="http://schemas.microsoft.com/office/drawing/2014/main" id="{F1D32F43-99F7-E046-BA24-AAAA4DAAF90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933338" y="4736459"/>
            <a:ext cx="578874" cy="578874"/>
          </a:xfrm>
          <a:prstGeom prst="rect">
            <a:avLst/>
          </a:prstGeom>
        </p:spPr>
      </p:pic>
      <p:pic>
        <p:nvPicPr>
          <p:cNvPr id="19" name="Graphic 18" descr="Hourglass">
            <a:extLst>
              <a:ext uri="{FF2B5EF4-FFF2-40B4-BE49-F238E27FC236}">
                <a16:creationId xmlns:a16="http://schemas.microsoft.com/office/drawing/2014/main" id="{86A0B43E-E919-2A42-8300-191B674379D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93176" y="5696747"/>
            <a:ext cx="457202" cy="457202"/>
          </a:xfrm>
          <a:prstGeom prst="rect">
            <a:avLst/>
          </a:prstGeom>
        </p:spPr>
      </p:pic>
      <p:pic>
        <p:nvPicPr>
          <p:cNvPr id="21" name="Graphic 20" descr="Magnifying glass">
            <a:extLst>
              <a:ext uri="{FF2B5EF4-FFF2-40B4-BE49-F238E27FC236}">
                <a16:creationId xmlns:a16="http://schemas.microsoft.com/office/drawing/2014/main" id="{342BF8DC-79B6-DF4C-B2DC-4A60A42732E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766811" y="5622535"/>
            <a:ext cx="626365" cy="626365"/>
          </a:xfrm>
          <a:prstGeom prst="rect">
            <a:avLst/>
          </a:prstGeom>
        </p:spPr>
      </p:pic>
    </p:spTree>
    <p:extLst>
      <p:ext uri="{BB962C8B-B14F-4D97-AF65-F5344CB8AC3E}">
        <p14:creationId xmlns:p14="http://schemas.microsoft.com/office/powerpoint/2010/main" val="162623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43"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
                                        <p:tgtEl>
                                          <p:spTgt spid="6"/>
                                        </p:tgtEl>
                                      </p:cBhvr>
                                    </p:animEffect>
                                    <p:anim calcmode="lin" valueType="num">
                                      <p:cBhvr>
                                        <p:cTn id="26" dur="400" fill="hold"/>
                                        <p:tgtEl>
                                          <p:spTgt spid="6"/>
                                        </p:tgtEl>
                                        <p:attrNameLst>
                                          <p:attrName>ppt_x</p:attrName>
                                        </p:attrNameLst>
                                      </p:cBhvr>
                                      <p:tavLst>
                                        <p:tav tm="0">
                                          <p:val>
                                            <p:strVal val="#ppt_x"/>
                                          </p:val>
                                        </p:tav>
                                        <p:tav tm="100000">
                                          <p:val>
                                            <p:strVal val="#ppt_x"/>
                                          </p:val>
                                        </p:tav>
                                      </p:tavLst>
                                    </p:anim>
                                    <p:anim calcmode="lin" valueType="num">
                                      <p:cBhvr>
                                        <p:cTn id="27" dur="400" fill="hold"/>
                                        <p:tgtEl>
                                          <p:spTgt spid="6"/>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6"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1+#ppt_w/2"/>
                                          </p:val>
                                        </p:tav>
                                        <p:tav tm="100000">
                                          <p:val>
                                            <p:strVal val="#ppt_x"/>
                                          </p:val>
                                        </p:tav>
                                      </p:tavLst>
                                    </p:anim>
                                    <p:anim calcmode="lin" valueType="num">
                                      <p:cBhvr additive="base">
                                        <p:cTn id="39" dur="50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1+#ppt_w/2"/>
                                          </p:val>
                                        </p:tav>
                                        <p:tav tm="100000">
                                          <p:val>
                                            <p:strVal val="#ppt_x"/>
                                          </p:val>
                                        </p:tav>
                                      </p:tavLst>
                                    </p:anim>
                                    <p:anim calcmode="lin" valueType="num">
                                      <p:cBhvr additive="base">
                                        <p:cTn id="43" dur="500" fill="hold"/>
                                        <p:tgtEl>
                                          <p:spTgt spid="10"/>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1+#ppt_w/2"/>
                                          </p:val>
                                        </p:tav>
                                        <p:tav tm="100000">
                                          <p:val>
                                            <p:strVal val="#ppt_x"/>
                                          </p:val>
                                        </p:tav>
                                      </p:tavLst>
                                    </p:anim>
                                    <p:anim calcmode="lin" valueType="num">
                                      <p:cBhvr additive="base">
                                        <p:cTn id="47" dur="500" fill="hold"/>
                                        <p:tgtEl>
                                          <p:spTgt spid="13"/>
                                        </p:tgtEl>
                                        <p:attrNameLst>
                                          <p:attrName>ppt_y</p:attrName>
                                        </p:attrNameLst>
                                      </p:cBhvr>
                                      <p:tavLst>
                                        <p:tav tm="0">
                                          <p:val>
                                            <p:strVal val="#ppt_y"/>
                                          </p:val>
                                        </p:tav>
                                        <p:tav tm="100000">
                                          <p:val>
                                            <p:strVal val="#ppt_y"/>
                                          </p:val>
                                        </p:tav>
                                      </p:tavLst>
                                    </p:anim>
                                  </p:childTnLst>
                                </p:cTn>
                              </p:par>
                              <p:par>
                                <p:cTn id="48" presetID="8" presetClass="emph" presetSubtype="0" repeatCount="indefinite" fill="hold" nodeType="withEffect">
                                  <p:stCondLst>
                                    <p:cond delay="0"/>
                                  </p:stCondLst>
                                  <p:childTnLst>
                                    <p:animRot by="21600000">
                                      <p:cBhvr>
                                        <p:cTn id="49" dur="2000" fill="hold"/>
                                        <p:tgtEl>
                                          <p:spTgt spid="12"/>
                                        </p:tgtEl>
                                        <p:attrNameLst>
                                          <p:attrName>r</p:attrName>
                                        </p:attrNameLst>
                                      </p:cBhvr>
                                    </p:animRot>
                                  </p:childTnLst>
                                </p:cTn>
                              </p:par>
                              <p:par>
                                <p:cTn id="50" presetID="8" presetClass="emph" presetSubtype="0" repeatCount="indefinite" fill="hold" nodeType="withEffect">
                                  <p:stCondLst>
                                    <p:cond delay="0"/>
                                  </p:stCondLst>
                                  <p:childTnLst>
                                    <p:animRot by="21600000">
                                      <p:cBhvr>
                                        <p:cTn id="51" dur="2000" fill="hold"/>
                                        <p:tgtEl>
                                          <p:spTgt spid="13"/>
                                        </p:tgtEl>
                                        <p:attrNameLst>
                                          <p:attrName>r</p:attrName>
                                        </p:attrNameLst>
                                      </p:cBhvr>
                                    </p:animRot>
                                  </p:childTnLst>
                                </p:cTn>
                              </p:par>
                              <p:par>
                                <p:cTn id="52" presetID="2" presetClass="entr" presetSubtype="6" fill="hold" grpId="0" nodeType="with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 calcmode="lin" valueType="num">
                                      <p:cBhvr additive="base">
                                        <p:cTn id="54"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5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6" presetID="2" presetClass="entr" presetSubtype="6" fill="hold" grpId="0" nodeType="withEffect">
                                  <p:stCondLst>
                                    <p:cond delay="0"/>
                                  </p:stCondLst>
                                  <p:childTnLst>
                                    <p:set>
                                      <p:cBhvr>
                                        <p:cTn id="57" dur="1" fill="hold">
                                          <p:stCondLst>
                                            <p:cond delay="0"/>
                                          </p:stCondLst>
                                        </p:cTn>
                                        <p:tgtEl>
                                          <p:spTgt spid="3">
                                            <p:txEl>
                                              <p:pRg st="6" end="6"/>
                                            </p:txEl>
                                          </p:spTgt>
                                        </p:tgtEl>
                                        <p:attrNameLst>
                                          <p:attrName>style.visibility</p:attrName>
                                        </p:attrNameLst>
                                      </p:cBhvr>
                                      <p:to>
                                        <p:strVal val="visible"/>
                                      </p:to>
                                    </p:set>
                                    <p:anim calcmode="lin" valueType="num">
                                      <p:cBhvr additive="base">
                                        <p:cTn id="58"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6" fill="hold" grpId="0" nodeType="clickEffect">
                                  <p:stCondLst>
                                    <p:cond delay="0"/>
                                  </p:stCondLst>
                                  <p:childTnLst>
                                    <p:set>
                                      <p:cBhvr>
                                        <p:cTn id="63" dur="1" fill="hold">
                                          <p:stCondLst>
                                            <p:cond delay="0"/>
                                          </p:stCondLst>
                                        </p:cTn>
                                        <p:tgtEl>
                                          <p:spTgt spid="3">
                                            <p:txEl>
                                              <p:pRg st="8" end="8"/>
                                            </p:txEl>
                                          </p:spTgt>
                                        </p:tgtEl>
                                        <p:attrNameLst>
                                          <p:attrName>style.visibility</p:attrName>
                                        </p:attrNameLst>
                                      </p:cBhvr>
                                      <p:to>
                                        <p:strVal val="visible"/>
                                      </p:to>
                                    </p:set>
                                    <p:anim calcmode="lin" valueType="num">
                                      <p:cBhvr additive="base">
                                        <p:cTn id="64"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6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66" presetID="2" presetClass="entr" presetSubtype="2" fill="hold"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500" fill="hold"/>
                                        <p:tgtEl>
                                          <p:spTgt spid="17"/>
                                        </p:tgtEl>
                                        <p:attrNameLst>
                                          <p:attrName>ppt_x</p:attrName>
                                        </p:attrNameLst>
                                      </p:cBhvr>
                                      <p:tavLst>
                                        <p:tav tm="0">
                                          <p:val>
                                            <p:strVal val="1+#ppt_w/2"/>
                                          </p:val>
                                        </p:tav>
                                        <p:tav tm="100000">
                                          <p:val>
                                            <p:strVal val="#ppt_x"/>
                                          </p:val>
                                        </p:tav>
                                      </p:tavLst>
                                    </p:anim>
                                    <p:anim calcmode="lin" valueType="num">
                                      <p:cBhvr additive="base">
                                        <p:cTn id="69" dur="500" fill="hold"/>
                                        <p:tgtEl>
                                          <p:spTgt spid="17"/>
                                        </p:tgtEl>
                                        <p:attrNameLst>
                                          <p:attrName>ppt_y</p:attrName>
                                        </p:attrNameLst>
                                      </p:cBhvr>
                                      <p:tavLst>
                                        <p:tav tm="0">
                                          <p:val>
                                            <p:strVal val="#ppt_y"/>
                                          </p:val>
                                        </p:tav>
                                        <p:tav tm="100000">
                                          <p:val>
                                            <p:strVal val="#ppt_y"/>
                                          </p:val>
                                        </p:tav>
                                      </p:tavLst>
                                    </p:anim>
                                  </p:childTnLst>
                                </p:cTn>
                              </p:par>
                              <p:par>
                                <p:cTn id="70" presetID="2" presetClass="entr" presetSubtype="6" fill="hold" grpId="0" nodeType="withEffect">
                                  <p:stCondLst>
                                    <p:cond delay="0"/>
                                  </p:stCondLst>
                                  <p:childTnLst>
                                    <p:set>
                                      <p:cBhvr>
                                        <p:cTn id="71" dur="1" fill="hold">
                                          <p:stCondLst>
                                            <p:cond delay="0"/>
                                          </p:stCondLst>
                                        </p:cTn>
                                        <p:tgtEl>
                                          <p:spTgt spid="3">
                                            <p:txEl>
                                              <p:pRg st="9" end="9"/>
                                            </p:txEl>
                                          </p:spTgt>
                                        </p:tgtEl>
                                        <p:attrNameLst>
                                          <p:attrName>style.visibility</p:attrName>
                                        </p:attrNameLst>
                                      </p:cBhvr>
                                      <p:to>
                                        <p:strVal val="visible"/>
                                      </p:to>
                                    </p:set>
                                    <p:anim calcmode="lin" valueType="num">
                                      <p:cBhvr additive="base">
                                        <p:cTn id="72"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6" fill="hold" grpId="0" nodeType="click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 calcmode="lin" valueType="num">
                                      <p:cBhvr additive="base">
                                        <p:cTn id="78" dur="500" fill="hold"/>
                                        <p:tgtEl>
                                          <p:spTgt spid="3">
                                            <p:txEl>
                                              <p:pRg st="11" end="11"/>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80" presetID="2" presetClass="entr" presetSubtype="2" fill="hold" nodeType="with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additive="base">
                                        <p:cTn id="82" dur="500" fill="hold"/>
                                        <p:tgtEl>
                                          <p:spTgt spid="21"/>
                                        </p:tgtEl>
                                        <p:attrNameLst>
                                          <p:attrName>ppt_x</p:attrName>
                                        </p:attrNameLst>
                                      </p:cBhvr>
                                      <p:tavLst>
                                        <p:tav tm="0">
                                          <p:val>
                                            <p:strVal val="1+#ppt_w/2"/>
                                          </p:val>
                                        </p:tav>
                                        <p:tav tm="100000">
                                          <p:val>
                                            <p:strVal val="#ppt_x"/>
                                          </p:val>
                                        </p:tav>
                                      </p:tavLst>
                                    </p:anim>
                                    <p:anim calcmode="lin" valueType="num">
                                      <p:cBhvr additive="base">
                                        <p:cTn id="83" dur="500" fill="hold"/>
                                        <p:tgtEl>
                                          <p:spTgt spid="21"/>
                                        </p:tgtEl>
                                        <p:attrNameLst>
                                          <p:attrName>ppt_y</p:attrName>
                                        </p:attrNameLst>
                                      </p:cBhvr>
                                      <p:tavLst>
                                        <p:tav tm="0">
                                          <p:val>
                                            <p:strVal val="#ppt_y"/>
                                          </p:val>
                                        </p:tav>
                                        <p:tav tm="100000">
                                          <p:val>
                                            <p:strVal val="#ppt_y"/>
                                          </p:val>
                                        </p:tav>
                                      </p:tavLst>
                                    </p:anim>
                                  </p:childTnLst>
                                </p:cTn>
                              </p:par>
                              <p:par>
                                <p:cTn id="84" presetID="2" presetClass="entr" presetSubtype="2" repeatCount="0" fill="hold" nodeType="withEffect">
                                  <p:stCondLst>
                                    <p:cond delay="0"/>
                                  </p:stCondLst>
                                  <p:childTnLst>
                                    <p:set>
                                      <p:cBhvr>
                                        <p:cTn id="85" dur="1" fill="hold">
                                          <p:stCondLst>
                                            <p:cond delay="0"/>
                                          </p:stCondLst>
                                        </p:cTn>
                                        <p:tgtEl>
                                          <p:spTgt spid="19"/>
                                        </p:tgtEl>
                                        <p:attrNameLst>
                                          <p:attrName>style.visibility</p:attrName>
                                        </p:attrNameLst>
                                      </p:cBhvr>
                                      <p:to>
                                        <p:strVal val="visible"/>
                                      </p:to>
                                    </p:set>
                                    <p:anim calcmode="lin" valueType="num">
                                      <p:cBhvr additive="base">
                                        <p:cTn id="86" dur="500" fill="hold"/>
                                        <p:tgtEl>
                                          <p:spTgt spid="19"/>
                                        </p:tgtEl>
                                        <p:attrNameLst>
                                          <p:attrName>ppt_x</p:attrName>
                                        </p:attrNameLst>
                                      </p:cBhvr>
                                      <p:tavLst>
                                        <p:tav tm="0">
                                          <p:val>
                                            <p:strVal val="1+#ppt_w/2"/>
                                          </p:val>
                                        </p:tav>
                                        <p:tav tm="100000">
                                          <p:val>
                                            <p:strVal val="#ppt_x"/>
                                          </p:val>
                                        </p:tav>
                                      </p:tavLst>
                                    </p:anim>
                                    <p:anim calcmode="lin" valueType="num">
                                      <p:cBhvr additive="base">
                                        <p:cTn id="87" dur="500" fill="hold"/>
                                        <p:tgtEl>
                                          <p:spTgt spid="19"/>
                                        </p:tgtEl>
                                        <p:attrNameLst>
                                          <p:attrName>ppt_y</p:attrName>
                                        </p:attrNameLst>
                                      </p:cBhvr>
                                      <p:tavLst>
                                        <p:tav tm="0">
                                          <p:val>
                                            <p:strVal val="#ppt_y"/>
                                          </p:val>
                                        </p:tav>
                                        <p:tav tm="100000">
                                          <p:val>
                                            <p:strVal val="#ppt_y"/>
                                          </p:val>
                                        </p:tav>
                                      </p:tavLst>
                                    </p:anim>
                                  </p:childTnLst>
                                </p:cTn>
                              </p:par>
                              <p:par>
                                <p:cTn id="88" presetID="8" presetClass="emph" presetSubtype="0" repeatCount="indefinite" fill="hold" nodeType="withEffect">
                                  <p:stCondLst>
                                    <p:cond delay="0"/>
                                  </p:stCondLst>
                                  <p:childTnLst>
                                    <p:animRot by="21600000">
                                      <p:cBhvr>
                                        <p:cTn id="89" dur="2000" fill="hold"/>
                                        <p:tgtEl>
                                          <p:spTgt spid="19"/>
                                        </p:tgtEl>
                                        <p:attrNameLst>
                                          <p:attrName>r</p:attrName>
                                        </p:attrNameLst>
                                      </p:cBhvr>
                                    </p:animRot>
                                  </p:childTnLst>
                                </p:cTn>
                              </p:par>
                              <p:par>
                                <p:cTn id="90" presetID="2" presetClass="entr" presetSubtype="6" fill="hold" grpId="0" nodeType="withEffect">
                                  <p:stCondLst>
                                    <p:cond delay="0"/>
                                  </p:stCondLst>
                                  <p:childTnLst>
                                    <p:set>
                                      <p:cBhvr>
                                        <p:cTn id="91" dur="1" fill="hold">
                                          <p:stCondLst>
                                            <p:cond delay="0"/>
                                          </p:stCondLst>
                                        </p:cTn>
                                        <p:tgtEl>
                                          <p:spTgt spid="3">
                                            <p:txEl>
                                              <p:pRg st="12" end="12"/>
                                            </p:txEl>
                                          </p:spTgt>
                                        </p:tgtEl>
                                        <p:attrNameLst>
                                          <p:attrName>style.visibility</p:attrName>
                                        </p:attrNameLst>
                                      </p:cBhvr>
                                      <p:to>
                                        <p:strVal val="visible"/>
                                      </p:to>
                                    </p:set>
                                    <p:anim calcmode="lin" valueType="num">
                                      <p:cBhvr additive="base">
                                        <p:cTn id="92" dur="500" fill="hold"/>
                                        <p:tgtEl>
                                          <p:spTgt spid="3">
                                            <p:txEl>
                                              <p:pRg st="12" end="12"/>
                                            </p:txEl>
                                          </p:spTgt>
                                        </p:tgtEl>
                                        <p:attrNameLst>
                                          <p:attrName>ppt_x</p:attrName>
                                        </p:attrNameLst>
                                      </p:cBhvr>
                                      <p:tavLst>
                                        <p:tav tm="0">
                                          <p:val>
                                            <p:strVal val="1+#ppt_w/2"/>
                                          </p:val>
                                        </p:tav>
                                        <p:tav tm="100000">
                                          <p:val>
                                            <p:strVal val="#ppt_x"/>
                                          </p:val>
                                        </p:tav>
                                      </p:tavLst>
                                    </p:anim>
                                    <p:anim calcmode="lin" valueType="num">
                                      <p:cBhvr additive="base">
                                        <p:cTn id="93"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94" presetID="2" presetClass="entr" presetSubtype="6" fill="hold" grpId="0" nodeType="withEffect">
                                  <p:stCondLst>
                                    <p:cond delay="0"/>
                                  </p:stCondLst>
                                  <p:childTnLst>
                                    <p:set>
                                      <p:cBhvr>
                                        <p:cTn id="95" dur="1" fill="hold">
                                          <p:stCondLst>
                                            <p:cond delay="0"/>
                                          </p:stCondLst>
                                        </p:cTn>
                                        <p:tgtEl>
                                          <p:spTgt spid="3">
                                            <p:txEl>
                                              <p:pRg st="13" end="13"/>
                                            </p:txEl>
                                          </p:spTgt>
                                        </p:tgtEl>
                                        <p:attrNameLst>
                                          <p:attrName>style.visibility</p:attrName>
                                        </p:attrNameLst>
                                      </p:cBhvr>
                                      <p:to>
                                        <p:strVal val="visible"/>
                                      </p:to>
                                    </p:set>
                                    <p:anim calcmode="lin" valueType="num">
                                      <p:cBhvr additive="base">
                                        <p:cTn id="96" dur="500" fill="hold"/>
                                        <p:tgtEl>
                                          <p:spTgt spid="3">
                                            <p:txEl>
                                              <p:pRg st="13" end="13"/>
                                            </p:txEl>
                                          </p:spTgt>
                                        </p:tgtEl>
                                        <p:attrNameLst>
                                          <p:attrName>ppt_x</p:attrName>
                                        </p:attrNameLst>
                                      </p:cBhvr>
                                      <p:tavLst>
                                        <p:tav tm="0">
                                          <p:val>
                                            <p:strVal val="1+#ppt_w/2"/>
                                          </p:val>
                                        </p:tav>
                                        <p:tav tm="100000">
                                          <p:val>
                                            <p:strVal val="#ppt_x"/>
                                          </p:val>
                                        </p:tav>
                                      </p:tavLst>
                                    </p:anim>
                                    <p:anim calcmode="lin" valueType="num">
                                      <p:cBhvr additive="base">
                                        <p:cTn id="97"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2A69-2686-A248-BD94-82BC1491E98F}"/>
              </a:ext>
            </a:extLst>
          </p:cNvPr>
          <p:cNvSpPr>
            <a:spLocks noGrp="1"/>
          </p:cNvSpPr>
          <p:nvPr>
            <p:ph type="title"/>
          </p:nvPr>
        </p:nvSpPr>
        <p:spPr/>
        <p:txBody>
          <a:bodyPr/>
          <a:lstStyle/>
          <a:p>
            <a:pPr algn="ctr"/>
            <a:r>
              <a:rPr lang="en-US" dirty="0"/>
              <a:t>Return type</a:t>
            </a:r>
          </a:p>
        </p:txBody>
      </p:sp>
      <p:sp>
        <p:nvSpPr>
          <p:cNvPr id="3" name="Content Placeholder 2">
            <a:extLst>
              <a:ext uri="{FF2B5EF4-FFF2-40B4-BE49-F238E27FC236}">
                <a16:creationId xmlns:a16="http://schemas.microsoft.com/office/drawing/2014/main" id="{D7909835-A1FC-F245-92A7-FC8E81C6F290}"/>
              </a:ext>
            </a:extLst>
          </p:cNvPr>
          <p:cNvSpPr>
            <a:spLocks noGrp="1"/>
          </p:cNvSpPr>
          <p:nvPr>
            <p:ph idx="1"/>
          </p:nvPr>
        </p:nvSpPr>
        <p:spPr/>
        <p:txBody>
          <a:bodyPr/>
          <a:lstStyle/>
          <a:p>
            <a:r>
              <a:rPr lang="en-US" dirty="0"/>
              <a:t>The </a:t>
            </a:r>
            <a:r>
              <a:rPr lang="en-US" u="sng" dirty="0"/>
              <a:t>return type</a:t>
            </a:r>
            <a:r>
              <a:rPr lang="en-US" dirty="0"/>
              <a:t> is the type of </a:t>
            </a:r>
            <a:r>
              <a:rPr lang="en-US" u="sng" dirty="0"/>
              <a:t>data that our function will give us back</a:t>
            </a:r>
            <a:r>
              <a:rPr lang="en-US" dirty="0"/>
              <a:t> once it has finished its task</a:t>
            </a:r>
          </a:p>
          <a:p>
            <a:endParaRPr lang="en-US" dirty="0"/>
          </a:p>
          <a:p>
            <a:r>
              <a:rPr lang="en-US" u="sng" dirty="0"/>
              <a:t>Reminder</a:t>
            </a:r>
            <a:r>
              <a:rPr lang="en-US" dirty="0"/>
              <a:t>: If our </a:t>
            </a:r>
            <a:r>
              <a:rPr lang="en-US" u="sng" dirty="0"/>
              <a:t>function doesn’t need to return any values</a:t>
            </a:r>
            <a:r>
              <a:rPr lang="en-US" dirty="0"/>
              <a:t>, we can use the </a:t>
            </a:r>
            <a:r>
              <a:rPr lang="en-US" sz="2000" dirty="0">
                <a:solidFill>
                  <a:schemeClr val="tx2"/>
                </a:solidFill>
                <a:latin typeface="Consolas" panose="020B0609020204030204" pitchFamily="49" charset="0"/>
                <a:cs typeface="Consolas" panose="020B0609020204030204" pitchFamily="49" charset="0"/>
              </a:rPr>
              <a:t>void</a:t>
            </a:r>
            <a:r>
              <a:rPr lang="en-US" dirty="0"/>
              <a:t> key word to signify that nothing is returned</a:t>
            </a:r>
          </a:p>
        </p:txBody>
      </p:sp>
      <p:pic>
        <p:nvPicPr>
          <p:cNvPr id="5" name="Graphic 4" descr="Line arrow: Horizontal U-turn">
            <a:extLst>
              <a:ext uri="{FF2B5EF4-FFF2-40B4-BE49-F238E27FC236}">
                <a16:creationId xmlns:a16="http://schemas.microsoft.com/office/drawing/2014/main" id="{509E0C3D-366B-0F48-9E2A-D01DA512A6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87032" y="900603"/>
            <a:ext cx="914400" cy="914400"/>
          </a:xfrm>
          <a:prstGeom prst="rect">
            <a:avLst/>
          </a:prstGeom>
        </p:spPr>
      </p:pic>
    </p:spTree>
    <p:extLst>
      <p:ext uri="{BB962C8B-B14F-4D97-AF65-F5344CB8AC3E}">
        <p14:creationId xmlns:p14="http://schemas.microsoft.com/office/powerpoint/2010/main" val="1613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200" fill="hold">
                                          <p:stCondLst>
                                            <p:cond delay="0"/>
                                          </p:stCondLst>
                                        </p:cTn>
                                        <p:tgtEl>
                                          <p:spTgt spid="5"/>
                                        </p:tgtEl>
                                        <p:attrNameLst>
                                          <p:attrName>r</p:attrName>
                                        </p:attrNameLst>
                                      </p:cBhvr>
                                    </p:animRot>
                                    <p:animRot by="-240000">
                                      <p:cBhvr>
                                        <p:cTn id="7" dur="400" fill="hold">
                                          <p:stCondLst>
                                            <p:cond delay="400"/>
                                          </p:stCondLst>
                                        </p:cTn>
                                        <p:tgtEl>
                                          <p:spTgt spid="5"/>
                                        </p:tgtEl>
                                        <p:attrNameLst>
                                          <p:attrName>r</p:attrName>
                                        </p:attrNameLst>
                                      </p:cBhvr>
                                    </p:animRot>
                                    <p:animRot by="240000">
                                      <p:cBhvr>
                                        <p:cTn id="8" dur="400" fill="hold">
                                          <p:stCondLst>
                                            <p:cond delay="800"/>
                                          </p:stCondLst>
                                        </p:cTn>
                                        <p:tgtEl>
                                          <p:spTgt spid="5"/>
                                        </p:tgtEl>
                                        <p:attrNameLst>
                                          <p:attrName>r</p:attrName>
                                        </p:attrNameLst>
                                      </p:cBhvr>
                                    </p:animRot>
                                    <p:animRot by="-240000">
                                      <p:cBhvr>
                                        <p:cTn id="9" dur="400" fill="hold">
                                          <p:stCondLst>
                                            <p:cond delay="1200"/>
                                          </p:stCondLst>
                                        </p:cTn>
                                        <p:tgtEl>
                                          <p:spTgt spid="5"/>
                                        </p:tgtEl>
                                        <p:attrNameLst>
                                          <p:attrName>r</p:attrName>
                                        </p:attrNameLst>
                                      </p:cBhvr>
                                    </p:animRot>
                                    <p:animRot by="120000">
                                      <p:cBhvr>
                                        <p:cTn id="10" dur="400" fill="hold">
                                          <p:stCondLst>
                                            <p:cond delay="16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BE45-722B-6840-9DAE-B60ED8410A8B}"/>
              </a:ext>
            </a:extLst>
          </p:cNvPr>
          <p:cNvSpPr>
            <a:spLocks noGrp="1"/>
          </p:cNvSpPr>
          <p:nvPr>
            <p:ph type="title"/>
          </p:nvPr>
        </p:nvSpPr>
        <p:spPr/>
        <p:txBody>
          <a:bodyPr/>
          <a:lstStyle/>
          <a:p>
            <a:pPr algn="ctr"/>
            <a:r>
              <a:rPr lang="en-US" dirty="0"/>
              <a:t>What should the following functions have as a return type?</a:t>
            </a:r>
          </a:p>
        </p:txBody>
      </p:sp>
      <p:sp>
        <p:nvSpPr>
          <p:cNvPr id="3" name="Content Placeholder 2">
            <a:extLst>
              <a:ext uri="{FF2B5EF4-FFF2-40B4-BE49-F238E27FC236}">
                <a16:creationId xmlns:a16="http://schemas.microsoft.com/office/drawing/2014/main" id="{7D4EC1ED-F365-A542-BFE7-134B57BA9C1C}"/>
              </a:ext>
            </a:extLst>
          </p:cNvPr>
          <p:cNvSpPr>
            <a:spLocks noGrp="1"/>
          </p:cNvSpPr>
          <p:nvPr>
            <p:ph idx="1"/>
          </p:nvPr>
        </p:nvSpPr>
        <p:spPr>
          <a:xfrm>
            <a:off x="3463636" y="2479964"/>
            <a:ext cx="4456905" cy="519545"/>
          </a:xfrm>
        </p:spPr>
        <p:txBody>
          <a:bodyPr>
            <a:normAutofit/>
          </a:bodyPr>
          <a:lstStyle/>
          <a:p>
            <a:pPr marL="0" indent="0">
              <a:buNone/>
            </a:pPr>
            <a:r>
              <a:rPr lang="en-US" sz="1800" dirty="0" err="1">
                <a:solidFill>
                  <a:srgbClr val="00B050"/>
                </a:solidFill>
                <a:latin typeface="Consolas" panose="020B0609020204030204" pitchFamily="49" charset="0"/>
                <a:cs typeface="Consolas" panose="020B0609020204030204" pitchFamily="49" charset="0"/>
              </a:rPr>
              <a:t>didFail</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 }</a:t>
            </a:r>
          </a:p>
        </p:txBody>
      </p:sp>
      <p:sp>
        <p:nvSpPr>
          <p:cNvPr id="4" name="Content Placeholder 2">
            <a:extLst>
              <a:ext uri="{FF2B5EF4-FFF2-40B4-BE49-F238E27FC236}">
                <a16:creationId xmlns:a16="http://schemas.microsoft.com/office/drawing/2014/main" id="{50A124F8-331A-1D41-97F2-BD0D45ADDF6B}"/>
              </a:ext>
            </a:extLst>
          </p:cNvPr>
          <p:cNvSpPr txBox="1">
            <a:spLocks/>
          </p:cNvSpPr>
          <p:nvPr/>
        </p:nvSpPr>
        <p:spPr>
          <a:xfrm>
            <a:off x="2840181" y="2479964"/>
            <a:ext cx="8312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accent4"/>
                </a:solidFill>
                <a:latin typeface="Consolas" panose="020B0609020204030204" pitchFamily="49" charset="0"/>
                <a:cs typeface="Consolas" panose="020B0609020204030204" pitchFamily="49" charset="0"/>
              </a:rPr>
              <a:t>bool</a:t>
            </a:r>
            <a:endParaRPr lang="en-US" dirty="0">
              <a:solidFill>
                <a:schemeClr val="accent4"/>
              </a:solidFill>
              <a:latin typeface="Consolas" panose="020B0609020204030204" pitchFamily="49" charset="0"/>
              <a:cs typeface="Consolas" panose="020B0609020204030204" pitchFamily="49" charset="0"/>
            </a:endParaRPr>
          </a:p>
        </p:txBody>
      </p:sp>
      <p:sp>
        <p:nvSpPr>
          <p:cNvPr id="5" name="Content Placeholder 2">
            <a:extLst>
              <a:ext uri="{FF2B5EF4-FFF2-40B4-BE49-F238E27FC236}">
                <a16:creationId xmlns:a16="http://schemas.microsoft.com/office/drawing/2014/main" id="{DBAC7B2C-4596-1846-BC4F-43853CE43FE0}"/>
              </a:ext>
            </a:extLst>
          </p:cNvPr>
          <p:cNvSpPr txBox="1">
            <a:spLocks/>
          </p:cNvSpPr>
          <p:nvPr/>
        </p:nvSpPr>
        <p:spPr>
          <a:xfrm>
            <a:off x="3463635" y="3122612"/>
            <a:ext cx="5472547"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addInts</a:t>
            </a:r>
            <a:r>
              <a:rPr lang="en-US" sz="1800" dirty="0">
                <a:latin typeface="Consolas" panose="020B0609020204030204" pitchFamily="49" charset="0"/>
                <a:cs typeface="Consolas" panose="020B0609020204030204" pitchFamily="49" charset="0"/>
              </a:rPr>
              <a:t>(</a:t>
            </a:r>
            <a:r>
              <a:rPr lang="en-US" sz="1800" dirty="0" err="1">
                <a:solidFill>
                  <a:schemeClr val="accent4"/>
                </a:solidFill>
                <a:latin typeface="Consolas" panose="020B0609020204030204" pitchFamily="49" charset="0"/>
                <a:cs typeface="Consolas" panose="020B0609020204030204" pitchFamily="49" charset="0"/>
              </a:rPr>
              <a:t>int</a:t>
            </a:r>
            <a:r>
              <a:rPr lang="en-US" sz="1800" dirty="0">
                <a:solidFill>
                  <a:schemeClr val="accent4"/>
                </a:solidFill>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x, </a:t>
            </a:r>
            <a:r>
              <a:rPr lang="en-US" sz="1800" dirty="0" err="1">
                <a:solidFill>
                  <a:schemeClr val="accent4"/>
                </a:solidFill>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y) { </a:t>
            </a:r>
            <a:r>
              <a:rPr lang="en-US" sz="1800" dirty="0">
                <a:solidFill>
                  <a:schemeClr val="accent4"/>
                </a:solidFill>
                <a:latin typeface="Consolas" panose="020B0609020204030204" pitchFamily="49" charset="0"/>
                <a:cs typeface="Consolas" panose="020B0609020204030204" pitchFamily="49" charset="0"/>
              </a:rPr>
              <a:t>return</a:t>
            </a:r>
            <a:r>
              <a:rPr lang="en-US" sz="1800" dirty="0">
                <a:latin typeface="Consolas" panose="020B0609020204030204" pitchFamily="49" charset="0"/>
                <a:cs typeface="Consolas" panose="020B0609020204030204" pitchFamily="49" charset="0"/>
              </a:rPr>
              <a:t> x + y; }</a:t>
            </a:r>
          </a:p>
        </p:txBody>
      </p:sp>
      <p:sp>
        <p:nvSpPr>
          <p:cNvPr id="6" name="Content Placeholder 2">
            <a:extLst>
              <a:ext uri="{FF2B5EF4-FFF2-40B4-BE49-F238E27FC236}">
                <a16:creationId xmlns:a16="http://schemas.microsoft.com/office/drawing/2014/main" id="{E1C9CACE-60A3-7A42-9FFC-7EDB5FA9B0A2}"/>
              </a:ext>
            </a:extLst>
          </p:cNvPr>
          <p:cNvSpPr txBox="1">
            <a:spLocks/>
          </p:cNvSpPr>
          <p:nvPr/>
        </p:nvSpPr>
        <p:spPr>
          <a:xfrm>
            <a:off x="2840181" y="3122611"/>
            <a:ext cx="678873"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chemeClr val="accent4"/>
                </a:solidFill>
                <a:latin typeface="Consolas" panose="020B0609020204030204" pitchFamily="49" charset="0"/>
                <a:cs typeface="Consolas" panose="020B0609020204030204" pitchFamily="49" charset="0"/>
              </a:rPr>
              <a:t>int</a:t>
            </a:r>
            <a:endParaRPr lang="en-US" sz="1800" dirty="0">
              <a:solidFill>
                <a:schemeClr val="accent4"/>
              </a:solidFill>
              <a:latin typeface="Consolas" panose="020B0609020204030204" pitchFamily="49" charset="0"/>
              <a:cs typeface="Consolas" panose="020B0609020204030204" pitchFamily="49" charset="0"/>
            </a:endParaRPr>
          </a:p>
        </p:txBody>
      </p:sp>
      <p:sp>
        <p:nvSpPr>
          <p:cNvPr id="7" name="Content Placeholder 2">
            <a:extLst>
              <a:ext uri="{FF2B5EF4-FFF2-40B4-BE49-F238E27FC236}">
                <a16:creationId xmlns:a16="http://schemas.microsoft.com/office/drawing/2014/main" id="{C997ADB3-0DA8-4F4C-8321-CB62E4930626}"/>
              </a:ext>
            </a:extLst>
          </p:cNvPr>
          <p:cNvSpPr txBox="1">
            <a:spLocks/>
          </p:cNvSpPr>
          <p:nvPr/>
        </p:nvSpPr>
        <p:spPr>
          <a:xfrm>
            <a:off x="3463635" y="3765260"/>
            <a:ext cx="6220692"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err="1">
                <a:solidFill>
                  <a:srgbClr val="00B050"/>
                </a:solidFill>
                <a:latin typeface="Consolas" panose="020B0609020204030204" pitchFamily="49" charset="0"/>
                <a:cs typeface="Consolas" panose="020B0609020204030204" pitchFamily="49" charset="0"/>
              </a:rPr>
              <a:t>printStr</a:t>
            </a:r>
            <a:r>
              <a:rPr lang="en-US" sz="1800" dirty="0">
                <a:latin typeface="Consolas" panose="020B0609020204030204" pitchFamily="49" charset="0"/>
                <a:cs typeface="Consolas" panose="020B0609020204030204" pitchFamily="49" charset="0"/>
              </a:rPr>
              <a:t>(</a:t>
            </a:r>
            <a:r>
              <a:rPr lang="en-US" sz="1800" dirty="0">
                <a:solidFill>
                  <a:schemeClr val="accent4"/>
                </a:solidFill>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a:t>
            </a:r>
            <a:r>
              <a:rPr lang="en-US" sz="1800" dirty="0" err="1">
                <a:solidFill>
                  <a:schemeClr val="tx2">
                    <a:lumMod val="50000"/>
                  </a:schemeClr>
                </a:solidFill>
                <a:latin typeface="Consolas" panose="020B0609020204030204" pitchFamily="49" charset="0"/>
                <a:cs typeface="Consolas" panose="020B0609020204030204" pitchFamily="49" charset="0"/>
              </a:rPr>
              <a:t>cout</a:t>
            </a:r>
            <a:r>
              <a:rPr lang="en-US" sz="1800" dirty="0">
                <a:latin typeface="Consolas" panose="020B0609020204030204" pitchFamily="49" charset="0"/>
                <a:cs typeface="Consolas" panose="020B0609020204030204" pitchFamily="49" charset="0"/>
              </a:rPr>
              <a:t> &lt;&lt;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&lt;&lt; </a:t>
            </a:r>
            <a:r>
              <a:rPr lang="en-US" sz="1800" dirty="0" err="1">
                <a:solidFill>
                  <a:schemeClr val="tx2">
                    <a:lumMod val="50000"/>
                  </a:schemeClr>
                </a:solidFill>
                <a:latin typeface="Consolas" panose="020B0609020204030204" pitchFamily="49" charset="0"/>
                <a:cs typeface="Consolas" panose="020B0609020204030204" pitchFamily="49" charset="0"/>
              </a:rPr>
              <a:t>endl</a:t>
            </a:r>
            <a:r>
              <a:rPr lang="en-US" sz="1800" dirty="0">
                <a:latin typeface="Consolas" panose="020B0609020204030204" pitchFamily="49" charset="0"/>
                <a:cs typeface="Consolas" panose="020B0609020204030204" pitchFamily="49" charset="0"/>
              </a:rPr>
              <a:t>; }</a:t>
            </a:r>
          </a:p>
        </p:txBody>
      </p:sp>
      <p:sp>
        <p:nvSpPr>
          <p:cNvPr id="9" name="Content Placeholder 2">
            <a:extLst>
              <a:ext uri="{FF2B5EF4-FFF2-40B4-BE49-F238E27FC236}">
                <a16:creationId xmlns:a16="http://schemas.microsoft.com/office/drawing/2014/main" id="{B6F2424B-BF89-D641-9069-E1F3773B782A}"/>
              </a:ext>
            </a:extLst>
          </p:cNvPr>
          <p:cNvSpPr txBox="1">
            <a:spLocks/>
          </p:cNvSpPr>
          <p:nvPr/>
        </p:nvSpPr>
        <p:spPr>
          <a:xfrm>
            <a:off x="2822066" y="3765260"/>
            <a:ext cx="849388" cy="51954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2"/>
                </a:solidFill>
                <a:latin typeface="Consolas" panose="020B0609020204030204" pitchFamily="49" charset="0"/>
                <a:cs typeface="Consolas" panose="020B0609020204030204" pitchFamily="49" charset="0"/>
              </a:rPr>
              <a:t>void</a:t>
            </a:r>
          </a:p>
        </p:txBody>
      </p:sp>
    </p:spTree>
    <p:extLst>
      <p:ext uri="{BB962C8B-B14F-4D97-AF65-F5344CB8AC3E}">
        <p14:creationId xmlns:p14="http://schemas.microsoft.com/office/powerpoint/2010/main" val="414278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C90B-1FC2-074F-8E92-83F576A13654}"/>
              </a:ext>
            </a:extLst>
          </p:cNvPr>
          <p:cNvSpPr>
            <a:spLocks noGrp="1"/>
          </p:cNvSpPr>
          <p:nvPr>
            <p:ph type="title"/>
          </p:nvPr>
        </p:nvSpPr>
        <p:spPr/>
        <p:txBody>
          <a:bodyPr/>
          <a:lstStyle/>
          <a:p>
            <a:pPr algn="ctr"/>
            <a:r>
              <a:rPr lang="en-US" dirty="0"/>
              <a:t>Function-name</a:t>
            </a:r>
          </a:p>
        </p:txBody>
      </p:sp>
      <p:sp>
        <p:nvSpPr>
          <p:cNvPr id="3" name="Content Placeholder 2">
            <a:extLst>
              <a:ext uri="{FF2B5EF4-FFF2-40B4-BE49-F238E27FC236}">
                <a16:creationId xmlns:a16="http://schemas.microsoft.com/office/drawing/2014/main" id="{FD479918-736F-D343-8FD8-610F1FBC3927}"/>
              </a:ext>
            </a:extLst>
          </p:cNvPr>
          <p:cNvSpPr>
            <a:spLocks noGrp="1"/>
          </p:cNvSpPr>
          <p:nvPr>
            <p:ph idx="1"/>
          </p:nvPr>
        </p:nvSpPr>
        <p:spPr/>
        <p:txBody>
          <a:bodyPr/>
          <a:lstStyle/>
          <a:p>
            <a:r>
              <a:rPr lang="en-US" dirty="0"/>
              <a:t>The function-name is a name that we give to our method, so that we know what it is called.</a:t>
            </a:r>
          </a:p>
          <a:p>
            <a:endParaRPr lang="en-US" dirty="0"/>
          </a:p>
          <a:p>
            <a:r>
              <a:rPr lang="en-US" dirty="0"/>
              <a:t>The function name can be anything as long as it’s not a number</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2(</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t> is NOT allowed</a:t>
            </a:r>
          </a:p>
          <a:p>
            <a:pPr lvl="1"/>
            <a:r>
              <a:rPr lang="en-US" sz="1800" dirty="0">
                <a:solidFill>
                  <a:schemeClr val="tx2"/>
                </a:solidFill>
                <a:latin typeface="Consolas" panose="020B0609020204030204" pitchFamily="49" charset="0"/>
                <a:cs typeface="Consolas" panose="020B0609020204030204" pitchFamily="49" charset="0"/>
              </a:rPr>
              <a:t>void</a:t>
            </a:r>
            <a:r>
              <a:rPr lang="en-US" sz="1800" dirty="0">
                <a:latin typeface="Consolas" panose="020B0609020204030204" pitchFamily="49" charset="0"/>
                <a:cs typeface="Consolas" panose="020B0609020204030204" pitchFamily="49" charset="0"/>
              </a:rPr>
              <a:t> myFunc2(</a:t>
            </a:r>
            <a:r>
              <a:rPr lang="en-US" sz="1800" dirty="0">
                <a:solidFill>
                  <a:schemeClr val="accent4"/>
                </a:solidFill>
                <a:latin typeface="Consolas" panose="020B0609020204030204" pitchFamily="49" charset="0"/>
                <a:cs typeface="Consolas" panose="020B0609020204030204" pitchFamily="49" charset="0"/>
              </a:rPr>
              <a:t>bool</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var</a:t>
            </a:r>
            <a:r>
              <a:rPr lang="en-US" sz="1800" dirty="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a:t>
            </a:r>
            <a:r>
              <a:rPr lang="en-US" dirty="0"/>
              <a:t>IS allowed</a:t>
            </a:r>
          </a:p>
        </p:txBody>
      </p:sp>
    </p:spTree>
    <p:extLst>
      <p:ext uri="{BB962C8B-B14F-4D97-AF65-F5344CB8AC3E}">
        <p14:creationId xmlns:p14="http://schemas.microsoft.com/office/powerpoint/2010/main" val="249295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B41B-98DE-2F4C-9C0C-0561A665B37D}"/>
              </a:ext>
            </a:extLst>
          </p:cNvPr>
          <p:cNvSpPr>
            <a:spLocks noGrp="1"/>
          </p:cNvSpPr>
          <p:nvPr>
            <p:ph type="title"/>
          </p:nvPr>
        </p:nvSpPr>
        <p:spPr/>
        <p:txBody>
          <a:bodyPr/>
          <a:lstStyle/>
          <a:p>
            <a:pPr algn="ctr"/>
            <a:r>
              <a:rPr lang="en-US" dirty="0"/>
              <a:t>Function Argument</a:t>
            </a:r>
          </a:p>
        </p:txBody>
      </p:sp>
      <p:sp>
        <p:nvSpPr>
          <p:cNvPr id="3" name="Content Placeholder 2">
            <a:extLst>
              <a:ext uri="{FF2B5EF4-FFF2-40B4-BE49-F238E27FC236}">
                <a16:creationId xmlns:a16="http://schemas.microsoft.com/office/drawing/2014/main" id="{22B3299C-D5DF-3044-BD65-094D59277646}"/>
              </a:ext>
            </a:extLst>
          </p:cNvPr>
          <p:cNvSpPr>
            <a:spLocks noGrp="1"/>
          </p:cNvSpPr>
          <p:nvPr>
            <p:ph idx="1"/>
          </p:nvPr>
        </p:nvSpPr>
        <p:spPr/>
        <p:txBody>
          <a:bodyPr/>
          <a:lstStyle/>
          <a:p>
            <a:r>
              <a:rPr lang="en-US" dirty="0"/>
              <a:t>Function arguments are what gets passed into a function [passed into the brackets of the function].</a:t>
            </a:r>
          </a:p>
          <a:p>
            <a:r>
              <a:rPr lang="en-US" dirty="0"/>
              <a:t>They can have </a:t>
            </a:r>
            <a:r>
              <a:rPr lang="en-US" u="sng" dirty="0"/>
              <a:t>any name we want</a:t>
            </a:r>
            <a:r>
              <a:rPr lang="en-US" dirty="0"/>
              <a:t>, as long as it’s </a:t>
            </a:r>
            <a:r>
              <a:rPr lang="en-US" u="sng" dirty="0"/>
              <a:t>not a number</a:t>
            </a:r>
            <a:r>
              <a:rPr lang="en-US" dirty="0"/>
              <a:t>.</a:t>
            </a:r>
          </a:p>
          <a:p>
            <a:r>
              <a:rPr lang="en-US" dirty="0"/>
              <a:t>Function arguments are proceeded by their type</a:t>
            </a:r>
          </a:p>
          <a:p>
            <a:pPr lvl="1"/>
            <a:r>
              <a:rPr lang="en-US" dirty="0"/>
              <a:t>If </a:t>
            </a:r>
            <a:r>
              <a:rPr lang="en-US" sz="1800" dirty="0" err="1">
                <a:latin typeface="Consolas" panose="020B0609020204030204" pitchFamily="49" charset="0"/>
                <a:cs typeface="Consolas" panose="020B0609020204030204" pitchFamily="49" charset="0"/>
              </a:rPr>
              <a:t>var</a:t>
            </a:r>
            <a:r>
              <a:rPr lang="en-US" dirty="0"/>
              <a:t> is an </a:t>
            </a:r>
            <a:r>
              <a:rPr lang="en-US" u="sng" dirty="0"/>
              <a:t>integer</a:t>
            </a:r>
            <a:r>
              <a:rPr lang="en-US" dirty="0"/>
              <a:t>, then it will have the </a:t>
            </a:r>
            <a:r>
              <a:rPr lang="en-US" sz="1800" dirty="0" err="1">
                <a:solidFill>
                  <a:schemeClr val="accent4"/>
                </a:solidFill>
                <a:latin typeface="Consolas" panose="020B0609020204030204" pitchFamily="49" charset="0"/>
                <a:cs typeface="Consolas" panose="020B0609020204030204" pitchFamily="49" charset="0"/>
              </a:rPr>
              <a:t>int</a:t>
            </a:r>
            <a:r>
              <a:rPr lang="en-US" dirty="0"/>
              <a:t> type before it</a:t>
            </a:r>
          </a:p>
        </p:txBody>
      </p:sp>
    </p:spTree>
    <p:extLst>
      <p:ext uri="{BB962C8B-B14F-4D97-AF65-F5344CB8AC3E}">
        <p14:creationId xmlns:p14="http://schemas.microsoft.com/office/powerpoint/2010/main" val="7575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23AA-F073-DA4B-A0BC-B57C1EED86E9}"/>
              </a:ext>
            </a:extLst>
          </p:cNvPr>
          <p:cNvSpPr>
            <a:spLocks noGrp="1"/>
          </p:cNvSpPr>
          <p:nvPr>
            <p:ph type="title"/>
          </p:nvPr>
        </p:nvSpPr>
        <p:spPr>
          <a:xfrm>
            <a:off x="918658" y="507682"/>
            <a:ext cx="10354684" cy="1478570"/>
          </a:xfrm>
        </p:spPr>
        <p:txBody>
          <a:bodyPr/>
          <a:lstStyle/>
          <a:p>
            <a:pPr algn="ctr"/>
            <a:r>
              <a:rPr lang="en-US" dirty="0"/>
              <a:t>Do functions manipulate the values passed in?</a:t>
            </a:r>
          </a:p>
        </p:txBody>
      </p:sp>
      <p:pic>
        <p:nvPicPr>
          <p:cNvPr id="5" name="Picture 4">
            <a:extLst>
              <a:ext uri="{FF2B5EF4-FFF2-40B4-BE49-F238E27FC236}">
                <a16:creationId xmlns:a16="http://schemas.microsoft.com/office/drawing/2014/main" id="{FCB547DB-7CA9-2E44-8092-D58DEA251B0D}"/>
              </a:ext>
            </a:extLst>
          </p:cNvPr>
          <p:cNvPicPr>
            <a:picLocks noChangeAspect="1"/>
          </p:cNvPicPr>
          <p:nvPr/>
        </p:nvPicPr>
        <p:blipFill>
          <a:blip r:embed="rId2"/>
          <a:stretch>
            <a:fillRect/>
          </a:stretch>
        </p:blipFill>
        <p:spPr>
          <a:xfrm>
            <a:off x="990942" y="2097088"/>
            <a:ext cx="6196936" cy="3970240"/>
          </a:xfrm>
          <a:prstGeom prst="rect">
            <a:avLst/>
          </a:prstGeom>
        </p:spPr>
      </p:pic>
      <p:sp>
        <p:nvSpPr>
          <p:cNvPr id="6" name="TextBox 5">
            <a:extLst>
              <a:ext uri="{FF2B5EF4-FFF2-40B4-BE49-F238E27FC236}">
                <a16:creationId xmlns:a16="http://schemas.microsoft.com/office/drawing/2014/main" id="{D25970A3-D4C1-334C-891F-B4EB78F07063}"/>
              </a:ext>
            </a:extLst>
          </p:cNvPr>
          <p:cNvSpPr txBox="1"/>
          <p:nvPr/>
        </p:nvSpPr>
        <p:spPr>
          <a:xfrm>
            <a:off x="7328138" y="2122308"/>
            <a:ext cx="3436903" cy="461665"/>
          </a:xfrm>
          <a:prstGeom prst="rect">
            <a:avLst/>
          </a:prstGeom>
          <a:noFill/>
        </p:spPr>
        <p:txBody>
          <a:bodyPr wrap="none" rtlCol="0">
            <a:spAutoFit/>
          </a:bodyPr>
          <a:lstStyle/>
          <a:p>
            <a:r>
              <a:rPr lang="en-US" sz="2400" b="1" dirty="0"/>
              <a:t>What will this code print?</a:t>
            </a:r>
          </a:p>
        </p:txBody>
      </p:sp>
      <p:pic>
        <p:nvPicPr>
          <p:cNvPr id="8" name="Picture 7">
            <a:extLst>
              <a:ext uri="{FF2B5EF4-FFF2-40B4-BE49-F238E27FC236}">
                <a16:creationId xmlns:a16="http://schemas.microsoft.com/office/drawing/2014/main" id="{1B3D6F11-DA9C-AD47-9C46-904BA4FDDD0A}"/>
              </a:ext>
            </a:extLst>
          </p:cNvPr>
          <p:cNvPicPr>
            <a:picLocks noChangeAspect="1"/>
          </p:cNvPicPr>
          <p:nvPr/>
        </p:nvPicPr>
        <p:blipFill>
          <a:blip r:embed="rId3"/>
          <a:stretch>
            <a:fillRect/>
          </a:stretch>
        </p:blipFill>
        <p:spPr>
          <a:xfrm>
            <a:off x="7328138" y="3717372"/>
            <a:ext cx="4571838" cy="364835"/>
          </a:xfrm>
          <a:prstGeom prst="rect">
            <a:avLst/>
          </a:prstGeom>
        </p:spPr>
      </p:pic>
    </p:spTree>
    <p:extLst>
      <p:ext uri="{BB962C8B-B14F-4D97-AF65-F5344CB8AC3E}">
        <p14:creationId xmlns:p14="http://schemas.microsoft.com/office/powerpoint/2010/main" val="126998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C1B9-F52B-494F-A9EA-F80D533BF160}"/>
              </a:ext>
            </a:extLst>
          </p:cNvPr>
          <p:cNvSpPr>
            <a:spLocks noGrp="1"/>
          </p:cNvSpPr>
          <p:nvPr>
            <p:ph type="title"/>
          </p:nvPr>
        </p:nvSpPr>
        <p:spPr/>
        <p:txBody>
          <a:bodyPr/>
          <a:lstStyle/>
          <a:p>
            <a:pPr algn="ctr"/>
            <a:r>
              <a:rPr lang="en-US" dirty="0"/>
              <a:t>Wait, didn’t we pass in ‘a’ and set it to 10?</a:t>
            </a:r>
            <a:br>
              <a:rPr lang="en-US" dirty="0"/>
            </a:br>
            <a:r>
              <a:rPr lang="en-US" dirty="0"/>
              <a:t>Why didn’t it change?</a:t>
            </a:r>
          </a:p>
        </p:txBody>
      </p:sp>
      <p:sp>
        <p:nvSpPr>
          <p:cNvPr id="3" name="Content Placeholder 2">
            <a:extLst>
              <a:ext uri="{FF2B5EF4-FFF2-40B4-BE49-F238E27FC236}">
                <a16:creationId xmlns:a16="http://schemas.microsoft.com/office/drawing/2014/main" id="{E991A729-5516-6D45-93F7-EDE60D09E57E}"/>
              </a:ext>
            </a:extLst>
          </p:cNvPr>
          <p:cNvSpPr>
            <a:spLocks noGrp="1"/>
          </p:cNvSpPr>
          <p:nvPr>
            <p:ph idx="1"/>
          </p:nvPr>
        </p:nvSpPr>
        <p:spPr>
          <a:xfrm>
            <a:off x="1143000" y="3279633"/>
            <a:ext cx="9905999" cy="2426685"/>
          </a:xfrm>
        </p:spPr>
        <p:txBody>
          <a:bodyPr>
            <a:normAutofit fontScale="92500"/>
          </a:bodyPr>
          <a:lstStyle/>
          <a:p>
            <a:r>
              <a:rPr lang="en-US" dirty="0"/>
              <a:t>When we pass something into a function, then we are actually </a:t>
            </a:r>
            <a:r>
              <a:rPr lang="en-US" u="sng" dirty="0"/>
              <a:t>creating a copy </a:t>
            </a:r>
            <a:r>
              <a:rPr lang="en-US" dirty="0"/>
              <a:t>of the thing we passed in!</a:t>
            </a:r>
          </a:p>
          <a:p>
            <a:endParaRPr lang="en-US" dirty="0"/>
          </a:p>
          <a:p>
            <a:r>
              <a:rPr lang="en-US" dirty="0"/>
              <a:t>NOTE: There are ways to manipulate the actual variable, but this is not in the scope of this course. If you are interested in this we can look at it during the break</a:t>
            </a:r>
          </a:p>
        </p:txBody>
      </p:sp>
    </p:spTree>
    <p:extLst>
      <p:ext uri="{BB962C8B-B14F-4D97-AF65-F5344CB8AC3E}">
        <p14:creationId xmlns:p14="http://schemas.microsoft.com/office/powerpoint/2010/main" val="160222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C016-5B14-4543-A170-5096837F7DEF}"/>
              </a:ext>
            </a:extLst>
          </p:cNvPr>
          <p:cNvSpPr>
            <a:spLocks noGrp="1"/>
          </p:cNvSpPr>
          <p:nvPr>
            <p:ph type="title"/>
          </p:nvPr>
        </p:nvSpPr>
        <p:spPr/>
        <p:txBody>
          <a:bodyPr/>
          <a:lstStyle/>
          <a:p>
            <a:pPr algn="ctr"/>
            <a:r>
              <a:rPr lang="en-US" b="1" dirty="0"/>
              <a:t>Pass by value example</a:t>
            </a:r>
          </a:p>
        </p:txBody>
      </p:sp>
      <p:pic>
        <p:nvPicPr>
          <p:cNvPr id="7" name="Picture 6">
            <a:extLst>
              <a:ext uri="{FF2B5EF4-FFF2-40B4-BE49-F238E27FC236}">
                <a16:creationId xmlns:a16="http://schemas.microsoft.com/office/drawing/2014/main" id="{11B4C247-4572-9645-BF43-B5A25A1AB099}"/>
              </a:ext>
            </a:extLst>
          </p:cNvPr>
          <p:cNvPicPr>
            <a:picLocks noChangeAspect="1"/>
          </p:cNvPicPr>
          <p:nvPr/>
        </p:nvPicPr>
        <p:blipFill>
          <a:blip r:embed="rId2"/>
          <a:stretch>
            <a:fillRect/>
          </a:stretch>
        </p:blipFill>
        <p:spPr>
          <a:xfrm>
            <a:off x="1141413" y="2332774"/>
            <a:ext cx="2311400" cy="3340100"/>
          </a:xfrm>
          <a:prstGeom prst="rect">
            <a:avLst/>
          </a:prstGeom>
        </p:spPr>
      </p:pic>
      <p:sp>
        <p:nvSpPr>
          <p:cNvPr id="8" name="TextBox 7">
            <a:extLst>
              <a:ext uri="{FF2B5EF4-FFF2-40B4-BE49-F238E27FC236}">
                <a16:creationId xmlns:a16="http://schemas.microsoft.com/office/drawing/2014/main" id="{4087F7A5-FAC6-EE48-8FAF-F37EBECE60B8}"/>
              </a:ext>
            </a:extLst>
          </p:cNvPr>
          <p:cNvSpPr txBox="1"/>
          <p:nvPr/>
        </p:nvSpPr>
        <p:spPr>
          <a:xfrm>
            <a:off x="4595149" y="2145870"/>
            <a:ext cx="5491847" cy="400110"/>
          </a:xfrm>
          <a:prstGeom prst="rect">
            <a:avLst/>
          </a:prstGeom>
          <a:noFill/>
        </p:spPr>
        <p:txBody>
          <a:bodyPr wrap="square" rtlCol="0">
            <a:spAutoFit/>
          </a:bodyPr>
          <a:lstStyle/>
          <a:p>
            <a:r>
              <a:rPr lang="en-US" sz="2000" b="1" dirty="0"/>
              <a:t>What happens when this method gets called?</a:t>
            </a:r>
          </a:p>
        </p:txBody>
      </p:sp>
      <p:sp>
        <p:nvSpPr>
          <p:cNvPr id="9" name="TextBox 8">
            <a:extLst>
              <a:ext uri="{FF2B5EF4-FFF2-40B4-BE49-F238E27FC236}">
                <a16:creationId xmlns:a16="http://schemas.microsoft.com/office/drawing/2014/main" id="{3892232E-1792-B14E-9FA9-A7211959A4B3}"/>
              </a:ext>
            </a:extLst>
          </p:cNvPr>
          <p:cNvSpPr txBox="1"/>
          <p:nvPr/>
        </p:nvSpPr>
        <p:spPr>
          <a:xfrm>
            <a:off x="4595149" y="2994872"/>
            <a:ext cx="7454097" cy="1200329"/>
          </a:xfrm>
          <a:prstGeom prst="rect">
            <a:avLst/>
          </a:prstGeom>
          <a:noFill/>
        </p:spPr>
        <p:txBody>
          <a:bodyPr wrap="square" rtlCol="0">
            <a:spAutoFit/>
          </a:bodyPr>
          <a:lstStyle/>
          <a:p>
            <a:pPr marL="342900" indent="-342900">
              <a:buFont typeface="+mj-lt"/>
              <a:buAutoNum type="arabicPeriod"/>
            </a:pPr>
            <a:r>
              <a:rPr lang="en-US" sz="1600" dirty="0">
                <a:latin typeface="Consolas" panose="020B0609020204030204" pitchFamily="49" charset="0"/>
                <a:cs typeface="Consolas" panose="020B0609020204030204" pitchFamily="49" charset="0"/>
              </a:rPr>
              <a:t>main()</a:t>
            </a:r>
            <a:r>
              <a:rPr lang="en-US" dirty="0"/>
              <a:t> calls </a:t>
            </a:r>
            <a:r>
              <a:rPr lang="en-US" dirty="0" err="1">
                <a:solidFill>
                  <a:srgbClr val="92D050"/>
                </a:solidFill>
                <a:latin typeface="Consolas" panose="020B0609020204030204" pitchFamily="49" charset="0"/>
                <a:cs typeface="Consolas" panose="020B0609020204030204" pitchFamily="49" charset="0"/>
              </a:rPr>
              <a:t>myFunction</a:t>
            </a:r>
            <a:r>
              <a:rPr lang="en-US" dirty="0"/>
              <a:t> with </a:t>
            </a:r>
            <a:r>
              <a:rPr lang="en-US" u="sng" dirty="0">
                <a:latin typeface="Consolas" panose="020B0609020204030204" pitchFamily="49" charset="0"/>
                <a:cs typeface="Consolas" panose="020B0609020204030204" pitchFamily="49" charset="0"/>
              </a:rPr>
              <a:t>a</a:t>
            </a:r>
            <a:r>
              <a:rPr lang="en-US" dirty="0"/>
              <a:t> as the argument </a:t>
            </a:r>
          </a:p>
          <a:p>
            <a:pPr marL="342900" indent="-342900">
              <a:buFont typeface="+mj-lt"/>
              <a:buAutoNum type="arabicPeriod"/>
            </a:pPr>
            <a:r>
              <a:rPr lang="en-US" dirty="0"/>
              <a:t>C++ creates a new variable called </a:t>
            </a:r>
            <a:r>
              <a:rPr lang="en-US" dirty="0" err="1">
                <a:latin typeface="Consolas" panose="020B0609020204030204" pitchFamily="49" charset="0"/>
                <a:cs typeface="Consolas" panose="020B0609020204030204" pitchFamily="49" charset="0"/>
              </a:rPr>
              <a:t>var</a:t>
            </a:r>
            <a:r>
              <a:rPr lang="en-US" dirty="0"/>
              <a:t>, and sets its value to that of </a:t>
            </a:r>
            <a:r>
              <a:rPr lang="en-US" u="sng" dirty="0">
                <a:latin typeface="Consolas" panose="020B0609020204030204" pitchFamily="49" charset="0"/>
                <a:cs typeface="Consolas" panose="020B0609020204030204" pitchFamily="49" charset="0"/>
              </a:rPr>
              <a:t>a</a:t>
            </a:r>
            <a:r>
              <a:rPr lang="en-US" dirty="0"/>
              <a:t> (</a:t>
            </a:r>
            <a:r>
              <a:rPr lang="en-US" dirty="0">
                <a:solidFill>
                  <a:schemeClr val="accent4"/>
                </a:solidFill>
                <a:latin typeface="Consolas" panose="020B0609020204030204" pitchFamily="49" charset="0"/>
                <a:cs typeface="Consolas" panose="020B0609020204030204" pitchFamily="49" charset="0"/>
              </a:rPr>
              <a:t>5</a:t>
            </a:r>
            <a:r>
              <a:rPr lang="en-US" dirty="0"/>
              <a:t>)</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t> is set to </a:t>
            </a:r>
            <a:r>
              <a:rPr lang="en-US" dirty="0">
                <a:solidFill>
                  <a:schemeClr val="accent4"/>
                </a:solidFill>
                <a:latin typeface="Consolas" panose="020B0609020204030204" pitchFamily="49" charset="0"/>
                <a:cs typeface="Consolas" panose="020B0609020204030204" pitchFamily="49" charset="0"/>
              </a:rPr>
              <a:t>10</a:t>
            </a:r>
            <a:r>
              <a:rPr lang="en-US" dirty="0"/>
              <a:t> and is returned by the function</a:t>
            </a:r>
          </a:p>
          <a:p>
            <a:pPr marL="342900" indent="-342900">
              <a:buFont typeface="+mj-lt"/>
              <a:buAutoNum type="arabicPeriod"/>
            </a:pPr>
            <a:r>
              <a:rPr lang="en-US" dirty="0" err="1">
                <a:latin typeface="Consolas" panose="020B0609020204030204" pitchFamily="49" charset="0"/>
                <a:cs typeface="Consolas" panose="020B0609020204030204" pitchFamily="49" charset="0"/>
              </a:rPr>
              <a:t>var</a:t>
            </a:r>
            <a:r>
              <a:rPr lang="en-US" dirty="0">
                <a:latin typeface="Consolas" panose="020B0609020204030204" pitchFamily="49" charset="0"/>
                <a:cs typeface="Consolas" panose="020B0609020204030204" pitchFamily="49" charset="0"/>
              </a:rPr>
              <a:t> </a:t>
            </a:r>
            <a:r>
              <a:rPr lang="en-US" dirty="0"/>
              <a:t>gets destroyed, since the function has ended and </a:t>
            </a:r>
            <a:r>
              <a:rPr lang="en-US" dirty="0" err="1">
                <a:latin typeface="Consolas" panose="020B0609020204030204" pitchFamily="49" charset="0"/>
                <a:cs typeface="Consolas" panose="020B0609020204030204" pitchFamily="49" charset="0"/>
              </a:rPr>
              <a:t>var</a:t>
            </a:r>
            <a:r>
              <a:rPr lang="en-US" dirty="0"/>
              <a:t> was part of it</a:t>
            </a:r>
          </a:p>
        </p:txBody>
      </p:sp>
      <p:sp>
        <p:nvSpPr>
          <p:cNvPr id="11" name="TextBox 10">
            <a:extLst>
              <a:ext uri="{FF2B5EF4-FFF2-40B4-BE49-F238E27FC236}">
                <a16:creationId xmlns:a16="http://schemas.microsoft.com/office/drawing/2014/main" id="{A2193FA5-B675-E144-A1E2-3AB2A73CC60C}"/>
              </a:ext>
            </a:extLst>
          </p:cNvPr>
          <p:cNvSpPr txBox="1"/>
          <p:nvPr/>
        </p:nvSpPr>
        <p:spPr>
          <a:xfrm>
            <a:off x="4595149" y="5026543"/>
            <a:ext cx="6118791" cy="646331"/>
          </a:xfrm>
          <a:prstGeom prst="rect">
            <a:avLst/>
          </a:prstGeom>
          <a:noFill/>
        </p:spPr>
        <p:txBody>
          <a:bodyPr wrap="none" rtlCol="0">
            <a:spAutoFit/>
          </a:bodyPr>
          <a:lstStyle/>
          <a:p>
            <a:r>
              <a:rPr lang="en-US" dirty="0"/>
              <a:t>So we never actually change the </a:t>
            </a:r>
            <a:r>
              <a:rPr lang="en-US" u="sng" dirty="0">
                <a:latin typeface="Consolas" panose="020B0609020204030204" pitchFamily="49" charset="0"/>
                <a:cs typeface="Consolas" panose="020B0609020204030204" pitchFamily="49" charset="0"/>
              </a:rPr>
              <a:t>a</a:t>
            </a:r>
            <a:r>
              <a:rPr lang="en-US" dirty="0"/>
              <a:t> variable from the main</a:t>
            </a:r>
          </a:p>
          <a:p>
            <a:r>
              <a:rPr lang="en-US" dirty="0"/>
              <a:t>We are only creating a copy of </a:t>
            </a:r>
            <a:r>
              <a:rPr lang="en-US" u="sng" dirty="0">
                <a:latin typeface="Consolas" panose="020B0609020204030204" pitchFamily="49" charset="0"/>
                <a:cs typeface="Consolas" panose="020B0609020204030204" pitchFamily="49" charset="0"/>
              </a:rPr>
              <a:t>a</a:t>
            </a:r>
            <a:r>
              <a:rPr lang="en-US" dirty="0"/>
              <a:t>, which we call </a:t>
            </a:r>
            <a:r>
              <a:rPr lang="en-US" dirty="0" err="1">
                <a:latin typeface="Consolas" panose="020B0609020204030204" pitchFamily="49" charset="0"/>
                <a:cs typeface="Consolas" panose="020B0609020204030204" pitchFamily="49" charset="0"/>
              </a:rPr>
              <a:t>var</a:t>
            </a:r>
            <a:r>
              <a:rPr lang="en-US" dirty="0"/>
              <a:t> in this case</a:t>
            </a:r>
          </a:p>
        </p:txBody>
      </p:sp>
    </p:spTree>
    <p:extLst>
      <p:ext uri="{BB962C8B-B14F-4D97-AF65-F5344CB8AC3E}">
        <p14:creationId xmlns:p14="http://schemas.microsoft.com/office/powerpoint/2010/main" val="12618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ABCB5-EBCD-F041-8BD6-10AA0D8C1996}"/>
              </a:ext>
            </a:extLst>
          </p:cNvPr>
          <p:cNvSpPr>
            <a:spLocks noGrp="1"/>
          </p:cNvSpPr>
          <p:nvPr>
            <p:ph type="title"/>
          </p:nvPr>
        </p:nvSpPr>
        <p:spPr/>
        <p:txBody>
          <a:bodyPr/>
          <a:lstStyle/>
          <a:p>
            <a:pPr algn="ctr"/>
            <a:r>
              <a:rPr lang="en-US" dirty="0"/>
              <a:t>So why does </a:t>
            </a:r>
            <a:r>
              <a:rPr lang="en-US" dirty="0" err="1"/>
              <a:t>var</a:t>
            </a:r>
            <a:r>
              <a:rPr lang="en-US" dirty="0"/>
              <a:t> get destroyed?</a:t>
            </a:r>
          </a:p>
        </p:txBody>
      </p:sp>
      <p:sp>
        <p:nvSpPr>
          <p:cNvPr id="3" name="Content Placeholder 2">
            <a:extLst>
              <a:ext uri="{FF2B5EF4-FFF2-40B4-BE49-F238E27FC236}">
                <a16:creationId xmlns:a16="http://schemas.microsoft.com/office/drawing/2014/main" id="{C4897505-ED88-7446-BCC7-35A492210563}"/>
              </a:ext>
            </a:extLst>
          </p:cNvPr>
          <p:cNvSpPr>
            <a:spLocks noGrp="1"/>
          </p:cNvSpPr>
          <p:nvPr>
            <p:ph idx="1"/>
          </p:nvPr>
        </p:nvSpPr>
        <p:spPr/>
        <p:txBody>
          <a:bodyPr/>
          <a:lstStyle/>
          <a:p>
            <a:r>
              <a:rPr lang="en-US" b="1" dirty="0"/>
              <a:t>This is because </a:t>
            </a:r>
            <a:r>
              <a:rPr lang="en-US" sz="2000" b="1" dirty="0" err="1">
                <a:latin typeface="Consolas" panose="020B0609020204030204" pitchFamily="49" charset="0"/>
                <a:cs typeface="Consolas" panose="020B0609020204030204" pitchFamily="49" charset="0"/>
              </a:rPr>
              <a:t>var</a:t>
            </a:r>
            <a:r>
              <a:rPr lang="en-US" b="1" dirty="0"/>
              <a:t> is a </a:t>
            </a:r>
            <a:r>
              <a:rPr lang="en-US" b="1" u="sng" dirty="0"/>
              <a:t>member variable</a:t>
            </a:r>
            <a:r>
              <a:rPr lang="en-US" b="1" dirty="0"/>
              <a:t> of </a:t>
            </a:r>
            <a:r>
              <a:rPr lang="en-US" sz="2000" b="1" dirty="0" err="1">
                <a:solidFill>
                  <a:srgbClr val="92D050"/>
                </a:solidFill>
                <a:latin typeface="Consolas" panose="020B0609020204030204" pitchFamily="49" charset="0"/>
                <a:cs typeface="Consolas" panose="020B0609020204030204" pitchFamily="49" charset="0"/>
              </a:rPr>
              <a:t>myFunction</a:t>
            </a:r>
            <a:r>
              <a:rPr lang="en-US" b="1" dirty="0"/>
              <a:t>!</a:t>
            </a:r>
          </a:p>
          <a:p>
            <a:endParaRPr lang="en-US" b="1" u="sng" dirty="0"/>
          </a:p>
          <a:p>
            <a:endParaRPr lang="en-US" b="1" u="sng" dirty="0"/>
          </a:p>
          <a:p>
            <a:r>
              <a:rPr lang="en-US" b="1" u="sng" dirty="0"/>
              <a:t>Member variable</a:t>
            </a:r>
            <a:r>
              <a:rPr lang="en-US" dirty="0"/>
              <a:t>: A variable that exists inside (as a member of) a function.</a:t>
            </a:r>
          </a:p>
          <a:p>
            <a:pPr lvl="1"/>
            <a:r>
              <a:rPr lang="en-US" dirty="0"/>
              <a:t>Member variables are </a:t>
            </a:r>
            <a:r>
              <a:rPr lang="en-US" u="sng" dirty="0"/>
              <a:t>created when a function is called </a:t>
            </a:r>
          </a:p>
          <a:p>
            <a:pPr lvl="1"/>
            <a:r>
              <a:rPr lang="en-US" dirty="0"/>
              <a:t>Member variables </a:t>
            </a:r>
            <a:r>
              <a:rPr lang="en-US" u="sng" dirty="0"/>
              <a:t>are destroyed once a function ends </a:t>
            </a:r>
            <a:r>
              <a:rPr lang="en-US" dirty="0"/>
              <a:t>(returns)</a:t>
            </a:r>
          </a:p>
        </p:txBody>
      </p:sp>
    </p:spTree>
    <p:extLst>
      <p:ext uri="{BB962C8B-B14F-4D97-AF65-F5344CB8AC3E}">
        <p14:creationId xmlns:p14="http://schemas.microsoft.com/office/powerpoint/2010/main" val="85133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540D-0048-1947-9CC0-820F7092E3C8}"/>
              </a:ext>
            </a:extLst>
          </p:cNvPr>
          <p:cNvSpPr>
            <a:spLocks noGrp="1"/>
          </p:cNvSpPr>
          <p:nvPr>
            <p:ph type="title"/>
          </p:nvPr>
        </p:nvSpPr>
        <p:spPr>
          <a:xfrm>
            <a:off x="1141413" y="618518"/>
            <a:ext cx="9905998" cy="1478570"/>
          </a:xfrm>
        </p:spPr>
        <p:txBody>
          <a:bodyPr/>
          <a:lstStyle/>
          <a:p>
            <a:pPr algn="ctr"/>
            <a:r>
              <a:rPr lang="en-US" dirty="0"/>
              <a:t>Let’s list the member variables for this code</a:t>
            </a:r>
          </a:p>
        </p:txBody>
      </p:sp>
      <p:pic>
        <p:nvPicPr>
          <p:cNvPr id="5" name="Content Placeholder 4">
            <a:extLst>
              <a:ext uri="{FF2B5EF4-FFF2-40B4-BE49-F238E27FC236}">
                <a16:creationId xmlns:a16="http://schemas.microsoft.com/office/drawing/2014/main" id="{E20A65A1-748B-ED45-BDA6-6804B09C8CAC}"/>
              </a:ext>
            </a:extLst>
          </p:cNvPr>
          <p:cNvPicPr>
            <a:picLocks noGrp="1" noChangeAspect="1"/>
          </p:cNvPicPr>
          <p:nvPr>
            <p:ph idx="1"/>
          </p:nvPr>
        </p:nvPicPr>
        <p:blipFill>
          <a:blip r:embed="rId2"/>
          <a:stretch>
            <a:fillRect/>
          </a:stretch>
        </p:blipFill>
        <p:spPr>
          <a:xfrm>
            <a:off x="1486560" y="2097088"/>
            <a:ext cx="1916396" cy="4721557"/>
          </a:xfrm>
        </p:spPr>
      </p:pic>
      <p:graphicFrame>
        <p:nvGraphicFramePr>
          <p:cNvPr id="9" name="Table 8">
            <a:extLst>
              <a:ext uri="{FF2B5EF4-FFF2-40B4-BE49-F238E27FC236}">
                <a16:creationId xmlns:a16="http://schemas.microsoft.com/office/drawing/2014/main" id="{01733149-C3A9-124B-99B0-38D1C91875F0}"/>
              </a:ext>
            </a:extLst>
          </p:cNvPr>
          <p:cNvGraphicFramePr>
            <a:graphicFrameLocks noGrp="1"/>
          </p:cNvGraphicFramePr>
          <p:nvPr>
            <p:extLst>
              <p:ext uri="{D42A27DB-BD31-4B8C-83A1-F6EECF244321}">
                <p14:modId xmlns:p14="http://schemas.microsoft.com/office/powerpoint/2010/main" val="95315409"/>
              </p:ext>
            </p:extLst>
          </p:nvPr>
        </p:nvGraphicFramePr>
        <p:xfrm>
          <a:off x="3748103" y="2113187"/>
          <a:ext cx="7442523" cy="1097280"/>
        </p:xfrm>
        <a:graphic>
          <a:graphicData uri="http://schemas.openxmlformats.org/drawingml/2006/table">
            <a:tbl>
              <a:tblPr firstRow="1" bandRow="1">
                <a:tableStyleId>{8FD4443E-F989-4FC4-A0C8-D5A2AF1F390B}</a:tableStyleId>
              </a:tblPr>
              <a:tblGrid>
                <a:gridCol w="2480841">
                  <a:extLst>
                    <a:ext uri="{9D8B030D-6E8A-4147-A177-3AD203B41FA5}">
                      <a16:colId xmlns:a16="http://schemas.microsoft.com/office/drawing/2014/main" val="4272388691"/>
                    </a:ext>
                  </a:extLst>
                </a:gridCol>
                <a:gridCol w="2480841">
                  <a:extLst>
                    <a:ext uri="{9D8B030D-6E8A-4147-A177-3AD203B41FA5}">
                      <a16:colId xmlns:a16="http://schemas.microsoft.com/office/drawing/2014/main" val="1410893433"/>
                    </a:ext>
                  </a:extLst>
                </a:gridCol>
                <a:gridCol w="2480841">
                  <a:extLst>
                    <a:ext uri="{9D8B030D-6E8A-4147-A177-3AD203B41FA5}">
                      <a16:colId xmlns:a16="http://schemas.microsoft.com/office/drawing/2014/main" val="84965730"/>
                    </a:ext>
                  </a:extLst>
                </a:gridCol>
              </a:tblGrid>
              <a:tr h="238749">
                <a:tc>
                  <a:txBody>
                    <a:bodyPr/>
                    <a:lstStyle/>
                    <a:p>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function1</a:t>
                      </a:r>
                      <a:r>
                        <a:rPr lang="en-US" dirty="0">
                          <a:latin typeface="Consolas" panose="020B0609020204030204" pitchFamily="49" charset="0"/>
                          <a:cs typeface="Consolas" panose="020B0609020204030204" pitchFamily="49"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a:solidFill>
                            <a:srgbClr val="92D050"/>
                          </a:solidFill>
                          <a:latin typeface="Consolas" panose="020B0609020204030204" pitchFamily="49" charset="0"/>
                          <a:cs typeface="Consolas" panose="020B0609020204030204" pitchFamily="49" charset="0"/>
                        </a:rPr>
                        <a:t>function2</a:t>
                      </a:r>
                      <a:r>
                        <a:rPr lang="en-US" dirty="0">
                          <a:latin typeface="Consolas" panose="020B0609020204030204" pitchFamily="49" charset="0"/>
                          <a:cs typeface="Consolas" panose="020B0609020204030204" pitchFamily="49" charset="0"/>
                        </a:rPr>
                        <a:t>()</a:t>
                      </a:r>
                    </a:p>
                  </a:txBody>
                  <a:tcPr/>
                </a:tc>
                <a:tc>
                  <a:txBody>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t> </a:t>
                      </a:r>
                      <a:r>
                        <a:rPr lang="en-US" dirty="0">
                          <a:latin typeface="Consolas" panose="020B0609020204030204" pitchFamily="49" charset="0"/>
                          <a:cs typeface="Consolas" panose="020B0609020204030204" pitchFamily="49" charset="0"/>
                        </a:rPr>
                        <a:t>main()</a:t>
                      </a:r>
                    </a:p>
                  </a:txBody>
                  <a:tcPr/>
                </a:tc>
                <a:extLst>
                  <a:ext uri="{0D108BD9-81ED-4DB2-BD59-A6C34878D82A}">
                    <a16:rowId xmlns:a16="http://schemas.microsoft.com/office/drawing/2014/main" val="2239216878"/>
                  </a:ext>
                </a:extLst>
              </a:tr>
              <a:tr h="238749">
                <a:tc>
                  <a:txBody>
                    <a:bodyPr/>
                    <a:lstStyle/>
                    <a:p>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someBool</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r>
                        <a:rPr lang="en-US" dirty="0">
                          <a:solidFill>
                            <a:schemeClr val="accent4"/>
                          </a:solidFill>
                          <a:latin typeface="Consolas" panose="020B0609020204030204" pitchFamily="49" charset="0"/>
                          <a:cs typeface="Consolas" panose="020B0609020204030204" pitchFamily="49" charset="0"/>
                        </a:rPr>
                        <a:t>double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myDouble</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var1</a:t>
                      </a:r>
                    </a:p>
                  </a:txBody>
                  <a:tcPr>
                    <a:solidFill>
                      <a:schemeClr val="bg1">
                        <a:lumMod val="65000"/>
                        <a:lumOff val="35000"/>
                      </a:schemeClr>
                    </a:solidFill>
                  </a:tcPr>
                </a:tc>
                <a:extLst>
                  <a:ext uri="{0D108BD9-81ED-4DB2-BD59-A6C34878D82A}">
                    <a16:rowId xmlns:a16="http://schemas.microsoft.com/office/drawing/2014/main" val="3530466587"/>
                  </a:ext>
                </a:extLst>
              </a:tr>
              <a:tr h="2387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someNum</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myInt</a:t>
                      </a:r>
                      <a:endParaRPr lang="en-US" dirty="0">
                        <a:latin typeface="Consolas" panose="020B0609020204030204" pitchFamily="49" charset="0"/>
                        <a:cs typeface="Consolas" panose="020B0609020204030204" pitchFamily="49" charset="0"/>
                      </a:endParaRPr>
                    </a:p>
                  </a:txBody>
                  <a:tcPr>
                    <a:solidFill>
                      <a:schemeClr val="bg1">
                        <a:lumMod val="65000"/>
                        <a:lumOff val="3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4"/>
                          </a:solidFill>
                          <a:latin typeface="Consolas" panose="020B0609020204030204" pitchFamily="49" charset="0"/>
                          <a:cs typeface="Consolas" panose="020B0609020204030204" pitchFamily="49" charset="0"/>
                        </a:rPr>
                        <a:t>bool</a:t>
                      </a:r>
                      <a:r>
                        <a:rPr lang="en-US" dirty="0">
                          <a:latin typeface="Consolas" panose="020B0609020204030204" pitchFamily="49" charset="0"/>
                          <a:cs typeface="Consolas" panose="020B0609020204030204" pitchFamily="49" charset="0"/>
                        </a:rPr>
                        <a:t> var2</a:t>
                      </a:r>
                    </a:p>
                  </a:txBody>
                  <a:tcPr>
                    <a:solidFill>
                      <a:schemeClr val="bg1">
                        <a:lumMod val="65000"/>
                        <a:lumOff val="35000"/>
                      </a:schemeClr>
                    </a:solidFill>
                  </a:tcPr>
                </a:tc>
                <a:extLst>
                  <a:ext uri="{0D108BD9-81ED-4DB2-BD59-A6C34878D82A}">
                    <a16:rowId xmlns:a16="http://schemas.microsoft.com/office/drawing/2014/main" val="2538681479"/>
                  </a:ext>
                </a:extLst>
              </a:tr>
            </a:tbl>
          </a:graphicData>
        </a:graphic>
      </p:graphicFrame>
      <p:sp>
        <p:nvSpPr>
          <p:cNvPr id="10" name="TextBox 9">
            <a:extLst>
              <a:ext uri="{FF2B5EF4-FFF2-40B4-BE49-F238E27FC236}">
                <a16:creationId xmlns:a16="http://schemas.microsoft.com/office/drawing/2014/main" id="{D1E1F66A-2DDC-2F40-B2E2-0FB65F535785}"/>
              </a:ext>
            </a:extLst>
          </p:cNvPr>
          <p:cNvSpPr txBox="1"/>
          <p:nvPr/>
        </p:nvSpPr>
        <p:spPr>
          <a:xfrm>
            <a:off x="3748103" y="4457866"/>
            <a:ext cx="6171753" cy="369332"/>
          </a:xfrm>
          <a:prstGeom prst="rect">
            <a:avLst/>
          </a:prstGeom>
          <a:noFill/>
        </p:spPr>
        <p:txBody>
          <a:bodyPr wrap="square" rtlCol="0">
            <a:spAutoFit/>
          </a:bodyPr>
          <a:lstStyle/>
          <a:p>
            <a:r>
              <a:rPr lang="en-US" dirty="0"/>
              <a:t>Once the respective function ends, it’s variables will be destroyed</a:t>
            </a:r>
          </a:p>
        </p:txBody>
      </p:sp>
    </p:spTree>
    <p:extLst>
      <p:ext uri="{BB962C8B-B14F-4D97-AF65-F5344CB8AC3E}">
        <p14:creationId xmlns:p14="http://schemas.microsoft.com/office/powerpoint/2010/main" val="99536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878E-45B3-2B41-95C1-BD9F63AEA1A4}"/>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02153D69-33E1-AA43-9085-0E16A508E1D4}"/>
              </a:ext>
            </a:extLst>
          </p:cNvPr>
          <p:cNvSpPr>
            <a:spLocks noGrp="1"/>
          </p:cNvSpPr>
          <p:nvPr>
            <p:ph idx="1"/>
          </p:nvPr>
        </p:nvSpPr>
        <p:spPr>
          <a:xfrm>
            <a:off x="1141412" y="2249486"/>
            <a:ext cx="9905999" cy="4243911"/>
          </a:xfrm>
        </p:spPr>
        <p:txBody>
          <a:bodyPr>
            <a:normAutofit fontScale="92500" lnSpcReduction="10000"/>
          </a:bodyPr>
          <a:lstStyle/>
          <a:p>
            <a:r>
              <a:rPr lang="en-US" dirty="0"/>
              <a:t>Feel free to ask about anything that is still not clear</a:t>
            </a:r>
          </a:p>
          <a:p>
            <a:r>
              <a:rPr lang="en-US" dirty="0"/>
              <a:t>If you are interested, then we can look at how we can avid the whole “pass by value” issue.</a:t>
            </a:r>
          </a:p>
          <a:p>
            <a:endParaRPr lang="en-US" dirty="0"/>
          </a:p>
          <a:p>
            <a:r>
              <a:rPr lang="en-US" dirty="0"/>
              <a:t>If you wish to do some programming try the following (you did before):</a:t>
            </a:r>
          </a:p>
          <a:p>
            <a:pPr lvl="1"/>
            <a:r>
              <a:rPr lang="en-US" dirty="0"/>
              <a:t>Create a program (using the </a:t>
            </a:r>
            <a:r>
              <a:rPr lang="en-US" sz="1800" dirty="0">
                <a:solidFill>
                  <a:schemeClr val="accent4"/>
                </a:solidFill>
                <a:latin typeface="Consolas" panose="020B0609020204030204" pitchFamily="49" charset="0"/>
                <a:cs typeface="Consolas" panose="020B0609020204030204" pitchFamily="49" charset="0"/>
              </a:rPr>
              <a:t>switch</a:t>
            </a:r>
            <a:r>
              <a:rPr lang="en-US" dirty="0"/>
              <a:t> </a:t>
            </a:r>
            <a:r>
              <a:rPr lang="en-US" sz="1800" dirty="0">
                <a:solidFill>
                  <a:schemeClr val="accent4"/>
                </a:solidFill>
                <a:latin typeface="Consolas" panose="020B0609020204030204" pitchFamily="49" charset="0"/>
                <a:cs typeface="Consolas" panose="020B0609020204030204" pitchFamily="49" charset="0"/>
              </a:rPr>
              <a:t>case</a:t>
            </a:r>
            <a:r>
              <a:rPr lang="en-US" dirty="0"/>
              <a:t>) that checks if a number is odd </a:t>
            </a:r>
          </a:p>
          <a:p>
            <a:pPr lvl="1"/>
            <a:r>
              <a:rPr lang="en-US" dirty="0"/>
              <a:t>If the number is odd, print it to the screen</a:t>
            </a:r>
          </a:p>
          <a:p>
            <a:pPr lvl="1"/>
            <a:r>
              <a:rPr lang="en-US" dirty="0"/>
              <a:t>If the number is NOT odd, subtract 20 from it</a:t>
            </a:r>
          </a:p>
          <a:p>
            <a:pPr lvl="2"/>
            <a:r>
              <a:rPr lang="en-US" dirty="0"/>
              <a:t>If the resulting number is &lt; 0, then print “It failed all the checks.” to the screen</a:t>
            </a:r>
          </a:p>
          <a:p>
            <a:pPr lvl="1"/>
            <a:r>
              <a:rPr lang="en-US" dirty="0"/>
              <a:t>All of the prints should appear on a new line.</a:t>
            </a:r>
          </a:p>
        </p:txBody>
      </p:sp>
    </p:spTree>
    <p:extLst>
      <p:ext uri="{BB962C8B-B14F-4D97-AF65-F5344CB8AC3E}">
        <p14:creationId xmlns:p14="http://schemas.microsoft.com/office/powerpoint/2010/main" val="39857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1154-0301-1649-B9DB-B2A24AA76196}"/>
              </a:ext>
            </a:extLst>
          </p:cNvPr>
          <p:cNvSpPr>
            <a:spLocks noGrp="1"/>
          </p:cNvSpPr>
          <p:nvPr>
            <p:ph type="title"/>
          </p:nvPr>
        </p:nvSpPr>
        <p:spPr/>
        <p:txBody>
          <a:bodyPr/>
          <a:lstStyle/>
          <a:p>
            <a:pPr algn="ctr"/>
            <a:r>
              <a:rPr lang="en-US" b="1" dirty="0"/>
              <a:t>What are conditions?</a:t>
            </a:r>
          </a:p>
        </p:txBody>
      </p:sp>
      <p:sp>
        <p:nvSpPr>
          <p:cNvPr id="3" name="Content Placeholder 2">
            <a:extLst>
              <a:ext uri="{FF2B5EF4-FFF2-40B4-BE49-F238E27FC236}">
                <a16:creationId xmlns:a16="http://schemas.microsoft.com/office/drawing/2014/main" id="{9237A354-D20C-2744-A897-9698139413DF}"/>
              </a:ext>
            </a:extLst>
          </p:cNvPr>
          <p:cNvSpPr>
            <a:spLocks noGrp="1"/>
          </p:cNvSpPr>
          <p:nvPr>
            <p:ph idx="1"/>
          </p:nvPr>
        </p:nvSpPr>
        <p:spPr/>
        <p:txBody>
          <a:bodyPr>
            <a:normAutofit/>
          </a:bodyPr>
          <a:lstStyle/>
          <a:p>
            <a:r>
              <a:rPr lang="en-US" dirty="0"/>
              <a:t>A </a:t>
            </a:r>
            <a:r>
              <a:rPr lang="en-US" b="1" dirty="0"/>
              <a:t>condition</a:t>
            </a:r>
            <a:r>
              <a:rPr lang="en-US" dirty="0"/>
              <a:t> is a </a:t>
            </a:r>
            <a:r>
              <a:rPr lang="en-US" u="sng" dirty="0"/>
              <a:t>statement</a:t>
            </a:r>
            <a:r>
              <a:rPr lang="en-US" dirty="0"/>
              <a:t> that must </a:t>
            </a:r>
            <a:r>
              <a:rPr lang="en-US" u="sng" dirty="0"/>
              <a:t>hold true</a:t>
            </a:r>
            <a:r>
              <a:rPr lang="en-US" dirty="0"/>
              <a:t> in order </a:t>
            </a:r>
            <a:r>
              <a:rPr lang="en-US" u="sng" dirty="0"/>
              <a:t>for something to occur</a:t>
            </a:r>
          </a:p>
          <a:p>
            <a:pPr lvl="1"/>
            <a:r>
              <a:rPr lang="en-US" dirty="0"/>
              <a:t>Almost everything we do in our daily lives is conditional!</a:t>
            </a:r>
          </a:p>
          <a:p>
            <a:endParaRPr lang="en-US" dirty="0"/>
          </a:p>
          <a:p>
            <a:r>
              <a:rPr lang="en-US" b="1" dirty="0"/>
              <a:t>Conditions</a:t>
            </a:r>
            <a:r>
              <a:rPr lang="en-US" dirty="0"/>
              <a:t> are usually </a:t>
            </a:r>
            <a:r>
              <a:rPr lang="en-US" b="1" dirty="0"/>
              <a:t>seen</a:t>
            </a:r>
            <a:r>
              <a:rPr lang="en-US" dirty="0"/>
              <a:t> in the form of some</a:t>
            </a:r>
            <a:r>
              <a:rPr lang="en-US" b="1" dirty="0"/>
              <a:t> term/expression</a:t>
            </a:r>
          </a:p>
          <a:p>
            <a:pPr marL="0" indent="0">
              <a:buNone/>
            </a:pPr>
            <a:endParaRPr lang="en-US" dirty="0"/>
          </a:p>
          <a:p>
            <a:r>
              <a:rPr lang="en-US"/>
              <a:t>Let’s </a:t>
            </a:r>
            <a:r>
              <a:rPr lang="en-US" dirty="0"/>
              <a:t>look at some examples!</a:t>
            </a:r>
          </a:p>
        </p:txBody>
      </p:sp>
    </p:spTree>
    <p:extLst>
      <p:ext uri="{BB962C8B-B14F-4D97-AF65-F5344CB8AC3E}">
        <p14:creationId xmlns:p14="http://schemas.microsoft.com/office/powerpoint/2010/main" val="38592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BCCF-6BE2-2144-ADF7-975040BEC8B9}"/>
              </a:ext>
            </a:extLst>
          </p:cNvPr>
          <p:cNvSpPr>
            <a:spLocks noGrp="1"/>
          </p:cNvSpPr>
          <p:nvPr>
            <p:ph type="title"/>
          </p:nvPr>
        </p:nvSpPr>
        <p:spPr>
          <a:xfrm>
            <a:off x="1143001" y="549070"/>
            <a:ext cx="9905998" cy="1225985"/>
          </a:xfrm>
        </p:spPr>
        <p:txBody>
          <a:bodyPr/>
          <a:lstStyle/>
          <a:p>
            <a:pPr algn="ctr"/>
            <a:r>
              <a:rPr lang="en-US" dirty="0"/>
              <a:t>Solution</a:t>
            </a:r>
          </a:p>
        </p:txBody>
      </p:sp>
      <p:pic>
        <p:nvPicPr>
          <p:cNvPr id="5" name="Picture 4">
            <a:extLst>
              <a:ext uri="{FF2B5EF4-FFF2-40B4-BE49-F238E27FC236}">
                <a16:creationId xmlns:a16="http://schemas.microsoft.com/office/drawing/2014/main" id="{2C77FFA1-B6F6-A342-B562-408FBF01FAA3}"/>
              </a:ext>
            </a:extLst>
          </p:cNvPr>
          <p:cNvPicPr>
            <a:picLocks noChangeAspect="1"/>
          </p:cNvPicPr>
          <p:nvPr/>
        </p:nvPicPr>
        <p:blipFill>
          <a:blip r:embed="rId2"/>
          <a:stretch>
            <a:fillRect/>
          </a:stretch>
        </p:blipFill>
        <p:spPr>
          <a:xfrm>
            <a:off x="955033" y="1775054"/>
            <a:ext cx="5714518" cy="4910047"/>
          </a:xfrm>
          <a:prstGeom prst="rect">
            <a:avLst/>
          </a:prstGeom>
        </p:spPr>
      </p:pic>
      <p:sp>
        <p:nvSpPr>
          <p:cNvPr id="6" name="TextBox 5">
            <a:extLst>
              <a:ext uri="{FF2B5EF4-FFF2-40B4-BE49-F238E27FC236}">
                <a16:creationId xmlns:a16="http://schemas.microsoft.com/office/drawing/2014/main" id="{4FD78AF9-7C83-3646-9306-4790882F7D9F}"/>
              </a:ext>
            </a:extLst>
          </p:cNvPr>
          <p:cNvSpPr txBox="1"/>
          <p:nvPr/>
        </p:nvSpPr>
        <p:spPr>
          <a:xfrm>
            <a:off x="7031861" y="1775054"/>
            <a:ext cx="516013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is one of many solutions.</a:t>
            </a:r>
          </a:p>
          <a:p>
            <a:endParaRPr lang="en-US" dirty="0"/>
          </a:p>
          <a:p>
            <a:pPr marL="285750" indent="-285750">
              <a:buFont typeface="Arial" panose="020B0604020202020204" pitchFamily="34" charset="0"/>
              <a:buChar char="•"/>
            </a:pPr>
            <a:r>
              <a:rPr lang="en-US" dirty="0"/>
              <a:t>BUT WE SHOULD NOT BE ALLOWED TO DO THIS!</a:t>
            </a:r>
          </a:p>
          <a:p>
            <a:pPr marL="742950" lvl="1" indent="-285750">
              <a:buFont typeface="Arial" panose="020B0604020202020204" pitchFamily="34" charset="0"/>
              <a:buChar char="•"/>
            </a:pPr>
            <a:r>
              <a:rPr lang="en-US" dirty="0"/>
              <a:t>Recall that the </a:t>
            </a:r>
            <a:r>
              <a:rPr lang="en-US" sz="1600" dirty="0">
                <a:solidFill>
                  <a:schemeClr val="accent4"/>
                </a:solidFill>
                <a:latin typeface="Consolas" panose="020B0609020204030204" pitchFamily="49" charset="0"/>
                <a:cs typeface="Consolas" panose="020B0609020204030204" pitchFamily="49" charset="0"/>
              </a:rPr>
              <a:t>case</a:t>
            </a:r>
            <a:r>
              <a:rPr lang="en-US" dirty="0"/>
              <a:t> statement is not allowed to take </a:t>
            </a:r>
            <a:r>
              <a:rPr lang="en-US" sz="1600" dirty="0">
                <a:solidFill>
                  <a:schemeClr val="accent4"/>
                </a:solidFill>
                <a:latin typeface="Consolas" panose="020B0609020204030204" pitchFamily="49" charset="0"/>
                <a:cs typeface="Consolas" panose="020B0609020204030204" pitchFamily="49" charset="0"/>
              </a:rPr>
              <a:t>bool</a:t>
            </a:r>
            <a:r>
              <a:rPr lang="en-US" dirty="0"/>
              <a:t> data-types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realistically we would need to replace this with an </a:t>
            </a:r>
            <a:r>
              <a:rPr lang="en-US" sz="1600" dirty="0">
                <a:solidFill>
                  <a:schemeClr val="accent4"/>
                </a:solidFill>
                <a:latin typeface="Consolas" panose="020B0609020204030204" pitchFamily="49" charset="0"/>
                <a:cs typeface="Consolas" panose="020B0609020204030204" pitchFamily="49" charset="0"/>
              </a:rPr>
              <a:t>if</a:t>
            </a:r>
            <a:r>
              <a:rPr lang="en-US" dirty="0"/>
              <a:t> statement</a:t>
            </a:r>
          </a:p>
        </p:txBody>
      </p:sp>
      <p:sp>
        <p:nvSpPr>
          <p:cNvPr id="8" name="Rectangle 7">
            <a:extLst>
              <a:ext uri="{FF2B5EF4-FFF2-40B4-BE49-F238E27FC236}">
                <a16:creationId xmlns:a16="http://schemas.microsoft.com/office/drawing/2014/main" id="{55189ABF-4EF4-0444-BC20-E8F27039FC95}"/>
              </a:ext>
            </a:extLst>
          </p:cNvPr>
          <p:cNvSpPr/>
          <p:nvPr/>
        </p:nvSpPr>
        <p:spPr>
          <a:xfrm>
            <a:off x="1143001" y="2091287"/>
            <a:ext cx="5526550" cy="1014223"/>
          </a:xfrm>
          <a:prstGeom prst="rect">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4">
                    <a:lumMod val="60000"/>
                    <a:lumOff val="40000"/>
                  </a:schemeClr>
                </a:solidFill>
                <a:latin typeface="Consolas" panose="020B0609020204030204" pitchFamily="49" charset="0"/>
                <a:cs typeface="Consolas" panose="020B0609020204030204" pitchFamily="49" charset="0"/>
              </a:rPr>
              <a:t>if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arg</a:t>
            </a:r>
            <a:r>
              <a:rPr lang="en-US" sz="1600" dirty="0">
                <a:latin typeface="Consolas" panose="020B0609020204030204" pitchFamily="49" charset="0"/>
                <a:cs typeface="Consolas" panose="020B0609020204030204" pitchFamily="49" charset="0"/>
              </a:rPr>
              <a:t> &lt; </a:t>
            </a:r>
            <a:r>
              <a:rPr lang="en-US" sz="1600" dirty="0">
                <a:solidFill>
                  <a:schemeClr val="accent4">
                    <a:lumMod val="60000"/>
                    <a:lumOff val="40000"/>
                  </a:schemeClr>
                </a:solidFill>
                <a:latin typeface="Consolas" panose="020B0609020204030204" pitchFamily="49" charset="0"/>
                <a:cs typeface="Consolas" panose="020B0609020204030204" pitchFamily="49" charset="0"/>
              </a:rPr>
              <a:t>0</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cout</a:t>
            </a:r>
            <a:r>
              <a:rPr lang="en-US" sz="1600" dirty="0">
                <a:latin typeface="Consolas" panose="020B0609020204030204" pitchFamily="49" charset="0"/>
                <a:cs typeface="Consolas" panose="020B0609020204030204" pitchFamily="49" charset="0"/>
              </a:rPr>
              <a:t> &lt;&lt; </a:t>
            </a:r>
            <a:r>
              <a:rPr lang="en-US" sz="1600" dirty="0">
                <a:solidFill>
                  <a:schemeClr val="accent2"/>
                </a:solidFill>
                <a:latin typeface="Consolas" panose="020B0609020204030204" pitchFamily="49" charset="0"/>
                <a:cs typeface="Consolas" panose="020B0609020204030204" pitchFamily="49" charset="0"/>
              </a:rPr>
              <a:t>“It failed all the checks”</a:t>
            </a:r>
            <a:r>
              <a:rPr lang="en-US" sz="1600" dirty="0">
                <a:latin typeface="Consolas" panose="020B0609020204030204" pitchFamily="49" charset="0"/>
                <a:cs typeface="Consolas" panose="020B0609020204030204" pitchFamily="49" charset="0"/>
              </a:rPr>
              <a:t> &lt;&lt; </a:t>
            </a:r>
            <a:r>
              <a:rPr lang="en-US" sz="1600" dirty="0" err="1">
                <a:solidFill>
                  <a:schemeClr val="tx2"/>
                </a:solidFill>
                <a:latin typeface="Consolas" panose="020B0609020204030204" pitchFamily="49" charset="0"/>
                <a:cs typeface="Consolas" panose="020B0609020204030204" pitchFamily="49" charset="0"/>
              </a:rPr>
              <a:t>endl</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89509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E815-8B0E-BE4F-A703-E33F75CF8240}"/>
              </a:ext>
            </a:extLst>
          </p:cNvPr>
          <p:cNvSpPr>
            <a:spLocks noGrp="1"/>
          </p:cNvSpPr>
          <p:nvPr>
            <p:ph type="title"/>
          </p:nvPr>
        </p:nvSpPr>
        <p:spPr/>
        <p:txBody>
          <a:bodyPr/>
          <a:lstStyle/>
          <a:p>
            <a:pPr algn="ctr"/>
            <a:r>
              <a:rPr lang="en-US" b="1" dirty="0"/>
              <a:t>Arrays Revisited!</a:t>
            </a:r>
          </a:p>
        </p:txBody>
      </p:sp>
      <p:sp>
        <p:nvSpPr>
          <p:cNvPr id="3" name="Content Placeholder 2">
            <a:extLst>
              <a:ext uri="{FF2B5EF4-FFF2-40B4-BE49-F238E27FC236}">
                <a16:creationId xmlns:a16="http://schemas.microsoft.com/office/drawing/2014/main" id="{5958512B-EDB0-C24C-B7EA-B79C4D2CE078}"/>
              </a:ext>
            </a:extLst>
          </p:cNvPr>
          <p:cNvSpPr>
            <a:spLocks noGrp="1"/>
          </p:cNvSpPr>
          <p:nvPr>
            <p:ph idx="1"/>
          </p:nvPr>
        </p:nvSpPr>
        <p:spPr>
          <a:xfrm>
            <a:off x="1143000" y="3244910"/>
            <a:ext cx="9905999" cy="2033146"/>
          </a:xfrm>
        </p:spPr>
        <p:txBody>
          <a:bodyPr/>
          <a:lstStyle/>
          <a:p>
            <a:r>
              <a:rPr lang="en-US" b="1" u="sng" dirty="0"/>
              <a:t>Google Definition</a:t>
            </a:r>
            <a:r>
              <a:rPr lang="en-US" dirty="0"/>
              <a:t>: </a:t>
            </a:r>
            <a:r>
              <a:rPr lang="en-GB" dirty="0"/>
              <a:t>A </a:t>
            </a:r>
            <a:r>
              <a:rPr lang="en-GB" u="sng" dirty="0"/>
              <a:t>collection of elements</a:t>
            </a:r>
            <a:r>
              <a:rPr lang="en-GB" dirty="0"/>
              <a:t> of the </a:t>
            </a:r>
            <a:r>
              <a:rPr lang="en-GB" u="sng" dirty="0"/>
              <a:t>same type </a:t>
            </a:r>
            <a:r>
              <a:rPr lang="en-GB" dirty="0"/>
              <a:t>placed </a:t>
            </a:r>
            <a:r>
              <a:rPr lang="en-GB" b="1" dirty="0"/>
              <a:t>in</a:t>
            </a:r>
            <a:r>
              <a:rPr lang="en-GB" dirty="0"/>
              <a:t> </a:t>
            </a:r>
            <a:r>
              <a:rPr lang="en-GB" u="sng" dirty="0"/>
              <a:t>contiguous memory locations</a:t>
            </a:r>
            <a:r>
              <a:rPr lang="en-GB" dirty="0"/>
              <a:t> that can be </a:t>
            </a:r>
            <a:r>
              <a:rPr lang="en-GB" u="sng" dirty="0"/>
              <a:t>individually referenced</a:t>
            </a:r>
            <a:r>
              <a:rPr lang="en-GB" dirty="0"/>
              <a:t> by using an index to a unique identifier. </a:t>
            </a:r>
            <a:endParaRPr lang="en-US" dirty="0"/>
          </a:p>
        </p:txBody>
      </p:sp>
    </p:spTree>
    <p:extLst>
      <p:ext uri="{BB962C8B-B14F-4D97-AF65-F5344CB8AC3E}">
        <p14:creationId xmlns:p14="http://schemas.microsoft.com/office/powerpoint/2010/main" val="174526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5CE6-0828-7740-A5F9-8D7F12FA575B}"/>
              </a:ext>
            </a:extLst>
          </p:cNvPr>
          <p:cNvSpPr>
            <a:spLocks noGrp="1"/>
          </p:cNvSpPr>
          <p:nvPr>
            <p:ph type="title"/>
          </p:nvPr>
        </p:nvSpPr>
        <p:spPr/>
        <p:txBody>
          <a:bodyPr/>
          <a:lstStyle/>
          <a:p>
            <a:pPr algn="ctr"/>
            <a:r>
              <a:rPr lang="en-US" dirty="0"/>
              <a:t>What does “</a:t>
            </a:r>
            <a:r>
              <a:rPr lang="en-US" u="sng" dirty="0"/>
              <a:t>Contiguous memory</a:t>
            </a:r>
            <a:r>
              <a:rPr lang="en-US" dirty="0"/>
              <a:t>” mean?</a:t>
            </a:r>
          </a:p>
        </p:txBody>
      </p:sp>
      <p:sp>
        <p:nvSpPr>
          <p:cNvPr id="3" name="Content Placeholder 2">
            <a:extLst>
              <a:ext uri="{FF2B5EF4-FFF2-40B4-BE49-F238E27FC236}">
                <a16:creationId xmlns:a16="http://schemas.microsoft.com/office/drawing/2014/main" id="{3FEF1AAE-DAE8-1D4B-B549-71DEE4ECCA5A}"/>
              </a:ext>
            </a:extLst>
          </p:cNvPr>
          <p:cNvSpPr>
            <a:spLocks noGrp="1"/>
          </p:cNvSpPr>
          <p:nvPr>
            <p:ph idx="1"/>
          </p:nvPr>
        </p:nvSpPr>
        <p:spPr>
          <a:xfrm>
            <a:off x="1141412" y="2249486"/>
            <a:ext cx="9905999" cy="3989995"/>
          </a:xfrm>
        </p:spPr>
        <p:txBody>
          <a:bodyPr>
            <a:normAutofit lnSpcReduction="10000"/>
          </a:bodyPr>
          <a:lstStyle/>
          <a:p>
            <a:r>
              <a:rPr lang="en-US" u="sng" dirty="0"/>
              <a:t>Contiguous memory</a:t>
            </a:r>
            <a:r>
              <a:rPr lang="en-US" dirty="0"/>
              <a:t> just means “appearing right after each other in memory”</a:t>
            </a:r>
          </a:p>
          <a:p>
            <a:endParaRPr lang="en-US" dirty="0"/>
          </a:p>
          <a:p>
            <a:r>
              <a:rPr lang="en-US" dirty="0"/>
              <a:t>All the elements in an array are direct neighbors regarding their position in memory.  Hence arrays are contiguous in memory!</a:t>
            </a:r>
          </a:p>
          <a:p>
            <a:endParaRPr lang="en-US" dirty="0"/>
          </a:p>
          <a:p>
            <a:r>
              <a:rPr lang="en-US" u="sng" dirty="0"/>
              <a:t>Question</a:t>
            </a:r>
            <a:r>
              <a:rPr lang="en-US" dirty="0"/>
              <a:t>: Can our computer access arrays quickly or slowly?</a:t>
            </a:r>
          </a:p>
          <a:p>
            <a:pPr lvl="1"/>
            <a:r>
              <a:rPr lang="en-US" dirty="0"/>
              <a:t>Arrays can be accessed very quickly since we can cache (temporarily save) them without messing up the order.</a:t>
            </a:r>
          </a:p>
        </p:txBody>
      </p:sp>
    </p:spTree>
    <p:extLst>
      <p:ext uri="{BB962C8B-B14F-4D97-AF65-F5344CB8AC3E}">
        <p14:creationId xmlns:p14="http://schemas.microsoft.com/office/powerpoint/2010/main" val="62087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B365-9497-7744-9173-E96F9FDCFE38}"/>
              </a:ext>
            </a:extLst>
          </p:cNvPr>
          <p:cNvSpPr>
            <a:spLocks noGrp="1"/>
          </p:cNvSpPr>
          <p:nvPr>
            <p:ph type="title"/>
          </p:nvPr>
        </p:nvSpPr>
        <p:spPr/>
        <p:txBody>
          <a:bodyPr/>
          <a:lstStyle/>
          <a:p>
            <a:pPr algn="ctr"/>
            <a:r>
              <a:rPr lang="en-US" dirty="0"/>
              <a:t>Let’s visualize this!</a:t>
            </a:r>
          </a:p>
        </p:txBody>
      </p:sp>
      <p:sp>
        <p:nvSpPr>
          <p:cNvPr id="3" name="Content Placeholder 2">
            <a:extLst>
              <a:ext uri="{FF2B5EF4-FFF2-40B4-BE49-F238E27FC236}">
                <a16:creationId xmlns:a16="http://schemas.microsoft.com/office/drawing/2014/main" id="{D7B8D266-F18A-5844-9AA2-0F3F628A79D2}"/>
              </a:ext>
            </a:extLst>
          </p:cNvPr>
          <p:cNvSpPr>
            <a:spLocks noGrp="1"/>
          </p:cNvSpPr>
          <p:nvPr>
            <p:ph idx="1"/>
          </p:nvPr>
        </p:nvSpPr>
        <p:spPr>
          <a:xfrm>
            <a:off x="231495" y="3429000"/>
            <a:ext cx="11960505" cy="1940406"/>
          </a:xfrm>
        </p:spPr>
        <p:txBody>
          <a:bodyPr>
            <a:normAutofit/>
          </a:bodyPr>
          <a:lstStyle/>
          <a:p>
            <a:r>
              <a:rPr lang="en-US" dirty="0"/>
              <a:t>If we have an array of </a:t>
            </a:r>
            <a:r>
              <a:rPr lang="en-US" sz="20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s</a:t>
            </a:r>
            <a:r>
              <a:rPr lang="en-US" dirty="0"/>
              <a:t>, then it would have a structure like this in memory</a:t>
            </a:r>
          </a:p>
          <a:p>
            <a:pPr lvl="1"/>
            <a:r>
              <a:rPr lang="en-US" dirty="0"/>
              <a:t>Let’s say that our array is defined as follows: </a:t>
            </a:r>
            <a:r>
              <a:rPr lang="en-US" dirty="0">
                <a:solidFill>
                  <a:schemeClr val="accent4"/>
                </a:solidFill>
                <a:latin typeface="Consolas" panose="020B0609020204030204" pitchFamily="49" charset="0"/>
                <a:cs typeface="Consolas" panose="020B0609020204030204" pitchFamily="49" charset="0"/>
              </a:rPr>
              <a:t>char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 = {</a:t>
            </a:r>
            <a:r>
              <a:rPr lang="en-US" dirty="0">
                <a:solidFill>
                  <a:schemeClr val="accent2"/>
                </a:solidFill>
                <a:latin typeface="Consolas" panose="020B0609020204030204" pitchFamily="49" charset="0"/>
                <a:cs typeface="Consolas" panose="020B0609020204030204" pitchFamily="49" charset="0"/>
              </a:rPr>
              <a:t>‘H’</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‘O’</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a:p>
            <a:pPr lvl="1"/>
            <a:r>
              <a:rPr lang="en-US" dirty="0">
                <a:cs typeface="Consolas" panose="020B0609020204030204" pitchFamily="49" charset="0"/>
              </a:rPr>
              <a:t>Notice that the </a:t>
            </a:r>
            <a:r>
              <a:rPr lang="en-US" dirty="0">
                <a:solidFill>
                  <a:schemeClr val="accent4"/>
                </a:solidFill>
                <a:latin typeface="Consolas" panose="020B0609020204030204" pitchFamily="49" charset="0"/>
                <a:cs typeface="Consolas" panose="020B0609020204030204" pitchFamily="49" charset="0"/>
              </a:rPr>
              <a:t>0</a:t>
            </a:r>
            <a:r>
              <a:rPr lang="en-US" dirty="0">
                <a:cs typeface="Consolas" panose="020B0609020204030204" pitchFamily="49" charset="0"/>
              </a:rPr>
              <a:t> just indicates where the array ends (include this in for </a:t>
            </a:r>
            <a:r>
              <a:rPr lang="en-US" sz="1800" dirty="0">
                <a:solidFill>
                  <a:schemeClr val="accent4"/>
                </a:solidFill>
                <a:latin typeface="Consolas" panose="020B0609020204030204" pitchFamily="49" charset="0"/>
                <a:cs typeface="Consolas" panose="020B0609020204030204" pitchFamily="49" charset="0"/>
              </a:rPr>
              <a:t>char</a:t>
            </a:r>
            <a:r>
              <a:rPr lang="en-US" dirty="0">
                <a:cs typeface="Consolas" panose="020B0609020204030204" pitchFamily="49" charset="0"/>
              </a:rPr>
              <a:t> arrays as a safety measure)</a:t>
            </a:r>
          </a:p>
          <a:p>
            <a:pPr lvl="2"/>
            <a:r>
              <a:rPr lang="en-US" dirty="0">
                <a:cs typeface="Consolas" panose="020B0609020204030204" pitchFamily="49" charset="0"/>
              </a:rPr>
              <a:t>For simplicity we will omit the </a:t>
            </a:r>
            <a:r>
              <a:rPr lang="en-US" dirty="0">
                <a:solidFill>
                  <a:schemeClr val="accent4"/>
                </a:solidFill>
                <a:latin typeface="Consolas" panose="020B0609020204030204" pitchFamily="49" charset="0"/>
                <a:cs typeface="Consolas" panose="020B0609020204030204" pitchFamily="49" charset="0"/>
              </a:rPr>
              <a:t>0</a:t>
            </a:r>
            <a:r>
              <a:rPr lang="en-US" dirty="0">
                <a:cs typeface="Consolas" panose="020B0609020204030204" pitchFamily="49" charset="0"/>
              </a:rPr>
              <a:t> in the visualization. Just remember that it still exists, we’re just not showing it</a:t>
            </a:r>
          </a:p>
        </p:txBody>
      </p:sp>
    </p:spTree>
    <p:extLst>
      <p:ext uri="{BB962C8B-B14F-4D97-AF65-F5344CB8AC3E}">
        <p14:creationId xmlns:p14="http://schemas.microsoft.com/office/powerpoint/2010/main" val="377453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9608-B213-4542-B581-4F712F142756}"/>
              </a:ext>
            </a:extLst>
          </p:cNvPr>
          <p:cNvSpPr>
            <a:spLocks noGrp="1"/>
          </p:cNvSpPr>
          <p:nvPr>
            <p:ph type="title"/>
          </p:nvPr>
        </p:nvSpPr>
        <p:spPr>
          <a:xfrm>
            <a:off x="1141413" y="618518"/>
            <a:ext cx="9905998" cy="1328201"/>
          </a:xfrm>
        </p:spPr>
        <p:txBody>
          <a:bodyPr/>
          <a:lstStyle/>
          <a:p>
            <a:pPr algn="ctr"/>
            <a:r>
              <a:rPr lang="en-US" dirty="0"/>
              <a:t>Memory layout of the array</a:t>
            </a:r>
          </a:p>
        </p:txBody>
      </p:sp>
      <p:sp>
        <p:nvSpPr>
          <p:cNvPr id="4" name="Rectangle 3">
            <a:extLst>
              <a:ext uri="{FF2B5EF4-FFF2-40B4-BE49-F238E27FC236}">
                <a16:creationId xmlns:a16="http://schemas.microsoft.com/office/drawing/2014/main" id="{9116956D-5830-4341-91F0-FF70D74598D4}"/>
              </a:ext>
            </a:extLst>
          </p:cNvPr>
          <p:cNvSpPr/>
          <p:nvPr/>
        </p:nvSpPr>
        <p:spPr>
          <a:xfrm>
            <a:off x="3553428" y="2474085"/>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‘H’</a:t>
            </a:r>
          </a:p>
        </p:txBody>
      </p:sp>
      <p:sp>
        <p:nvSpPr>
          <p:cNvPr id="5" name="Rectangle 4">
            <a:extLst>
              <a:ext uri="{FF2B5EF4-FFF2-40B4-BE49-F238E27FC236}">
                <a16:creationId xmlns:a16="http://schemas.microsoft.com/office/drawing/2014/main" id="{1B92CDC6-FF2A-F745-9297-1F75092D3897}"/>
              </a:ext>
            </a:extLst>
          </p:cNvPr>
          <p:cNvSpPr/>
          <p:nvPr/>
        </p:nvSpPr>
        <p:spPr>
          <a:xfrm>
            <a:off x="3553428" y="3136737"/>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‘E’</a:t>
            </a:r>
          </a:p>
        </p:txBody>
      </p:sp>
      <p:sp>
        <p:nvSpPr>
          <p:cNvPr id="6" name="Rectangle 5">
            <a:extLst>
              <a:ext uri="{FF2B5EF4-FFF2-40B4-BE49-F238E27FC236}">
                <a16:creationId xmlns:a16="http://schemas.microsoft.com/office/drawing/2014/main" id="{AF7EA948-D76C-DA41-9CCB-1A6ED0B3680B}"/>
              </a:ext>
            </a:extLst>
          </p:cNvPr>
          <p:cNvSpPr/>
          <p:nvPr/>
        </p:nvSpPr>
        <p:spPr>
          <a:xfrm>
            <a:off x="3553428" y="3799389"/>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7" name="Rectangle 6">
            <a:extLst>
              <a:ext uri="{FF2B5EF4-FFF2-40B4-BE49-F238E27FC236}">
                <a16:creationId xmlns:a16="http://schemas.microsoft.com/office/drawing/2014/main" id="{95F3A75B-81D6-4D44-B1BF-19DA04EDC88E}"/>
              </a:ext>
            </a:extLst>
          </p:cNvPr>
          <p:cNvSpPr/>
          <p:nvPr/>
        </p:nvSpPr>
        <p:spPr>
          <a:xfrm>
            <a:off x="3553428" y="4462041"/>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‘L’</a:t>
            </a:r>
          </a:p>
        </p:txBody>
      </p:sp>
      <p:sp>
        <p:nvSpPr>
          <p:cNvPr id="8" name="Rectangle 7">
            <a:extLst>
              <a:ext uri="{FF2B5EF4-FFF2-40B4-BE49-F238E27FC236}">
                <a16:creationId xmlns:a16="http://schemas.microsoft.com/office/drawing/2014/main" id="{94B05099-DACC-C141-BDDE-143B3BA09CB9}"/>
              </a:ext>
            </a:extLst>
          </p:cNvPr>
          <p:cNvSpPr/>
          <p:nvPr/>
        </p:nvSpPr>
        <p:spPr>
          <a:xfrm>
            <a:off x="3553428" y="5124693"/>
            <a:ext cx="662652" cy="662652"/>
          </a:xfrm>
          <a:prstGeom prst="rect">
            <a:avLst/>
          </a:prstGeom>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accent2"/>
                </a:solidFill>
                <a:latin typeface="Consolas" panose="020B0609020204030204" pitchFamily="49" charset="0"/>
                <a:cs typeface="Consolas" panose="020B0609020204030204" pitchFamily="49" charset="0"/>
              </a:rPr>
              <a:t>‘O’</a:t>
            </a:r>
          </a:p>
        </p:txBody>
      </p:sp>
      <p:sp>
        <p:nvSpPr>
          <p:cNvPr id="10" name="TextBox 9">
            <a:extLst>
              <a:ext uri="{FF2B5EF4-FFF2-40B4-BE49-F238E27FC236}">
                <a16:creationId xmlns:a16="http://schemas.microsoft.com/office/drawing/2014/main" id="{FE4678DA-B6B9-5B4A-85C4-6EEA31ED2A32}"/>
              </a:ext>
            </a:extLst>
          </p:cNvPr>
          <p:cNvSpPr txBox="1"/>
          <p:nvPr/>
        </p:nvSpPr>
        <p:spPr>
          <a:xfrm>
            <a:off x="2545217" y="1987730"/>
            <a:ext cx="902826" cy="369332"/>
          </a:xfrm>
          <a:prstGeom prst="rect">
            <a:avLst/>
          </a:prstGeom>
          <a:noFill/>
        </p:spPr>
        <p:txBody>
          <a:bodyPr wrap="square" rtlCol="0">
            <a:spAutoFit/>
          </a:bodyPr>
          <a:lstStyle/>
          <a:p>
            <a:r>
              <a:rPr lang="en-US" u="sng" dirty="0"/>
              <a:t>Index</a:t>
            </a:r>
            <a:r>
              <a:rPr lang="en-US" dirty="0"/>
              <a:t>:</a:t>
            </a:r>
          </a:p>
        </p:txBody>
      </p:sp>
      <p:sp>
        <p:nvSpPr>
          <p:cNvPr id="11" name="TextBox 10">
            <a:extLst>
              <a:ext uri="{FF2B5EF4-FFF2-40B4-BE49-F238E27FC236}">
                <a16:creationId xmlns:a16="http://schemas.microsoft.com/office/drawing/2014/main" id="{A134D04B-DC48-E047-9970-B476BC3A7B27}"/>
              </a:ext>
            </a:extLst>
          </p:cNvPr>
          <p:cNvSpPr txBox="1"/>
          <p:nvPr/>
        </p:nvSpPr>
        <p:spPr>
          <a:xfrm>
            <a:off x="3113589" y="2632119"/>
            <a:ext cx="311304" cy="369332"/>
          </a:xfrm>
          <a:prstGeom prst="rect">
            <a:avLst/>
          </a:prstGeom>
          <a:noFill/>
        </p:spPr>
        <p:txBody>
          <a:bodyPr wrap="none" rtlCol="0">
            <a:spAutoFit/>
          </a:bodyPr>
          <a:lstStyle/>
          <a:p>
            <a:r>
              <a:rPr lang="en-US" dirty="0"/>
              <a:t>0</a:t>
            </a:r>
          </a:p>
        </p:txBody>
      </p:sp>
      <p:sp>
        <p:nvSpPr>
          <p:cNvPr id="12" name="TextBox 11">
            <a:extLst>
              <a:ext uri="{FF2B5EF4-FFF2-40B4-BE49-F238E27FC236}">
                <a16:creationId xmlns:a16="http://schemas.microsoft.com/office/drawing/2014/main" id="{1CBAFEE8-029E-F245-A81D-F131F4DF68A4}"/>
              </a:ext>
            </a:extLst>
          </p:cNvPr>
          <p:cNvSpPr txBox="1"/>
          <p:nvPr/>
        </p:nvSpPr>
        <p:spPr>
          <a:xfrm>
            <a:off x="3102015" y="3283397"/>
            <a:ext cx="311304"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D82E5C4C-C57C-2E42-B2B0-6DB516614B99}"/>
              </a:ext>
            </a:extLst>
          </p:cNvPr>
          <p:cNvSpPr txBox="1"/>
          <p:nvPr/>
        </p:nvSpPr>
        <p:spPr>
          <a:xfrm>
            <a:off x="3102015" y="3943806"/>
            <a:ext cx="311304" cy="369332"/>
          </a:xfrm>
          <a:prstGeom prst="rect">
            <a:avLst/>
          </a:prstGeom>
          <a:noFill/>
        </p:spPr>
        <p:txBody>
          <a:bodyPr wrap="none" rtlCol="0">
            <a:spAutoFit/>
          </a:bodyPr>
          <a:lstStyle/>
          <a:p>
            <a:r>
              <a:rPr lang="en-US" dirty="0"/>
              <a:t>2</a:t>
            </a:r>
          </a:p>
        </p:txBody>
      </p:sp>
      <p:sp>
        <p:nvSpPr>
          <p:cNvPr id="14" name="TextBox 13">
            <a:extLst>
              <a:ext uri="{FF2B5EF4-FFF2-40B4-BE49-F238E27FC236}">
                <a16:creationId xmlns:a16="http://schemas.microsoft.com/office/drawing/2014/main" id="{BBA1277C-812C-884F-8BA6-41B15DB5FE53}"/>
              </a:ext>
            </a:extLst>
          </p:cNvPr>
          <p:cNvSpPr txBox="1"/>
          <p:nvPr/>
        </p:nvSpPr>
        <p:spPr>
          <a:xfrm>
            <a:off x="3136739" y="4604216"/>
            <a:ext cx="311304" cy="36933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545CE61A-7D76-2343-BAEB-4B683693C991}"/>
              </a:ext>
            </a:extLst>
          </p:cNvPr>
          <p:cNvSpPr txBox="1"/>
          <p:nvPr/>
        </p:nvSpPr>
        <p:spPr>
          <a:xfrm>
            <a:off x="3136739" y="5223915"/>
            <a:ext cx="311304" cy="369332"/>
          </a:xfrm>
          <a:prstGeom prst="rect">
            <a:avLst/>
          </a:prstGeom>
          <a:noFill/>
        </p:spPr>
        <p:txBody>
          <a:bodyPr wrap="none" rtlCol="0">
            <a:spAutoFit/>
          </a:bodyPr>
          <a:lstStyle/>
          <a:p>
            <a:r>
              <a:rPr lang="en-US" dirty="0"/>
              <a:t>4</a:t>
            </a:r>
          </a:p>
        </p:txBody>
      </p:sp>
      <p:sp>
        <p:nvSpPr>
          <p:cNvPr id="16" name="TextBox 15">
            <a:extLst>
              <a:ext uri="{FF2B5EF4-FFF2-40B4-BE49-F238E27FC236}">
                <a16:creationId xmlns:a16="http://schemas.microsoft.com/office/drawing/2014/main" id="{04A4323B-D078-1E40-BFAA-0C43884D4167}"/>
              </a:ext>
            </a:extLst>
          </p:cNvPr>
          <p:cNvSpPr txBox="1"/>
          <p:nvPr/>
        </p:nvSpPr>
        <p:spPr>
          <a:xfrm>
            <a:off x="4864845" y="1987730"/>
            <a:ext cx="6223319" cy="369332"/>
          </a:xfrm>
          <a:prstGeom prst="rect">
            <a:avLst/>
          </a:prstGeom>
          <a:noFill/>
        </p:spPr>
        <p:txBody>
          <a:bodyPr wrap="square" rtlCol="0">
            <a:spAutoFit/>
          </a:bodyPr>
          <a:lstStyle/>
          <a:p>
            <a:r>
              <a:rPr lang="en-US" dirty="0"/>
              <a:t>Every block has a size of 1 Byte, since the size of a </a:t>
            </a:r>
            <a:r>
              <a:rPr lang="en-US" sz="1600" dirty="0">
                <a:solidFill>
                  <a:schemeClr val="accent4"/>
                </a:solidFill>
                <a:latin typeface="Consolas" panose="020B0609020204030204" pitchFamily="49" charset="0"/>
                <a:cs typeface="Consolas" panose="020B0609020204030204" pitchFamily="49" charset="0"/>
              </a:rPr>
              <a:t>char</a:t>
            </a:r>
            <a:r>
              <a:rPr lang="en-US" dirty="0"/>
              <a:t> is 1 Byte</a:t>
            </a:r>
          </a:p>
        </p:txBody>
      </p:sp>
      <p:sp>
        <p:nvSpPr>
          <p:cNvPr id="17" name="TextBox 16">
            <a:extLst>
              <a:ext uri="{FF2B5EF4-FFF2-40B4-BE49-F238E27FC236}">
                <a16:creationId xmlns:a16="http://schemas.microsoft.com/office/drawing/2014/main" id="{C407DF0C-EF35-9949-A014-D811E2CF5A1E}"/>
              </a:ext>
            </a:extLst>
          </p:cNvPr>
          <p:cNvSpPr txBox="1"/>
          <p:nvPr/>
        </p:nvSpPr>
        <p:spPr>
          <a:xfrm>
            <a:off x="4864845" y="2620745"/>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a:t>
            </a:r>
          </a:p>
        </p:txBody>
      </p:sp>
      <p:sp>
        <p:nvSpPr>
          <p:cNvPr id="19" name="TextBox 18">
            <a:extLst>
              <a:ext uri="{FF2B5EF4-FFF2-40B4-BE49-F238E27FC236}">
                <a16:creationId xmlns:a16="http://schemas.microsoft.com/office/drawing/2014/main" id="{D9C6CF2C-EE2A-104A-9921-5160F90009E6}"/>
              </a:ext>
            </a:extLst>
          </p:cNvPr>
          <p:cNvSpPr txBox="1"/>
          <p:nvPr/>
        </p:nvSpPr>
        <p:spPr>
          <a:xfrm>
            <a:off x="4864845" y="3294771"/>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a:t>
            </a:r>
          </a:p>
        </p:txBody>
      </p:sp>
      <p:sp>
        <p:nvSpPr>
          <p:cNvPr id="20" name="TextBox 19">
            <a:extLst>
              <a:ext uri="{FF2B5EF4-FFF2-40B4-BE49-F238E27FC236}">
                <a16:creationId xmlns:a16="http://schemas.microsoft.com/office/drawing/2014/main" id="{3F0791DB-C566-A84C-BD5F-8EFCBF2201B3}"/>
              </a:ext>
            </a:extLst>
          </p:cNvPr>
          <p:cNvSpPr txBox="1"/>
          <p:nvPr/>
        </p:nvSpPr>
        <p:spPr>
          <a:xfrm>
            <a:off x="4864845" y="394578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8AF54F2B-151F-DA46-B1F5-2975781F5FCF}"/>
              </a:ext>
            </a:extLst>
          </p:cNvPr>
          <p:cNvSpPr txBox="1"/>
          <p:nvPr/>
        </p:nvSpPr>
        <p:spPr>
          <a:xfrm>
            <a:off x="4864845" y="460421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p>
        </p:txBody>
      </p:sp>
      <p:sp>
        <p:nvSpPr>
          <p:cNvPr id="22" name="TextBox 21">
            <a:extLst>
              <a:ext uri="{FF2B5EF4-FFF2-40B4-BE49-F238E27FC236}">
                <a16:creationId xmlns:a16="http://schemas.microsoft.com/office/drawing/2014/main" id="{A869E9B1-F45B-B842-8DAC-1AAEF477D472}"/>
              </a:ext>
            </a:extLst>
          </p:cNvPr>
          <p:cNvSpPr txBox="1"/>
          <p:nvPr/>
        </p:nvSpPr>
        <p:spPr>
          <a:xfrm>
            <a:off x="4864845" y="5262646"/>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a:t>
            </a:r>
          </a:p>
        </p:txBody>
      </p:sp>
      <p:sp>
        <p:nvSpPr>
          <p:cNvPr id="23" name="TextBox 22">
            <a:extLst>
              <a:ext uri="{FF2B5EF4-FFF2-40B4-BE49-F238E27FC236}">
                <a16:creationId xmlns:a16="http://schemas.microsoft.com/office/drawing/2014/main" id="{FAB48AA9-F26B-1C44-846C-D80DEFB11143}"/>
              </a:ext>
            </a:extLst>
          </p:cNvPr>
          <p:cNvSpPr txBox="1"/>
          <p:nvPr/>
        </p:nvSpPr>
        <p:spPr>
          <a:xfrm>
            <a:off x="4216080" y="6126831"/>
            <a:ext cx="6695166" cy="646331"/>
          </a:xfrm>
          <a:prstGeom prst="rect">
            <a:avLst/>
          </a:prstGeom>
          <a:noFill/>
        </p:spPr>
        <p:txBody>
          <a:bodyPr wrap="none" rtlCol="0">
            <a:spAutoFit/>
          </a:bodyPr>
          <a:lstStyle/>
          <a:p>
            <a:r>
              <a:rPr lang="en-US" dirty="0"/>
              <a:t>This is a contiguous layout since the elements are immediate neighbors. </a:t>
            </a:r>
          </a:p>
          <a:p>
            <a:r>
              <a:rPr lang="en-US" u="sng" dirty="0"/>
              <a:t>Note</a:t>
            </a:r>
            <a:r>
              <a:rPr lang="en-US" dirty="0"/>
              <a:t>: We can omit the </a:t>
            </a:r>
            <a:r>
              <a:rPr lang="en-US" sz="1600" dirty="0">
                <a:solidFill>
                  <a:schemeClr val="accent4"/>
                </a:solidFill>
                <a:latin typeface="Consolas" panose="020B0609020204030204" pitchFamily="49" charset="0"/>
                <a:cs typeface="Consolas" panose="020B0609020204030204" pitchFamily="49" charset="0"/>
              </a:rPr>
              <a:t>0</a:t>
            </a:r>
            <a:r>
              <a:rPr lang="en-US" dirty="0"/>
              <a:t> at the end of the array (it still exists though) </a:t>
            </a:r>
          </a:p>
        </p:txBody>
      </p:sp>
    </p:spTree>
    <p:extLst>
      <p:ext uri="{BB962C8B-B14F-4D97-AF65-F5344CB8AC3E}">
        <p14:creationId xmlns:p14="http://schemas.microsoft.com/office/powerpoint/2010/main" val="241386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ppt_x"/>
                                          </p:val>
                                        </p:tav>
                                        <p:tav tm="100000">
                                          <p:val>
                                            <p:strVal val="#ppt_x"/>
                                          </p:val>
                                        </p:tav>
                                      </p:tavLst>
                                    </p:anim>
                                    <p:anim calcmode="lin" valueType="num">
                                      <p:cBhvr additive="base">
                                        <p:cTn id="3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additive="base">
                                        <p:cTn id="63" dur="500" fill="hold"/>
                                        <p:tgtEl>
                                          <p:spTgt spid="21"/>
                                        </p:tgtEl>
                                        <p:attrNameLst>
                                          <p:attrName>ppt_x</p:attrName>
                                        </p:attrNameLst>
                                      </p:cBhvr>
                                      <p:tavLst>
                                        <p:tav tm="0">
                                          <p:val>
                                            <p:strVal val="#ppt_x"/>
                                          </p:val>
                                        </p:tav>
                                        <p:tav tm="100000">
                                          <p:val>
                                            <p:strVal val="#ppt_x"/>
                                          </p:val>
                                        </p:tav>
                                      </p:tavLst>
                                    </p:anim>
                                    <p:anim calcmode="lin" valueType="num">
                                      <p:cBhvr additive="base">
                                        <p:cTn id="6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ppt_x"/>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500" fill="hold"/>
                                        <p:tgtEl>
                                          <p:spTgt spid="16"/>
                                        </p:tgtEl>
                                        <p:attrNameLst>
                                          <p:attrName>ppt_x</p:attrName>
                                        </p:attrNameLst>
                                      </p:cBhvr>
                                      <p:tavLst>
                                        <p:tav tm="0">
                                          <p:val>
                                            <p:strVal val="#ppt_x"/>
                                          </p:val>
                                        </p:tav>
                                        <p:tav tm="100000">
                                          <p:val>
                                            <p:strVal val="#ppt_x"/>
                                          </p:val>
                                        </p:tav>
                                      </p:tavLst>
                                    </p:anim>
                                    <p:anim calcmode="lin" valueType="num">
                                      <p:cBhvr additive="base">
                                        <p:cTn id="8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 calcmode="lin" valueType="num">
                                      <p:cBhvr additive="base">
                                        <p:cTn id="89" dur="500" fill="hold"/>
                                        <p:tgtEl>
                                          <p:spTgt spid="23"/>
                                        </p:tgtEl>
                                        <p:attrNameLst>
                                          <p:attrName>ppt_x</p:attrName>
                                        </p:attrNameLst>
                                      </p:cBhvr>
                                      <p:tavLst>
                                        <p:tav tm="0">
                                          <p:val>
                                            <p:strVal val="#ppt_x"/>
                                          </p:val>
                                        </p:tav>
                                        <p:tav tm="100000">
                                          <p:val>
                                            <p:strVal val="#ppt_x"/>
                                          </p:val>
                                        </p:tav>
                                      </p:tavLst>
                                    </p:anim>
                                    <p:anim calcmode="lin" valueType="num">
                                      <p:cBhvr additive="base">
                                        <p:cTn id="9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p:bldP spid="11" grpId="0"/>
      <p:bldP spid="12" grpId="0"/>
      <p:bldP spid="13" grpId="0"/>
      <p:bldP spid="14" grpId="0"/>
      <p:bldP spid="15" grpId="0"/>
      <p:bldP spid="16" grpId="0"/>
      <p:bldP spid="17" grpId="0"/>
      <p:bldP spid="19" grpId="0"/>
      <p:bldP spid="20" grpId="0"/>
      <p:bldP spid="21" grpId="0"/>
      <p:bldP spid="22" grpId="0"/>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2035E-9568-E847-AF1A-4916EB9AF051}"/>
              </a:ext>
            </a:extLst>
          </p:cNvPr>
          <p:cNvSpPr>
            <a:spLocks noGrp="1"/>
          </p:cNvSpPr>
          <p:nvPr>
            <p:ph type="title"/>
          </p:nvPr>
        </p:nvSpPr>
        <p:spPr/>
        <p:txBody>
          <a:bodyPr/>
          <a:lstStyle/>
          <a:p>
            <a:pPr algn="ctr"/>
            <a:r>
              <a:rPr lang="en-US" dirty="0"/>
              <a:t>This allows us to do something special</a:t>
            </a:r>
          </a:p>
        </p:txBody>
      </p:sp>
      <p:sp>
        <p:nvSpPr>
          <p:cNvPr id="3" name="Content Placeholder 2">
            <a:extLst>
              <a:ext uri="{FF2B5EF4-FFF2-40B4-BE49-F238E27FC236}">
                <a16:creationId xmlns:a16="http://schemas.microsoft.com/office/drawing/2014/main" id="{39993794-7E3B-3943-BD11-EDFB6EFE795E}"/>
              </a:ext>
            </a:extLst>
          </p:cNvPr>
          <p:cNvSpPr>
            <a:spLocks noGrp="1"/>
          </p:cNvSpPr>
          <p:nvPr>
            <p:ph idx="1"/>
          </p:nvPr>
        </p:nvSpPr>
        <p:spPr>
          <a:xfrm>
            <a:off x="1141411" y="2931384"/>
            <a:ext cx="10062883" cy="2832808"/>
          </a:xfrm>
        </p:spPr>
        <p:txBody>
          <a:bodyPr>
            <a:normAutofit fontScale="92500"/>
          </a:bodyPr>
          <a:lstStyle/>
          <a:p>
            <a:r>
              <a:rPr lang="en-US" dirty="0"/>
              <a:t>We have the ability to </a:t>
            </a:r>
            <a:r>
              <a:rPr lang="en-US" u="sng" dirty="0"/>
              <a:t>address every element</a:t>
            </a:r>
            <a:r>
              <a:rPr lang="en-US" dirty="0"/>
              <a:t> in the array individually, and we can </a:t>
            </a:r>
            <a:r>
              <a:rPr lang="en-US" u="sng" dirty="0"/>
              <a:t>manipulate what position we are in</a:t>
            </a:r>
            <a:r>
              <a:rPr lang="en-US" dirty="0"/>
              <a:t> (this will be useful when we look at loops later on)</a:t>
            </a:r>
          </a:p>
          <a:p>
            <a:endParaRPr lang="en-US" dirty="0"/>
          </a:p>
          <a:p>
            <a:r>
              <a:rPr lang="en-US" u="sng" dirty="0"/>
              <a:t>Advanced point</a:t>
            </a:r>
            <a:r>
              <a:rPr lang="en-US" dirty="0"/>
              <a:t>: </a:t>
            </a:r>
            <a:r>
              <a:rPr lang="en-US" sz="2200" dirty="0" err="1">
                <a:latin typeface="Consolas" panose="020B0609020204030204" pitchFamily="49" charset="0"/>
                <a:cs typeface="Consolas" panose="020B0609020204030204" pitchFamily="49" charset="0"/>
              </a:rPr>
              <a:t>myArray</a:t>
            </a:r>
            <a:r>
              <a:rPr lang="en-US" dirty="0"/>
              <a:t> is a “pointer” to the first element in the array, this is a topic that we </a:t>
            </a:r>
            <a:r>
              <a:rPr lang="en-US" b="1" dirty="0"/>
              <a:t>won’t cover in detail</a:t>
            </a:r>
            <a:r>
              <a:rPr lang="en-US" dirty="0"/>
              <a:t> since it </a:t>
            </a:r>
            <a:r>
              <a:rPr lang="en-US" b="1" dirty="0"/>
              <a:t>goes beyond the scope </a:t>
            </a:r>
            <a:r>
              <a:rPr lang="en-US" dirty="0"/>
              <a:t>of this course.</a:t>
            </a:r>
          </a:p>
        </p:txBody>
      </p:sp>
    </p:spTree>
    <p:extLst>
      <p:ext uri="{BB962C8B-B14F-4D97-AF65-F5344CB8AC3E}">
        <p14:creationId xmlns:p14="http://schemas.microsoft.com/office/powerpoint/2010/main" val="180002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10BB-51F8-C249-A6C6-D253359BC7BE}"/>
              </a:ext>
            </a:extLst>
          </p:cNvPr>
          <p:cNvSpPr>
            <a:spLocks noGrp="1"/>
          </p:cNvSpPr>
          <p:nvPr>
            <p:ph type="title"/>
          </p:nvPr>
        </p:nvSpPr>
        <p:spPr/>
        <p:txBody>
          <a:bodyPr/>
          <a:lstStyle/>
          <a:p>
            <a:pPr algn="ctr"/>
            <a:r>
              <a:rPr lang="en-US" dirty="0"/>
              <a:t>We can traverse the array as follows</a:t>
            </a:r>
          </a:p>
        </p:txBody>
      </p:sp>
      <p:pic>
        <p:nvPicPr>
          <p:cNvPr id="5" name="Content Placeholder 4">
            <a:extLst>
              <a:ext uri="{FF2B5EF4-FFF2-40B4-BE49-F238E27FC236}">
                <a16:creationId xmlns:a16="http://schemas.microsoft.com/office/drawing/2014/main" id="{2F60277F-42D7-264D-9246-863FD11B7664}"/>
              </a:ext>
            </a:extLst>
          </p:cNvPr>
          <p:cNvPicPr>
            <a:picLocks noGrp="1" noChangeAspect="1"/>
          </p:cNvPicPr>
          <p:nvPr>
            <p:ph idx="1"/>
          </p:nvPr>
        </p:nvPicPr>
        <p:blipFill>
          <a:blip r:embed="rId2"/>
          <a:stretch>
            <a:fillRect/>
          </a:stretch>
        </p:blipFill>
        <p:spPr>
          <a:xfrm>
            <a:off x="2006094" y="2097088"/>
            <a:ext cx="8176636" cy="2242473"/>
          </a:xfrm>
        </p:spPr>
      </p:pic>
      <p:sp>
        <p:nvSpPr>
          <p:cNvPr id="6" name="TextBox 5">
            <a:extLst>
              <a:ext uri="{FF2B5EF4-FFF2-40B4-BE49-F238E27FC236}">
                <a16:creationId xmlns:a16="http://schemas.microsoft.com/office/drawing/2014/main" id="{D511CB07-76E3-7D41-B852-570F450EE6F1}"/>
              </a:ext>
            </a:extLst>
          </p:cNvPr>
          <p:cNvSpPr txBox="1"/>
          <p:nvPr/>
        </p:nvSpPr>
        <p:spPr>
          <a:xfrm>
            <a:off x="2006094" y="4861367"/>
            <a:ext cx="8827810" cy="1477328"/>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myArray</a:t>
            </a:r>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a:t>
            </a:r>
            <a:r>
              <a:rPr lang="en-US" dirty="0"/>
              <a:t> is the key thing here.</a:t>
            </a:r>
          </a:p>
          <a:p>
            <a:endParaRPr lang="en-US" dirty="0"/>
          </a:p>
          <a:p>
            <a:r>
              <a:rPr lang="en-US" dirty="0"/>
              <a:t>This means that if we have some element at a </a:t>
            </a:r>
            <a:r>
              <a:rPr lang="en-US" u="sng" dirty="0"/>
              <a:t>position </a:t>
            </a:r>
            <a:r>
              <a:rPr lang="en-US" u="sng" dirty="0">
                <a:latin typeface="Apple Chancery" panose="03020702040506060504" pitchFamily="66" charset="-79"/>
                <a:cs typeface="Apple Chancery" panose="03020702040506060504" pitchFamily="66" charset="-79"/>
              </a:rPr>
              <a:t>x</a:t>
            </a:r>
            <a:r>
              <a:rPr lang="en-US" dirty="0"/>
              <a:t>, we can </a:t>
            </a:r>
            <a:r>
              <a:rPr lang="en-US" u="sng" dirty="0"/>
              <a:t>find the </a:t>
            </a:r>
            <a:r>
              <a:rPr lang="en-US" u="sng" dirty="0">
                <a:latin typeface="Apple Chancery" panose="03020702040506060504" pitchFamily="66" charset="-79"/>
                <a:cs typeface="Apple Chancery" panose="03020702040506060504" pitchFamily="66" charset="-79"/>
              </a:rPr>
              <a:t>n</a:t>
            </a:r>
            <a:r>
              <a:rPr lang="en-US" u="sng" baseline="30000" dirty="0"/>
              <a:t>th</a:t>
            </a:r>
            <a:r>
              <a:rPr lang="en-US" u="sng" dirty="0"/>
              <a:t> element from </a:t>
            </a:r>
            <a:r>
              <a:rPr lang="en-US" u="sng" dirty="0">
                <a:latin typeface="Apple Chancery" panose="03020702040506060504" pitchFamily="66" charset="-79"/>
                <a:cs typeface="Apple Chancery" panose="03020702040506060504" pitchFamily="66" charset="-79"/>
              </a:rPr>
              <a:t>x</a:t>
            </a:r>
          </a:p>
          <a:p>
            <a:endParaRPr lang="en-US" dirty="0">
              <a:cs typeface="Apple Chancery" panose="03020702040506060504" pitchFamily="66" charset="-79"/>
            </a:endParaRPr>
          </a:p>
          <a:p>
            <a:r>
              <a:rPr lang="en-US" dirty="0">
                <a:cs typeface="Apple Chancery" panose="03020702040506060504" pitchFamily="66" charset="-79"/>
              </a:rPr>
              <a:t>This will look as follows: </a:t>
            </a:r>
            <a:r>
              <a:rPr lang="en-US" dirty="0" err="1">
                <a:latin typeface="Consolas" panose="020B0609020204030204" pitchFamily="49" charset="0"/>
                <a:cs typeface="Consolas" panose="020B0609020204030204" pitchFamily="49" charset="0"/>
              </a:rPr>
              <a:t>someArray</a:t>
            </a:r>
            <a:r>
              <a:rPr lang="en-US" dirty="0">
                <a:latin typeface="Consolas" panose="020B0609020204030204" pitchFamily="49" charset="0"/>
                <a:cs typeface="Consolas" panose="020B0609020204030204" pitchFamily="49" charset="0"/>
              </a:rPr>
              <a:t>[</a:t>
            </a:r>
            <a:r>
              <a:rPr lang="en-US" dirty="0">
                <a:latin typeface="Apple Chancery" panose="03020702040506060504" pitchFamily="66" charset="-79"/>
                <a:cs typeface="Apple Chancery" panose="03020702040506060504" pitchFamily="66" charset="-79"/>
              </a:rPr>
              <a:t>x</a:t>
            </a:r>
            <a:r>
              <a:rPr lang="en-US" dirty="0">
                <a:latin typeface="Consolas" panose="020B0609020204030204" pitchFamily="49" charset="0"/>
                <a:cs typeface="Consolas" panose="020B0609020204030204" pitchFamily="49" charset="0"/>
              </a:rPr>
              <a:t> + </a:t>
            </a:r>
            <a:r>
              <a:rPr lang="en-US" dirty="0">
                <a:latin typeface="Apple Chancery" panose="03020702040506060504" pitchFamily="66" charset="-79"/>
                <a:cs typeface="Apple Chancery" panose="03020702040506060504" pitchFamily="66" charset="-79"/>
              </a:rPr>
              <a:t>n</a:t>
            </a: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6164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DA73-5960-7749-86D0-542226AEDDB7}"/>
              </a:ext>
            </a:extLst>
          </p:cNvPr>
          <p:cNvSpPr>
            <a:spLocks noGrp="1"/>
          </p:cNvSpPr>
          <p:nvPr>
            <p:ph type="title"/>
          </p:nvPr>
        </p:nvSpPr>
        <p:spPr/>
        <p:txBody>
          <a:bodyPr/>
          <a:lstStyle/>
          <a:p>
            <a:pPr algn="ctr"/>
            <a:r>
              <a:rPr lang="en-US" dirty="0"/>
              <a:t>Let’s take a 15 minute break</a:t>
            </a:r>
          </a:p>
        </p:txBody>
      </p:sp>
      <p:sp>
        <p:nvSpPr>
          <p:cNvPr id="3" name="Content Placeholder 2">
            <a:extLst>
              <a:ext uri="{FF2B5EF4-FFF2-40B4-BE49-F238E27FC236}">
                <a16:creationId xmlns:a16="http://schemas.microsoft.com/office/drawing/2014/main" id="{5814AB9E-586A-B643-9976-38FAD82FCBC2}"/>
              </a:ext>
            </a:extLst>
          </p:cNvPr>
          <p:cNvSpPr>
            <a:spLocks noGrp="1"/>
          </p:cNvSpPr>
          <p:nvPr>
            <p:ph idx="1"/>
          </p:nvPr>
        </p:nvSpPr>
        <p:spPr>
          <a:xfrm>
            <a:off x="1141413" y="2587805"/>
            <a:ext cx="9905999" cy="3296801"/>
          </a:xfrm>
        </p:spPr>
        <p:txBody>
          <a:bodyPr>
            <a:normAutofit lnSpcReduction="10000"/>
          </a:bodyPr>
          <a:lstStyle/>
          <a:p>
            <a:r>
              <a:rPr lang="en-US" dirty="0"/>
              <a:t>If you are interested in the advanced part (pointers) then we can look at this together during the break</a:t>
            </a:r>
          </a:p>
          <a:p>
            <a:pPr lvl="1"/>
            <a:r>
              <a:rPr lang="en-US" dirty="0"/>
              <a:t>You don’t need to if you’re not interested, but the option is there </a:t>
            </a:r>
            <a:r>
              <a:rPr lang="en-US" dirty="0">
                <a:sym typeface="Wingdings" pitchFamily="2" charset="2"/>
              </a:rPr>
              <a:t></a:t>
            </a:r>
          </a:p>
          <a:p>
            <a:endParaRPr lang="en-US" dirty="0">
              <a:sym typeface="Wingdings" pitchFamily="2" charset="2"/>
            </a:endParaRPr>
          </a:p>
          <a:p>
            <a:r>
              <a:rPr lang="en-US" u="sng" dirty="0">
                <a:sym typeface="Wingdings" pitchFamily="2" charset="2"/>
              </a:rPr>
              <a:t>Something to think about</a:t>
            </a:r>
            <a:r>
              <a:rPr lang="en-US" dirty="0">
                <a:sym typeface="Wingdings" pitchFamily="2" charset="2"/>
              </a:rPr>
              <a:t>: Assume there is an array </a:t>
            </a:r>
            <a:r>
              <a:rPr lang="en-US" sz="1800" dirty="0" err="1">
                <a:solidFill>
                  <a:schemeClr val="accent4"/>
                </a:solidFill>
                <a:latin typeface="Consolas" panose="020B0609020204030204" pitchFamily="49" charset="0"/>
                <a:cs typeface="Consolas" panose="020B0609020204030204" pitchFamily="49" charset="0"/>
                <a:sym typeface="Wingdings" pitchFamily="2" charset="2"/>
              </a:rPr>
              <a:t>int</a:t>
            </a:r>
            <a:r>
              <a:rPr lang="en-US" sz="1800" dirty="0">
                <a:latin typeface="Consolas" panose="020B0609020204030204" pitchFamily="49" charset="0"/>
                <a:cs typeface="Consolas" panose="020B0609020204030204" pitchFamily="49" charset="0"/>
                <a:sym typeface="Wingdings" pitchFamily="2" charset="2"/>
              </a:rPr>
              <a:t> </a:t>
            </a:r>
            <a:r>
              <a:rPr lang="en-US" sz="1800" dirty="0" err="1">
                <a:latin typeface="Consolas" panose="020B0609020204030204" pitchFamily="49" charset="0"/>
                <a:cs typeface="Consolas" panose="020B0609020204030204" pitchFamily="49" charset="0"/>
                <a:sym typeface="Wingdings" pitchFamily="2" charset="2"/>
              </a:rPr>
              <a:t>myArray</a:t>
            </a:r>
            <a:r>
              <a:rPr lang="en-US" sz="1800" dirty="0">
                <a:latin typeface="Consolas" panose="020B0609020204030204" pitchFamily="49" charset="0"/>
                <a:cs typeface="Consolas" panose="020B0609020204030204" pitchFamily="49" charset="0"/>
                <a:sym typeface="Wingdings" pitchFamily="2" charset="2"/>
              </a:rPr>
              <a:t>[] = {</a:t>
            </a:r>
            <a:r>
              <a:rPr lang="en-US" sz="1800" dirty="0">
                <a:solidFill>
                  <a:schemeClr val="accent4"/>
                </a:solidFill>
                <a:latin typeface="Consolas" panose="020B0609020204030204" pitchFamily="49" charset="0"/>
                <a:cs typeface="Consolas" panose="020B0609020204030204" pitchFamily="49" charset="0"/>
                <a:sym typeface="Wingdings" pitchFamily="2" charset="2"/>
              </a:rPr>
              <a:t>1</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2</a:t>
            </a:r>
            <a:r>
              <a:rPr lang="en-US" sz="1800" dirty="0">
                <a:latin typeface="Consolas" panose="020B0609020204030204" pitchFamily="49" charset="0"/>
                <a:cs typeface="Consolas" panose="020B0609020204030204" pitchFamily="49" charset="0"/>
                <a:sym typeface="Wingdings" pitchFamily="2" charset="2"/>
              </a:rPr>
              <a:t>, </a:t>
            </a:r>
            <a:r>
              <a:rPr lang="en-US" sz="1800" dirty="0">
                <a:solidFill>
                  <a:schemeClr val="accent4"/>
                </a:solidFill>
                <a:latin typeface="Consolas" panose="020B0609020204030204" pitchFamily="49" charset="0"/>
                <a:cs typeface="Consolas" panose="020B0609020204030204" pitchFamily="49" charset="0"/>
                <a:sym typeface="Wingdings" pitchFamily="2" charset="2"/>
              </a:rPr>
              <a:t>5</a:t>
            </a:r>
            <a:r>
              <a:rPr lang="en-US" sz="1800" dirty="0">
                <a:latin typeface="Consolas" panose="020B0609020204030204" pitchFamily="49" charset="0"/>
                <a:cs typeface="Consolas" panose="020B0609020204030204" pitchFamily="49" charset="0"/>
                <a:sym typeface="Wingdings" pitchFamily="2" charset="2"/>
              </a:rPr>
              <a:t>};</a:t>
            </a:r>
            <a:endParaRPr lang="en-US" dirty="0">
              <a:latin typeface="Consolas" panose="020B0609020204030204" pitchFamily="49" charset="0"/>
              <a:cs typeface="Consolas" panose="020B0609020204030204" pitchFamily="49" charset="0"/>
              <a:sym typeface="Wingdings" pitchFamily="2" charset="2"/>
            </a:endParaRPr>
          </a:p>
          <a:p>
            <a:pPr lvl="1"/>
            <a:r>
              <a:rPr lang="en-US" dirty="0">
                <a:sym typeface="Wingdings" pitchFamily="2" charset="2"/>
              </a:rPr>
              <a:t>What happens if we print </a:t>
            </a:r>
            <a:r>
              <a:rPr lang="en-US" dirty="0" err="1">
                <a:latin typeface="Consolas" panose="020B0609020204030204" pitchFamily="49" charset="0"/>
                <a:cs typeface="Consolas" panose="020B0609020204030204" pitchFamily="49" charset="0"/>
                <a:sym typeface="Wingdings" pitchFamily="2" charset="2"/>
              </a:rPr>
              <a:t>myArray</a:t>
            </a:r>
            <a:r>
              <a:rPr lang="en-US" dirty="0">
                <a:latin typeface="Consolas" panose="020B0609020204030204" pitchFamily="49" charset="0"/>
                <a:cs typeface="Consolas" panose="020B0609020204030204" pitchFamily="49" charset="0"/>
                <a:sym typeface="Wingdings" pitchFamily="2" charset="2"/>
              </a:rPr>
              <a:t>[</a:t>
            </a:r>
            <a:r>
              <a:rPr lang="en-US" dirty="0">
                <a:solidFill>
                  <a:schemeClr val="accent4"/>
                </a:solidFill>
                <a:latin typeface="Consolas" panose="020B0609020204030204" pitchFamily="49" charset="0"/>
                <a:cs typeface="Consolas" panose="020B0609020204030204" pitchFamily="49" charset="0"/>
                <a:sym typeface="Wingdings" pitchFamily="2" charset="2"/>
              </a:rPr>
              <a:t>4</a:t>
            </a:r>
            <a:r>
              <a:rPr lang="en-US" dirty="0">
                <a:latin typeface="Consolas" panose="020B0609020204030204" pitchFamily="49" charset="0"/>
                <a:cs typeface="Consolas" panose="020B0609020204030204" pitchFamily="49" charset="0"/>
                <a:sym typeface="Wingdings" pitchFamily="2" charset="2"/>
              </a:rPr>
              <a:t>]</a:t>
            </a:r>
            <a:r>
              <a:rPr lang="en-US" dirty="0">
                <a:sym typeface="Wingdings" pitchFamily="2" charset="2"/>
              </a:rPr>
              <a:t>?</a:t>
            </a:r>
          </a:p>
          <a:p>
            <a:pPr lvl="1"/>
            <a:r>
              <a:rPr lang="en-US" dirty="0">
                <a:sym typeface="Wingdings" pitchFamily="2" charset="2"/>
              </a:rPr>
              <a:t>Why are we getting that result? </a:t>
            </a:r>
          </a:p>
          <a:p>
            <a:endParaRPr lang="en-US" dirty="0"/>
          </a:p>
        </p:txBody>
      </p:sp>
    </p:spTree>
    <p:extLst>
      <p:ext uri="{BB962C8B-B14F-4D97-AF65-F5344CB8AC3E}">
        <p14:creationId xmlns:p14="http://schemas.microsoft.com/office/powerpoint/2010/main" val="30789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1705-0874-8947-AFE3-9FB4F92631AB}"/>
              </a:ext>
            </a:extLst>
          </p:cNvPr>
          <p:cNvSpPr>
            <a:spLocks noGrp="1"/>
          </p:cNvSpPr>
          <p:nvPr>
            <p:ph type="title"/>
          </p:nvPr>
        </p:nvSpPr>
        <p:spPr/>
        <p:txBody>
          <a:bodyPr/>
          <a:lstStyle/>
          <a:p>
            <a:pPr algn="ctr"/>
            <a:r>
              <a:rPr lang="en-US" b="1" dirty="0"/>
              <a:t>Programming Exercise</a:t>
            </a:r>
          </a:p>
        </p:txBody>
      </p:sp>
      <p:sp>
        <p:nvSpPr>
          <p:cNvPr id="3" name="Content Placeholder 2">
            <a:extLst>
              <a:ext uri="{FF2B5EF4-FFF2-40B4-BE49-F238E27FC236}">
                <a16:creationId xmlns:a16="http://schemas.microsoft.com/office/drawing/2014/main" id="{F853AA01-0706-0740-A529-D72228854D21}"/>
              </a:ext>
            </a:extLst>
          </p:cNvPr>
          <p:cNvSpPr>
            <a:spLocks noGrp="1"/>
          </p:cNvSpPr>
          <p:nvPr>
            <p:ph idx="1"/>
          </p:nvPr>
        </p:nvSpPr>
        <p:spPr>
          <a:xfrm>
            <a:off x="1141412" y="2249486"/>
            <a:ext cx="10229594" cy="4372540"/>
          </a:xfrm>
        </p:spPr>
        <p:txBody>
          <a:bodyPr>
            <a:normAutofit fontScale="77500" lnSpcReduction="20000"/>
          </a:bodyPr>
          <a:lstStyle/>
          <a:p>
            <a:r>
              <a:rPr lang="en-US" dirty="0"/>
              <a:t>There is a file on Git describing a programming task called “</a:t>
            </a:r>
            <a:r>
              <a:rPr lang="en-US" sz="1800" dirty="0" err="1">
                <a:latin typeface="Consolas" panose="020B0609020204030204" pitchFamily="49" charset="0"/>
                <a:cs typeface="Consolas" panose="020B0609020204030204" pitchFamily="49" charset="0"/>
              </a:rPr>
              <a:t>DrakeEquation.cpp</a:t>
            </a:r>
            <a:r>
              <a:rPr lang="en-US" dirty="0"/>
              <a:t>”</a:t>
            </a:r>
          </a:p>
          <a:p>
            <a:endParaRPr lang="en-US" dirty="0"/>
          </a:p>
          <a:p>
            <a:r>
              <a:rPr lang="en-US" dirty="0"/>
              <a:t>We will be here to help guide you and explain anything that’s not clear.</a:t>
            </a:r>
          </a:p>
          <a:p>
            <a:endParaRPr lang="en-US" dirty="0"/>
          </a:p>
          <a:p>
            <a:r>
              <a:rPr lang="en-US" dirty="0"/>
              <a:t>We will NOT write the code for you (if you are really struggling we will get you up to speed so that you can do it independently </a:t>
            </a:r>
            <a:r>
              <a:rPr lang="en-US" dirty="0">
                <a:sym typeface="Wingdings" pitchFamily="2" charset="2"/>
              </a:rPr>
              <a:t></a:t>
            </a:r>
            <a:r>
              <a:rPr lang="en-US" dirty="0"/>
              <a:t>)</a:t>
            </a:r>
          </a:p>
          <a:p>
            <a:endParaRPr lang="en-US" dirty="0"/>
          </a:p>
          <a:p>
            <a:r>
              <a:rPr lang="en-US" dirty="0"/>
              <a:t>We will be providing a solution for this at the end of the day.</a:t>
            </a:r>
          </a:p>
          <a:p>
            <a:endParaRPr lang="en-US" dirty="0"/>
          </a:p>
          <a:p>
            <a:r>
              <a:rPr lang="en-US" dirty="0"/>
              <a:t>If you finish early then we can take a deeper look into how the CPU and Memory actually works (or anything that you would like to know more about </a:t>
            </a:r>
            <a:r>
              <a:rPr lang="en-US" dirty="0">
                <a:sym typeface="Wingdings" pitchFamily="2" charset="2"/>
              </a:rPr>
              <a:t></a:t>
            </a:r>
            <a:r>
              <a:rPr lang="en-US" dirty="0"/>
              <a:t>). </a:t>
            </a:r>
          </a:p>
        </p:txBody>
      </p:sp>
    </p:spTree>
    <p:extLst>
      <p:ext uri="{BB962C8B-B14F-4D97-AF65-F5344CB8AC3E}">
        <p14:creationId xmlns:p14="http://schemas.microsoft.com/office/powerpoint/2010/main" val="20284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525D-5B39-4C42-94BF-7E83FEA95706}"/>
              </a:ext>
            </a:extLst>
          </p:cNvPr>
          <p:cNvSpPr>
            <a:spLocks noGrp="1"/>
          </p:cNvSpPr>
          <p:nvPr>
            <p:ph type="title"/>
          </p:nvPr>
        </p:nvSpPr>
        <p:spPr/>
        <p:txBody>
          <a:bodyPr/>
          <a:lstStyle/>
          <a:p>
            <a:pPr algn="ctr"/>
            <a:r>
              <a:rPr lang="en-US" b="1" dirty="0"/>
              <a:t>Variable scope &amp; lifetime</a:t>
            </a:r>
          </a:p>
        </p:txBody>
      </p:sp>
      <p:sp>
        <p:nvSpPr>
          <p:cNvPr id="3" name="Content Placeholder 2">
            <a:extLst>
              <a:ext uri="{FF2B5EF4-FFF2-40B4-BE49-F238E27FC236}">
                <a16:creationId xmlns:a16="http://schemas.microsoft.com/office/drawing/2014/main" id="{5B67E0A4-65D5-A14D-AA83-453062BD1F5E}"/>
              </a:ext>
            </a:extLst>
          </p:cNvPr>
          <p:cNvSpPr>
            <a:spLocks noGrp="1"/>
          </p:cNvSpPr>
          <p:nvPr>
            <p:ph idx="1"/>
          </p:nvPr>
        </p:nvSpPr>
        <p:spPr/>
        <p:txBody>
          <a:bodyPr/>
          <a:lstStyle/>
          <a:p>
            <a:r>
              <a:rPr lang="en-US" dirty="0"/>
              <a:t>So far all the variables we have used were </a:t>
            </a:r>
            <a:r>
              <a:rPr lang="en-US" u="sng" dirty="0"/>
              <a:t>member variables</a:t>
            </a:r>
            <a:r>
              <a:rPr lang="en-US" dirty="0"/>
              <a:t> of a function.</a:t>
            </a:r>
          </a:p>
          <a:p>
            <a:endParaRPr lang="en-US" dirty="0"/>
          </a:p>
          <a:p>
            <a:r>
              <a:rPr lang="en-US" dirty="0"/>
              <a:t>We may call these types of variables </a:t>
            </a:r>
            <a:r>
              <a:rPr lang="en-US" b="1" dirty="0"/>
              <a:t>LOCAL</a:t>
            </a:r>
            <a:r>
              <a:rPr lang="en-US" dirty="0"/>
              <a:t> variables</a:t>
            </a:r>
          </a:p>
          <a:p>
            <a:endParaRPr lang="en-US" dirty="0"/>
          </a:p>
          <a:p>
            <a:r>
              <a:rPr lang="en-US" dirty="0"/>
              <a:t>There is another type of variable that we may utilize called </a:t>
            </a:r>
            <a:r>
              <a:rPr lang="en-US" b="1" dirty="0"/>
              <a:t>GLOBAL </a:t>
            </a:r>
            <a:r>
              <a:rPr lang="en-US" dirty="0"/>
              <a:t>variables</a:t>
            </a:r>
          </a:p>
        </p:txBody>
      </p:sp>
    </p:spTree>
    <p:extLst>
      <p:ext uri="{BB962C8B-B14F-4D97-AF65-F5344CB8AC3E}">
        <p14:creationId xmlns:p14="http://schemas.microsoft.com/office/powerpoint/2010/main" val="343782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Scale>
                                      <p:cBhvr>
                                        <p:cTn id="14"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2" end="2"/>
                                            </p:txEl>
                                          </p:spTgt>
                                        </p:tgtEl>
                                        <p:attrNameLst>
                                          <p:attrName>ppt_x</p:attrName>
                                          <p:attrName>ppt_y</p:attrName>
                                        </p:attrNameLst>
                                      </p:cBhvr>
                                    </p:animMotion>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Scale>
                                      <p:cBhvr>
                                        <p:cTn id="21"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4" end="4"/>
                                            </p:txEl>
                                          </p:spTgt>
                                        </p:tgtEl>
                                        <p:attrNameLst>
                                          <p:attrName>ppt_x</p:attrName>
                                          <p:attrName>ppt_y</p:attrName>
                                        </p:attrNameLst>
                                      </p:cBhvr>
                                    </p:animMotion>
                                    <p:animEffect transition="in" filter="fade">
                                      <p:cBhvr>
                                        <p:cTn id="23"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D383-9570-6C40-8AC8-6F05DF428197}"/>
              </a:ext>
            </a:extLst>
          </p:cNvPr>
          <p:cNvSpPr>
            <a:spLocks noGrp="1"/>
          </p:cNvSpPr>
          <p:nvPr>
            <p:ph type="title"/>
          </p:nvPr>
        </p:nvSpPr>
        <p:spPr/>
        <p:txBody>
          <a:bodyPr/>
          <a:lstStyle/>
          <a:p>
            <a:pPr algn="ctr"/>
            <a:r>
              <a:rPr lang="en-US" b="1" dirty="0"/>
              <a:t>Examples of Conditions </a:t>
            </a:r>
            <a:r>
              <a:rPr lang="en-US" sz="2400" b="1" dirty="0"/>
              <a:t>(Not C++ syntax)</a:t>
            </a:r>
            <a:endParaRPr lang="en-US" b="1" dirty="0"/>
          </a:p>
        </p:txBody>
      </p:sp>
      <p:sp>
        <p:nvSpPr>
          <p:cNvPr id="3" name="Content Placeholder 2">
            <a:extLst>
              <a:ext uri="{FF2B5EF4-FFF2-40B4-BE49-F238E27FC236}">
                <a16:creationId xmlns:a16="http://schemas.microsoft.com/office/drawing/2014/main" id="{A188C118-4F4B-4F49-843F-143A4161E4EF}"/>
              </a:ext>
            </a:extLst>
          </p:cNvPr>
          <p:cNvSpPr>
            <a:spLocks noGrp="1"/>
          </p:cNvSpPr>
          <p:nvPr>
            <p:ph idx="1"/>
          </p:nvPr>
        </p:nvSpPr>
        <p:spPr/>
        <p:txBody>
          <a:bodyPr/>
          <a:lstStyle/>
          <a:p>
            <a:r>
              <a:rPr lang="en-US" dirty="0"/>
              <a:t>The integer variable </a:t>
            </a:r>
            <a:r>
              <a:rPr lang="en-US" dirty="0">
                <a:latin typeface="Apple Chancery" panose="03020702040506060504" pitchFamily="66" charset="-79"/>
                <a:cs typeface="Apple Chancery" panose="03020702040506060504" pitchFamily="66" charset="-79"/>
              </a:rPr>
              <a:t>Y</a:t>
            </a:r>
            <a:r>
              <a:rPr lang="en-US" dirty="0"/>
              <a:t> is strictly greater than 5</a:t>
            </a:r>
          </a:p>
          <a:p>
            <a:endParaRPr lang="en-US" dirty="0"/>
          </a:p>
          <a:p>
            <a:r>
              <a:rPr lang="en-US" dirty="0"/>
              <a:t>The Boolean variable </a:t>
            </a:r>
            <a:r>
              <a:rPr lang="en-US" dirty="0">
                <a:latin typeface="Apple Chancery" panose="03020702040506060504" pitchFamily="66" charset="-79"/>
                <a:cs typeface="Apple Chancery" panose="03020702040506060504" pitchFamily="66" charset="-79"/>
              </a:rPr>
              <a:t>X</a:t>
            </a:r>
            <a:r>
              <a:rPr lang="en-US" dirty="0"/>
              <a:t> has a value of </a:t>
            </a:r>
            <a:r>
              <a:rPr lang="en-US" sz="2000" dirty="0">
                <a:solidFill>
                  <a:schemeClr val="accent4"/>
                </a:solidFill>
                <a:latin typeface="Consolas" panose="020B0609020204030204" pitchFamily="49" charset="0"/>
                <a:cs typeface="Consolas" panose="020B0609020204030204" pitchFamily="49" charset="0"/>
              </a:rPr>
              <a:t>true</a:t>
            </a:r>
          </a:p>
          <a:p>
            <a:endParaRPr lang="en-US" sz="2000" dirty="0">
              <a:solidFill>
                <a:schemeClr val="accent4"/>
              </a:solidFill>
              <a:latin typeface="Consolas" panose="020B0609020204030204" pitchFamily="49" charset="0"/>
              <a:cs typeface="Consolas" panose="020B0609020204030204" pitchFamily="49" charset="0"/>
            </a:endParaRPr>
          </a:p>
          <a:p>
            <a:r>
              <a:rPr lang="en-US" dirty="0">
                <a:cs typeface="Consolas" panose="020B0609020204030204" pitchFamily="49" charset="0"/>
              </a:rPr>
              <a:t>The integer variable </a:t>
            </a:r>
            <a:r>
              <a:rPr lang="en-US" dirty="0">
                <a:latin typeface="Apple Chancery" panose="03020702040506060504" pitchFamily="66" charset="-79"/>
                <a:cs typeface="Apple Chancery" panose="03020702040506060504" pitchFamily="66" charset="-79"/>
              </a:rPr>
              <a:t>Y</a:t>
            </a:r>
            <a:r>
              <a:rPr lang="en-US" dirty="0">
                <a:cs typeface="Consolas" panose="020B0609020204030204" pitchFamily="49" charset="0"/>
              </a:rPr>
              <a:t> is less than or equal to 10 AND the Boolean variable </a:t>
            </a:r>
            <a:r>
              <a:rPr lang="en-US" dirty="0">
                <a:latin typeface="Apple Chancery" panose="03020702040506060504" pitchFamily="66" charset="-79"/>
                <a:cs typeface="Apple Chancery" panose="03020702040506060504" pitchFamily="66" charset="-79"/>
              </a:rPr>
              <a:t>X</a:t>
            </a:r>
            <a:r>
              <a:rPr lang="en-US" dirty="0">
                <a:cs typeface="Consolas" panose="020B0609020204030204" pitchFamily="49" charset="0"/>
              </a:rPr>
              <a:t> is </a:t>
            </a:r>
            <a:r>
              <a:rPr lang="en-US" dirty="0">
                <a:solidFill>
                  <a:schemeClr val="accent4"/>
                </a:solidFill>
                <a:latin typeface="Consolas" panose="020B0609020204030204" pitchFamily="49" charset="0"/>
                <a:cs typeface="Consolas" panose="020B0609020204030204" pitchFamily="49" charset="0"/>
              </a:rPr>
              <a:t>false</a:t>
            </a:r>
            <a:r>
              <a:rPr lang="en-US" dirty="0">
                <a:cs typeface="Consolas" panose="020B0609020204030204" pitchFamily="49" charset="0"/>
              </a:rPr>
              <a:t>, OR the Boolean variable </a:t>
            </a:r>
            <a:r>
              <a:rPr lang="en-US" dirty="0">
                <a:latin typeface="Apple Chancery" panose="03020702040506060504" pitchFamily="66" charset="-79"/>
                <a:cs typeface="Apple Chancery" panose="03020702040506060504" pitchFamily="66" charset="-79"/>
              </a:rPr>
              <a:t>I</a:t>
            </a:r>
            <a:r>
              <a:rPr lang="en-US" dirty="0">
                <a:cs typeface="Consolas" panose="020B0609020204030204" pitchFamily="49" charset="0"/>
              </a:rPr>
              <a:t> is </a:t>
            </a:r>
            <a:r>
              <a:rPr lang="en-US" sz="2000" dirty="0">
                <a:solidFill>
                  <a:schemeClr val="accent4"/>
                </a:solidFill>
                <a:latin typeface="Consolas" panose="020B0609020204030204" pitchFamily="49" charset="0"/>
                <a:cs typeface="Consolas" panose="020B0609020204030204" pitchFamily="49" charset="0"/>
              </a:rPr>
              <a:t>true</a:t>
            </a:r>
            <a:endParaRPr lang="en-US" dirty="0">
              <a:solidFill>
                <a:schemeClr val="accent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5969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E17E-D9F8-0640-BF32-B766974A0F40}"/>
              </a:ext>
            </a:extLst>
          </p:cNvPr>
          <p:cNvSpPr>
            <a:spLocks noGrp="1"/>
          </p:cNvSpPr>
          <p:nvPr>
            <p:ph type="title"/>
          </p:nvPr>
        </p:nvSpPr>
        <p:spPr/>
        <p:txBody>
          <a:bodyPr/>
          <a:lstStyle/>
          <a:p>
            <a:pPr algn="ctr"/>
            <a:r>
              <a:rPr lang="en-US" b="1" dirty="0"/>
              <a:t>Local</a:t>
            </a:r>
            <a:r>
              <a:rPr lang="en-US" dirty="0"/>
              <a:t> Variable</a:t>
            </a:r>
          </a:p>
        </p:txBody>
      </p:sp>
      <p:sp>
        <p:nvSpPr>
          <p:cNvPr id="3" name="Content Placeholder 2">
            <a:extLst>
              <a:ext uri="{FF2B5EF4-FFF2-40B4-BE49-F238E27FC236}">
                <a16:creationId xmlns:a16="http://schemas.microsoft.com/office/drawing/2014/main" id="{4ADEF193-C865-2E42-A8C7-B269B5E6C2B0}"/>
              </a:ext>
            </a:extLst>
          </p:cNvPr>
          <p:cNvSpPr>
            <a:spLocks noGrp="1"/>
          </p:cNvSpPr>
          <p:nvPr>
            <p:ph idx="1"/>
          </p:nvPr>
        </p:nvSpPr>
        <p:spPr>
          <a:xfrm>
            <a:off x="1141412" y="2249487"/>
            <a:ext cx="9905999" cy="3630452"/>
          </a:xfrm>
        </p:spPr>
        <p:txBody>
          <a:bodyPr>
            <a:normAutofit/>
          </a:bodyPr>
          <a:lstStyle/>
          <a:p>
            <a:r>
              <a:rPr lang="en-US" dirty="0"/>
              <a:t>A variable that is </a:t>
            </a:r>
            <a:r>
              <a:rPr lang="en-US" u="sng" dirty="0"/>
              <a:t>local to a single function</a:t>
            </a:r>
            <a:r>
              <a:rPr lang="en-US" dirty="0"/>
              <a:t>. The variable only exists inside a specific function</a:t>
            </a:r>
          </a:p>
          <a:p>
            <a:endParaRPr lang="en-US" dirty="0"/>
          </a:p>
          <a:p>
            <a:r>
              <a:rPr lang="en-US" dirty="0"/>
              <a:t>The variable </a:t>
            </a:r>
            <a:r>
              <a:rPr lang="en-US" u="sng" dirty="0"/>
              <a:t>gets destroyed</a:t>
            </a:r>
            <a:r>
              <a:rPr lang="en-US" dirty="0"/>
              <a:t> once its parent </a:t>
            </a:r>
            <a:r>
              <a:rPr lang="en-US" u="sng" dirty="0"/>
              <a:t>function returns</a:t>
            </a:r>
            <a:r>
              <a:rPr lang="en-US" dirty="0"/>
              <a:t>.</a:t>
            </a:r>
          </a:p>
          <a:p>
            <a:endParaRPr lang="en-US" dirty="0"/>
          </a:p>
          <a:p>
            <a:r>
              <a:rPr lang="en-US" dirty="0"/>
              <a:t>Methods outside are NOT allowed to access  </a:t>
            </a:r>
          </a:p>
        </p:txBody>
      </p:sp>
    </p:spTree>
    <p:extLst>
      <p:ext uri="{BB962C8B-B14F-4D97-AF65-F5344CB8AC3E}">
        <p14:creationId xmlns:p14="http://schemas.microsoft.com/office/powerpoint/2010/main" val="413223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8B33-77CA-9B44-B618-5D1FF0C03F71}"/>
              </a:ext>
            </a:extLst>
          </p:cNvPr>
          <p:cNvSpPr>
            <a:spLocks noGrp="1"/>
          </p:cNvSpPr>
          <p:nvPr>
            <p:ph type="title"/>
          </p:nvPr>
        </p:nvSpPr>
        <p:spPr/>
        <p:txBody>
          <a:bodyPr/>
          <a:lstStyle/>
          <a:p>
            <a:pPr algn="ctr"/>
            <a:r>
              <a:rPr lang="en-US" dirty="0"/>
              <a:t>Example of Local variables</a:t>
            </a:r>
          </a:p>
        </p:txBody>
      </p:sp>
      <p:pic>
        <p:nvPicPr>
          <p:cNvPr id="5" name="Content Placeholder 4">
            <a:extLst>
              <a:ext uri="{FF2B5EF4-FFF2-40B4-BE49-F238E27FC236}">
                <a16:creationId xmlns:a16="http://schemas.microsoft.com/office/drawing/2014/main" id="{0F6C6771-2CA5-214C-B59F-322CFDB3D553}"/>
              </a:ext>
            </a:extLst>
          </p:cNvPr>
          <p:cNvPicPr>
            <a:picLocks noGrp="1" noChangeAspect="1"/>
          </p:cNvPicPr>
          <p:nvPr>
            <p:ph idx="1"/>
          </p:nvPr>
        </p:nvPicPr>
        <p:blipFill>
          <a:blip r:embed="rId2"/>
          <a:stretch>
            <a:fillRect/>
          </a:stretch>
        </p:blipFill>
        <p:spPr>
          <a:xfrm>
            <a:off x="1336285" y="2097088"/>
            <a:ext cx="4449918" cy="4515599"/>
          </a:xfrm>
        </p:spPr>
      </p:pic>
      <p:sp>
        <p:nvSpPr>
          <p:cNvPr id="6" name="TextBox 5">
            <a:extLst>
              <a:ext uri="{FF2B5EF4-FFF2-40B4-BE49-F238E27FC236}">
                <a16:creationId xmlns:a16="http://schemas.microsoft.com/office/drawing/2014/main" id="{20881922-F4BC-E042-A299-F5772E05241B}"/>
              </a:ext>
            </a:extLst>
          </p:cNvPr>
          <p:cNvSpPr txBox="1"/>
          <p:nvPr/>
        </p:nvSpPr>
        <p:spPr>
          <a:xfrm>
            <a:off x="6405799" y="2561340"/>
            <a:ext cx="3927423" cy="369332"/>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var</a:t>
            </a:r>
            <a:r>
              <a:rPr lang="en-US" dirty="0"/>
              <a:t> is a local variable for </a:t>
            </a:r>
            <a:r>
              <a:rPr lang="en-US" dirty="0">
                <a:latin typeface="Consolas" panose="020B0609020204030204" pitchFamily="49" charset="0"/>
                <a:cs typeface="Consolas" panose="020B0609020204030204" pitchFamily="49" charset="0"/>
              </a:rPr>
              <a:t>main()</a:t>
            </a:r>
          </a:p>
        </p:txBody>
      </p:sp>
      <p:sp>
        <p:nvSpPr>
          <p:cNvPr id="7" name="TextBox 6">
            <a:extLst>
              <a:ext uri="{FF2B5EF4-FFF2-40B4-BE49-F238E27FC236}">
                <a16:creationId xmlns:a16="http://schemas.microsoft.com/office/drawing/2014/main" id="{B7E62806-50CE-4045-881F-9EF3BF281E16}"/>
              </a:ext>
            </a:extLst>
          </p:cNvPr>
          <p:cNvSpPr txBox="1"/>
          <p:nvPr/>
        </p:nvSpPr>
        <p:spPr>
          <a:xfrm>
            <a:off x="6405799" y="4961744"/>
            <a:ext cx="4137285" cy="646331"/>
          </a:xfrm>
          <a:prstGeom prst="rect">
            <a:avLst/>
          </a:prstGeom>
          <a:noFill/>
        </p:spPr>
        <p:txBody>
          <a:bodyPr wrap="square" rtlCol="0">
            <a:spAutoFit/>
          </a:bodyPr>
          <a:lstStyle/>
          <a:p>
            <a:r>
              <a:rPr lang="en-US" dirty="0" err="1">
                <a:solidFill>
                  <a:schemeClr val="accent4"/>
                </a:solidFill>
                <a:latin typeface="Consolas" panose="020B0609020204030204" pitchFamily="49" charset="0"/>
                <a:cs typeface="Consolas" panose="020B0609020204030204" pitchFamily="49" charset="0"/>
              </a:rPr>
              <a:t>int</a:t>
            </a:r>
            <a:r>
              <a:rPr lang="en-US" dirty="0">
                <a:solidFill>
                  <a:schemeClr val="accent4">
                    <a:lumMod val="60000"/>
                    <a:lumOff val="40000"/>
                  </a:schemeClr>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arg</a:t>
            </a:r>
            <a:r>
              <a:rPr lang="en-US" dirty="0"/>
              <a:t> and </a:t>
            </a:r>
            <a:r>
              <a:rPr lang="en-US" dirty="0">
                <a:solidFill>
                  <a:schemeClr val="accent4"/>
                </a:solidFill>
                <a:latin typeface="Consolas" panose="020B0609020204030204" pitchFamily="49" charset="0"/>
                <a:cs typeface="Consolas" panose="020B0609020204030204" pitchFamily="49" charset="0"/>
              </a:rPr>
              <a:t>double</a:t>
            </a:r>
            <a:r>
              <a:rPr lang="en-US" dirty="0"/>
              <a:t> </a:t>
            </a:r>
            <a:r>
              <a:rPr lang="en-US" dirty="0" err="1">
                <a:latin typeface="Consolas" panose="020B0609020204030204" pitchFamily="49" charset="0"/>
                <a:cs typeface="Consolas" panose="020B0609020204030204" pitchFamily="49" charset="0"/>
              </a:rPr>
              <a:t>mDouble</a:t>
            </a:r>
            <a:r>
              <a:rPr lang="en-US" dirty="0"/>
              <a:t> are local variables for </a:t>
            </a:r>
            <a:r>
              <a:rPr lang="en-US" dirty="0" err="1">
                <a:latin typeface="Consolas" panose="020B0609020204030204" pitchFamily="49" charset="0"/>
                <a:cs typeface="Consolas" panose="020B0609020204030204" pitchFamily="49" charset="0"/>
              </a:rPr>
              <a:t>myFunction</a:t>
            </a:r>
            <a:r>
              <a:rPr lang="en-US" dirty="0">
                <a:latin typeface="Consolas" panose="020B0609020204030204" pitchFamily="49" charset="0"/>
                <a:cs typeface="Consolas" panose="020B0609020204030204" pitchFamily="49" charset="0"/>
              </a:rPr>
              <a:t>()</a:t>
            </a:r>
            <a:endParaRPr lang="en-US" dirty="0"/>
          </a:p>
        </p:txBody>
      </p:sp>
    </p:spTree>
    <p:extLst>
      <p:ext uri="{BB962C8B-B14F-4D97-AF65-F5344CB8AC3E}">
        <p14:creationId xmlns:p14="http://schemas.microsoft.com/office/powerpoint/2010/main" val="285503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3B02-11CF-4442-9389-2F3C912037F0}"/>
              </a:ext>
            </a:extLst>
          </p:cNvPr>
          <p:cNvSpPr>
            <a:spLocks noGrp="1"/>
          </p:cNvSpPr>
          <p:nvPr>
            <p:ph type="title"/>
          </p:nvPr>
        </p:nvSpPr>
        <p:spPr/>
        <p:txBody>
          <a:bodyPr/>
          <a:lstStyle/>
          <a:p>
            <a:pPr algn="ctr"/>
            <a:r>
              <a:rPr lang="en-US" b="1" dirty="0"/>
              <a:t>Global</a:t>
            </a:r>
            <a:r>
              <a:rPr lang="en-US" dirty="0"/>
              <a:t> variables</a:t>
            </a:r>
          </a:p>
        </p:txBody>
      </p:sp>
      <p:sp>
        <p:nvSpPr>
          <p:cNvPr id="3" name="Content Placeholder 2">
            <a:extLst>
              <a:ext uri="{FF2B5EF4-FFF2-40B4-BE49-F238E27FC236}">
                <a16:creationId xmlns:a16="http://schemas.microsoft.com/office/drawing/2014/main" id="{B7A03D44-9929-8C4F-9529-C99D9A72C683}"/>
              </a:ext>
            </a:extLst>
          </p:cNvPr>
          <p:cNvSpPr>
            <a:spLocks noGrp="1"/>
          </p:cNvSpPr>
          <p:nvPr>
            <p:ph idx="1"/>
          </p:nvPr>
        </p:nvSpPr>
        <p:spPr/>
        <p:txBody>
          <a:bodyPr/>
          <a:lstStyle/>
          <a:p>
            <a:r>
              <a:rPr lang="en-US" b="1" dirty="0"/>
              <a:t>Global</a:t>
            </a:r>
            <a:r>
              <a:rPr lang="en-US" dirty="0"/>
              <a:t> variables are a bit different, they can be </a:t>
            </a:r>
            <a:r>
              <a:rPr lang="en-US" u="sng" dirty="0"/>
              <a:t>accessed from anywhere</a:t>
            </a:r>
            <a:r>
              <a:rPr lang="en-US" dirty="0"/>
              <a:t>.</a:t>
            </a:r>
          </a:p>
          <a:p>
            <a:endParaRPr lang="en-US" dirty="0"/>
          </a:p>
          <a:p>
            <a:r>
              <a:rPr lang="en-US" dirty="0"/>
              <a:t>They are </a:t>
            </a:r>
            <a:r>
              <a:rPr lang="en-US" u="sng" dirty="0"/>
              <a:t>created at the start</a:t>
            </a:r>
            <a:r>
              <a:rPr lang="en-US" dirty="0"/>
              <a:t> of our program and are </a:t>
            </a:r>
            <a:r>
              <a:rPr lang="en-US" u="sng" dirty="0"/>
              <a:t>declared &amp; defined </a:t>
            </a:r>
            <a:r>
              <a:rPr lang="en-US" b="1" dirty="0"/>
              <a:t>OUTSIDE</a:t>
            </a:r>
            <a:r>
              <a:rPr lang="en-US" dirty="0"/>
              <a:t> the </a:t>
            </a:r>
            <a:r>
              <a:rPr lang="en-US" dirty="0">
                <a:latin typeface="Consolas" panose="020B0609020204030204" pitchFamily="49" charset="0"/>
                <a:cs typeface="Consolas" panose="020B0609020204030204" pitchFamily="49" charset="0"/>
              </a:rPr>
              <a:t>main()</a:t>
            </a:r>
            <a:r>
              <a:rPr lang="en-US" dirty="0"/>
              <a:t> </a:t>
            </a:r>
          </a:p>
          <a:p>
            <a:endParaRPr lang="en-US" dirty="0"/>
          </a:p>
          <a:p>
            <a:r>
              <a:rPr lang="en-US" dirty="0"/>
              <a:t>Global variables are </a:t>
            </a:r>
            <a:r>
              <a:rPr lang="en-US" u="sng" dirty="0"/>
              <a:t>destroyed</a:t>
            </a:r>
            <a:r>
              <a:rPr lang="en-US" dirty="0"/>
              <a:t> once the </a:t>
            </a:r>
            <a:r>
              <a:rPr lang="en-US" b="1" dirty="0"/>
              <a:t>PROGRAM ENDS</a:t>
            </a:r>
          </a:p>
        </p:txBody>
      </p:sp>
    </p:spTree>
    <p:extLst>
      <p:ext uri="{BB962C8B-B14F-4D97-AF65-F5344CB8AC3E}">
        <p14:creationId xmlns:p14="http://schemas.microsoft.com/office/powerpoint/2010/main" val="16692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anim calcmode="lin" valueType="num">
                                      <p:cBhvr>
                                        <p:cTn id="1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C841-5BD7-6B4B-BC67-FE917B24F627}"/>
              </a:ext>
            </a:extLst>
          </p:cNvPr>
          <p:cNvSpPr>
            <a:spLocks noGrp="1"/>
          </p:cNvSpPr>
          <p:nvPr>
            <p:ph type="title"/>
          </p:nvPr>
        </p:nvSpPr>
        <p:spPr/>
        <p:txBody>
          <a:bodyPr/>
          <a:lstStyle/>
          <a:p>
            <a:pPr algn="ctr"/>
            <a:r>
              <a:rPr lang="en-US" dirty="0"/>
              <a:t>Example of Global variables</a:t>
            </a:r>
          </a:p>
        </p:txBody>
      </p:sp>
      <p:pic>
        <p:nvPicPr>
          <p:cNvPr id="5" name="Content Placeholder 4">
            <a:extLst>
              <a:ext uri="{FF2B5EF4-FFF2-40B4-BE49-F238E27FC236}">
                <a16:creationId xmlns:a16="http://schemas.microsoft.com/office/drawing/2014/main" id="{FDD04910-12D9-A344-BCEC-1A1280BCBF02}"/>
              </a:ext>
            </a:extLst>
          </p:cNvPr>
          <p:cNvPicPr>
            <a:picLocks noGrp="1" noChangeAspect="1"/>
          </p:cNvPicPr>
          <p:nvPr>
            <p:ph idx="1"/>
          </p:nvPr>
        </p:nvPicPr>
        <p:blipFill>
          <a:blip r:embed="rId2"/>
          <a:stretch>
            <a:fillRect/>
          </a:stretch>
        </p:blipFill>
        <p:spPr>
          <a:xfrm>
            <a:off x="976521" y="2015912"/>
            <a:ext cx="10824092" cy="3119489"/>
          </a:xfrm>
        </p:spPr>
      </p:pic>
      <p:sp>
        <p:nvSpPr>
          <p:cNvPr id="6" name="TextBox 5">
            <a:extLst>
              <a:ext uri="{FF2B5EF4-FFF2-40B4-BE49-F238E27FC236}">
                <a16:creationId xmlns:a16="http://schemas.microsoft.com/office/drawing/2014/main" id="{ACB518B1-CA44-484D-BF52-4B4B6EE27A8E}"/>
              </a:ext>
            </a:extLst>
          </p:cNvPr>
          <p:cNvSpPr txBox="1"/>
          <p:nvPr/>
        </p:nvSpPr>
        <p:spPr>
          <a:xfrm>
            <a:off x="1409076" y="5591331"/>
            <a:ext cx="3807501" cy="400110"/>
          </a:xfrm>
          <a:prstGeom prst="rect">
            <a:avLst/>
          </a:prstGeom>
          <a:noFill/>
        </p:spPr>
        <p:txBody>
          <a:bodyPr wrap="square" rtlCol="0">
            <a:spAutoFit/>
          </a:bodyPr>
          <a:lstStyle/>
          <a:p>
            <a:r>
              <a:rPr lang="en-US" sz="2000" b="1" dirty="0"/>
              <a:t>Question:</a:t>
            </a:r>
            <a:r>
              <a:rPr lang="en-US" sz="2000" dirty="0"/>
              <a:t> What will this print?</a:t>
            </a:r>
          </a:p>
        </p:txBody>
      </p:sp>
      <p:pic>
        <p:nvPicPr>
          <p:cNvPr id="8" name="Picture 7">
            <a:extLst>
              <a:ext uri="{FF2B5EF4-FFF2-40B4-BE49-F238E27FC236}">
                <a16:creationId xmlns:a16="http://schemas.microsoft.com/office/drawing/2014/main" id="{7F3650EC-842F-3D4B-963F-73B56BD85987}"/>
              </a:ext>
            </a:extLst>
          </p:cNvPr>
          <p:cNvPicPr>
            <a:picLocks noChangeAspect="1"/>
          </p:cNvPicPr>
          <p:nvPr/>
        </p:nvPicPr>
        <p:blipFill>
          <a:blip r:embed="rId3"/>
          <a:stretch>
            <a:fillRect/>
          </a:stretch>
        </p:blipFill>
        <p:spPr>
          <a:xfrm>
            <a:off x="1543882" y="6174112"/>
            <a:ext cx="3190960" cy="546518"/>
          </a:xfrm>
          <a:prstGeom prst="rect">
            <a:avLst/>
          </a:prstGeom>
        </p:spPr>
      </p:pic>
    </p:spTree>
    <p:extLst>
      <p:ext uri="{BB962C8B-B14F-4D97-AF65-F5344CB8AC3E}">
        <p14:creationId xmlns:p14="http://schemas.microsoft.com/office/powerpoint/2010/main" val="335070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70640-FB41-714A-8205-282259A7D688}"/>
              </a:ext>
            </a:extLst>
          </p:cNvPr>
          <p:cNvSpPr>
            <a:spLocks noGrp="1"/>
          </p:cNvSpPr>
          <p:nvPr>
            <p:ph type="title"/>
          </p:nvPr>
        </p:nvSpPr>
        <p:spPr/>
        <p:txBody>
          <a:bodyPr/>
          <a:lstStyle/>
          <a:p>
            <a:pPr algn="ctr"/>
            <a:r>
              <a:rPr lang="en-US" b="1" dirty="0"/>
              <a:t>The Static keyword</a:t>
            </a:r>
          </a:p>
        </p:txBody>
      </p:sp>
      <p:sp>
        <p:nvSpPr>
          <p:cNvPr id="3" name="Content Placeholder 2">
            <a:extLst>
              <a:ext uri="{FF2B5EF4-FFF2-40B4-BE49-F238E27FC236}">
                <a16:creationId xmlns:a16="http://schemas.microsoft.com/office/drawing/2014/main" id="{F2082360-7003-1745-AE9F-474CA0E8A9DB}"/>
              </a:ext>
            </a:extLst>
          </p:cNvPr>
          <p:cNvSpPr>
            <a:spLocks noGrp="1"/>
          </p:cNvSpPr>
          <p:nvPr>
            <p:ph idx="1"/>
          </p:nvPr>
        </p:nvSpPr>
        <p:spPr/>
        <p:txBody>
          <a:bodyPr/>
          <a:lstStyle/>
          <a:p>
            <a:r>
              <a:rPr lang="en-US" dirty="0"/>
              <a:t>DISCLAIMER: </a:t>
            </a:r>
            <a:r>
              <a:rPr lang="en-US" sz="2000" dirty="0">
                <a:solidFill>
                  <a:schemeClr val="accent4"/>
                </a:solidFill>
                <a:latin typeface="Consolas" panose="020B0609020204030204" pitchFamily="49" charset="0"/>
                <a:cs typeface="Consolas" panose="020B0609020204030204" pitchFamily="49" charset="0"/>
              </a:rPr>
              <a:t>static</a:t>
            </a:r>
            <a:r>
              <a:rPr lang="en-US" dirty="0"/>
              <a:t> is one of the most overloaded terms in C++</a:t>
            </a:r>
          </a:p>
          <a:p>
            <a:pPr lvl="1"/>
            <a:r>
              <a:rPr lang="en-US" dirty="0"/>
              <a:t>This means that depending on context </a:t>
            </a:r>
            <a:r>
              <a:rPr lang="en-US" sz="1800" dirty="0">
                <a:solidFill>
                  <a:schemeClr val="accent4"/>
                </a:solidFill>
                <a:latin typeface="Consolas" panose="020B0609020204030204" pitchFamily="49" charset="0"/>
                <a:cs typeface="Consolas" panose="020B0609020204030204" pitchFamily="49" charset="0"/>
              </a:rPr>
              <a:t>static</a:t>
            </a:r>
            <a:r>
              <a:rPr lang="en-US" dirty="0"/>
              <a:t> will change how it operates</a:t>
            </a:r>
          </a:p>
          <a:p>
            <a:pPr lvl="1"/>
            <a:endParaRPr lang="en-US" dirty="0"/>
          </a:p>
          <a:p>
            <a:pPr lvl="1"/>
            <a:endParaRPr lang="en-US" dirty="0"/>
          </a:p>
          <a:p>
            <a:r>
              <a:rPr lang="en-US" dirty="0"/>
              <a:t>Let’s say we create a function that contains a variable who's value we want to keep, even after the function ends</a:t>
            </a:r>
          </a:p>
        </p:txBody>
      </p:sp>
    </p:spTree>
    <p:extLst>
      <p:ext uri="{BB962C8B-B14F-4D97-AF65-F5344CB8AC3E}">
        <p14:creationId xmlns:p14="http://schemas.microsoft.com/office/powerpoint/2010/main" val="348135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9925-6047-0943-AD57-7021D465CB23}"/>
              </a:ext>
            </a:extLst>
          </p:cNvPr>
          <p:cNvSpPr>
            <a:spLocks noGrp="1"/>
          </p:cNvSpPr>
          <p:nvPr>
            <p:ph type="title"/>
          </p:nvPr>
        </p:nvSpPr>
        <p:spPr/>
        <p:txBody>
          <a:bodyPr/>
          <a:lstStyle/>
          <a:p>
            <a:pPr algn="ctr"/>
            <a:r>
              <a:rPr lang="en-US" b="1" dirty="0"/>
              <a:t>Sample Code</a:t>
            </a:r>
          </a:p>
        </p:txBody>
      </p:sp>
      <p:sp>
        <p:nvSpPr>
          <p:cNvPr id="3" name="Content Placeholder 2">
            <a:extLst>
              <a:ext uri="{FF2B5EF4-FFF2-40B4-BE49-F238E27FC236}">
                <a16:creationId xmlns:a16="http://schemas.microsoft.com/office/drawing/2014/main" id="{1D52DF15-6E3B-BF4D-A02E-2110E60B8ADB}"/>
              </a:ext>
            </a:extLst>
          </p:cNvPr>
          <p:cNvSpPr>
            <a:spLocks noGrp="1"/>
          </p:cNvSpPr>
          <p:nvPr>
            <p:ph idx="1"/>
          </p:nvPr>
        </p:nvSpPr>
        <p:spPr>
          <a:xfrm>
            <a:off x="1141414" y="2097089"/>
            <a:ext cx="5539606" cy="633412"/>
          </a:xfrm>
        </p:spPr>
        <p:txBody>
          <a:bodyPr/>
          <a:lstStyle/>
          <a:p>
            <a:r>
              <a:rPr lang="en-US" dirty="0"/>
              <a:t>What will the following code print?</a:t>
            </a:r>
          </a:p>
        </p:txBody>
      </p:sp>
      <p:pic>
        <p:nvPicPr>
          <p:cNvPr id="7" name="Picture 6">
            <a:extLst>
              <a:ext uri="{FF2B5EF4-FFF2-40B4-BE49-F238E27FC236}">
                <a16:creationId xmlns:a16="http://schemas.microsoft.com/office/drawing/2014/main" id="{2C17D3C6-60D6-AF4C-8E95-4FBF04465CE5}"/>
              </a:ext>
            </a:extLst>
          </p:cNvPr>
          <p:cNvPicPr>
            <a:picLocks noChangeAspect="1"/>
          </p:cNvPicPr>
          <p:nvPr/>
        </p:nvPicPr>
        <p:blipFill>
          <a:blip r:embed="rId2"/>
          <a:stretch>
            <a:fillRect/>
          </a:stretch>
        </p:blipFill>
        <p:spPr>
          <a:xfrm>
            <a:off x="1141413" y="2697163"/>
            <a:ext cx="5642845" cy="3427896"/>
          </a:xfrm>
          <a:prstGeom prst="rect">
            <a:avLst/>
          </a:prstGeom>
        </p:spPr>
      </p:pic>
      <p:sp>
        <p:nvSpPr>
          <p:cNvPr id="8" name="Content Placeholder 2">
            <a:extLst>
              <a:ext uri="{FF2B5EF4-FFF2-40B4-BE49-F238E27FC236}">
                <a16:creationId xmlns:a16="http://schemas.microsoft.com/office/drawing/2014/main" id="{07E74796-8E0B-A440-A571-319F1AF8865E}"/>
              </a:ext>
            </a:extLst>
          </p:cNvPr>
          <p:cNvSpPr txBox="1">
            <a:spLocks/>
          </p:cNvSpPr>
          <p:nvPr/>
        </p:nvSpPr>
        <p:spPr>
          <a:xfrm>
            <a:off x="8470460" y="3112294"/>
            <a:ext cx="1347948" cy="6334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t>OUTPUT:</a:t>
            </a:r>
          </a:p>
        </p:txBody>
      </p:sp>
      <p:pic>
        <p:nvPicPr>
          <p:cNvPr id="10" name="Picture 9">
            <a:extLst>
              <a:ext uri="{FF2B5EF4-FFF2-40B4-BE49-F238E27FC236}">
                <a16:creationId xmlns:a16="http://schemas.microsoft.com/office/drawing/2014/main" id="{339A2F9B-D2EB-D744-B36B-7F253F430E69}"/>
              </a:ext>
            </a:extLst>
          </p:cNvPr>
          <p:cNvPicPr>
            <a:picLocks noChangeAspect="1"/>
          </p:cNvPicPr>
          <p:nvPr/>
        </p:nvPicPr>
        <p:blipFill>
          <a:blip r:embed="rId3"/>
          <a:stretch>
            <a:fillRect/>
          </a:stretch>
        </p:blipFill>
        <p:spPr>
          <a:xfrm>
            <a:off x="7721811" y="3928302"/>
            <a:ext cx="3839232" cy="406199"/>
          </a:xfrm>
          <a:prstGeom prst="rect">
            <a:avLst/>
          </a:prstGeom>
        </p:spPr>
      </p:pic>
    </p:spTree>
    <p:extLst>
      <p:ext uri="{BB962C8B-B14F-4D97-AF65-F5344CB8AC3E}">
        <p14:creationId xmlns:p14="http://schemas.microsoft.com/office/powerpoint/2010/main" val="111557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6"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1+#ppt_w/2"/>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7B3A-C8CC-EB41-B2A8-CBDF1EEAE7B6}"/>
              </a:ext>
            </a:extLst>
          </p:cNvPr>
          <p:cNvSpPr>
            <a:spLocks noGrp="1"/>
          </p:cNvSpPr>
          <p:nvPr>
            <p:ph type="title"/>
          </p:nvPr>
        </p:nvSpPr>
        <p:spPr/>
        <p:txBody>
          <a:bodyPr/>
          <a:lstStyle/>
          <a:p>
            <a:pPr algn="ctr"/>
            <a:r>
              <a:rPr lang="en-US" dirty="0"/>
              <a:t>WELL THAT’S not helpful.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98F2AC-E96E-884D-B348-396BB9551BF6}"/>
                  </a:ext>
                </a:extLst>
              </p:cNvPr>
              <p:cNvSpPr>
                <a:spLocks noGrp="1"/>
              </p:cNvSpPr>
              <p:nvPr>
                <p:ph idx="1"/>
              </p:nvPr>
            </p:nvSpPr>
            <p:spPr/>
            <p:txBody>
              <a:bodyPr/>
              <a:lstStyle/>
              <a:p>
                <a:r>
                  <a:rPr lang="en-US" dirty="0"/>
                  <a:t>We called the function twice, why didn’t it work?!</a:t>
                </a:r>
              </a:p>
              <a:p>
                <a:r>
                  <a:rPr lang="en-US" dirty="0"/>
                  <a:t>We even incremented </a:t>
                </a:r>
                <a:r>
                  <a:rPr lang="en-US" dirty="0" err="1">
                    <a:latin typeface="Consolas" panose="020B0609020204030204" pitchFamily="49" charset="0"/>
                    <a:cs typeface="Consolas" panose="020B0609020204030204" pitchFamily="49" charset="0"/>
                  </a:rPr>
                  <a:t>i</a:t>
                </a:r>
                <a:r>
                  <a:rPr lang="en-US" dirty="0"/>
                  <a:t>!</a:t>
                </a:r>
              </a:p>
              <a:p>
                <a:endParaRPr lang="en-US" dirty="0"/>
              </a:p>
              <a:p>
                <a:r>
                  <a:rPr lang="en-US" b="1" dirty="0"/>
                  <a:t>Task</a:t>
                </a:r>
                <a:r>
                  <a:rPr lang="en-US" dirty="0"/>
                  <a:t>: You have 5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2) minutes to come up with a solution to this problem</a:t>
                </a:r>
              </a:p>
              <a:p>
                <a:pPr lvl="1"/>
                <a:r>
                  <a:rPr lang="en-US" b="1" u="sng" dirty="0"/>
                  <a:t>Problem recap</a:t>
                </a:r>
                <a:r>
                  <a:rPr lang="en-US" dirty="0"/>
                  <a:t>: “we want to have a </a:t>
                </a:r>
                <a:r>
                  <a:rPr lang="en-US" b="1" dirty="0"/>
                  <a:t>variable</a:t>
                </a:r>
                <a:r>
                  <a:rPr lang="en-US" dirty="0"/>
                  <a:t> that</a:t>
                </a:r>
                <a:r>
                  <a:rPr lang="en-US" b="1" dirty="0"/>
                  <a:t> keeps track</a:t>
                </a:r>
                <a:r>
                  <a:rPr lang="en-US" dirty="0"/>
                  <a:t> of the </a:t>
                </a:r>
                <a:r>
                  <a:rPr lang="en-US" b="1" dirty="0"/>
                  <a:t>number of times</a:t>
                </a:r>
                <a:r>
                  <a:rPr lang="en-US" dirty="0"/>
                  <a:t> we </a:t>
                </a:r>
                <a:r>
                  <a:rPr lang="en-US" b="1" dirty="0"/>
                  <a:t>called a function</a:t>
                </a:r>
                <a:r>
                  <a:rPr lang="en-US" dirty="0"/>
                  <a:t>”</a:t>
                </a:r>
              </a:p>
            </p:txBody>
          </p:sp>
        </mc:Choice>
        <mc:Fallback>
          <p:sp>
            <p:nvSpPr>
              <p:cNvPr id="3" name="Content Placeholder 2">
                <a:extLst>
                  <a:ext uri="{FF2B5EF4-FFF2-40B4-BE49-F238E27FC236}">
                    <a16:creationId xmlns:a16="http://schemas.microsoft.com/office/drawing/2014/main" id="{0398F2AC-E96E-884D-B348-396BB9551BF6}"/>
                  </a:ext>
                </a:extLst>
              </p:cNvPr>
              <p:cNvSpPr>
                <a:spLocks noGrp="1" noRot="1" noChangeAspect="1" noMove="1" noResize="1" noEditPoints="1" noAdjustHandles="1" noChangeArrowheads="1" noChangeShapeType="1" noTextEdit="1"/>
              </p:cNvSpPr>
              <p:nvPr>
                <p:ph idx="1"/>
              </p:nvPr>
            </p:nvSpPr>
            <p:spPr>
              <a:blipFill>
                <a:blip r:embed="rId2"/>
                <a:stretch>
                  <a:fillRect l="-1280" t="-2143"/>
                </a:stretch>
              </a:blipFill>
            </p:spPr>
            <p:txBody>
              <a:bodyPr/>
              <a:lstStyle/>
              <a:p>
                <a:r>
                  <a:rPr lang="en-US">
                    <a:noFill/>
                  </a:rPr>
                  <a:t> </a:t>
                </a:r>
              </a:p>
            </p:txBody>
          </p:sp>
        </mc:Fallback>
      </mc:AlternateContent>
    </p:spTree>
    <p:extLst>
      <p:ext uri="{BB962C8B-B14F-4D97-AF65-F5344CB8AC3E}">
        <p14:creationId xmlns:p14="http://schemas.microsoft.com/office/powerpoint/2010/main" val="67009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66A5-56E0-C24D-85BE-4E19DA453D51}"/>
              </a:ext>
            </a:extLst>
          </p:cNvPr>
          <p:cNvSpPr>
            <a:spLocks noGrp="1"/>
          </p:cNvSpPr>
          <p:nvPr>
            <p:ph type="title"/>
          </p:nvPr>
        </p:nvSpPr>
        <p:spPr/>
        <p:txBody>
          <a:bodyPr/>
          <a:lstStyle/>
          <a:p>
            <a:pPr algn="ctr"/>
            <a:r>
              <a:rPr lang="en-US" b="1" dirty="0"/>
              <a:t>Possible solution</a:t>
            </a:r>
          </a:p>
        </p:txBody>
      </p:sp>
      <p:sp>
        <p:nvSpPr>
          <p:cNvPr id="3" name="Content Placeholder 2">
            <a:extLst>
              <a:ext uri="{FF2B5EF4-FFF2-40B4-BE49-F238E27FC236}">
                <a16:creationId xmlns:a16="http://schemas.microsoft.com/office/drawing/2014/main" id="{F2B72FC9-7713-EA4C-9960-660D671B9B49}"/>
              </a:ext>
            </a:extLst>
          </p:cNvPr>
          <p:cNvSpPr>
            <a:spLocks noGrp="1"/>
          </p:cNvSpPr>
          <p:nvPr>
            <p:ph idx="1"/>
          </p:nvPr>
        </p:nvSpPr>
        <p:spPr>
          <a:xfrm>
            <a:off x="1141413" y="2249487"/>
            <a:ext cx="6173788" cy="754571"/>
          </a:xfrm>
        </p:spPr>
        <p:txBody>
          <a:bodyPr/>
          <a:lstStyle/>
          <a:p>
            <a:r>
              <a:rPr lang="en-US" dirty="0"/>
              <a:t>You may have come up with something like this:</a:t>
            </a:r>
          </a:p>
        </p:txBody>
      </p:sp>
      <p:pic>
        <p:nvPicPr>
          <p:cNvPr id="5" name="Picture 4">
            <a:extLst>
              <a:ext uri="{FF2B5EF4-FFF2-40B4-BE49-F238E27FC236}">
                <a16:creationId xmlns:a16="http://schemas.microsoft.com/office/drawing/2014/main" id="{FB5854EB-9456-C641-A1F4-335A3C76A83E}"/>
              </a:ext>
            </a:extLst>
          </p:cNvPr>
          <p:cNvPicPr>
            <a:picLocks noChangeAspect="1"/>
          </p:cNvPicPr>
          <p:nvPr/>
        </p:nvPicPr>
        <p:blipFill>
          <a:blip r:embed="rId2"/>
          <a:stretch>
            <a:fillRect/>
          </a:stretch>
        </p:blipFill>
        <p:spPr>
          <a:xfrm>
            <a:off x="1141412" y="3004058"/>
            <a:ext cx="5827661" cy="3235424"/>
          </a:xfrm>
          <a:prstGeom prst="rect">
            <a:avLst/>
          </a:prstGeom>
        </p:spPr>
      </p:pic>
      <p:sp>
        <p:nvSpPr>
          <p:cNvPr id="6" name="Content Placeholder 2">
            <a:extLst>
              <a:ext uri="{FF2B5EF4-FFF2-40B4-BE49-F238E27FC236}">
                <a16:creationId xmlns:a16="http://schemas.microsoft.com/office/drawing/2014/main" id="{E9C64613-A85B-2146-9A41-43741B27B3D5}"/>
              </a:ext>
            </a:extLst>
          </p:cNvPr>
          <p:cNvSpPr txBox="1">
            <a:spLocks/>
          </p:cNvSpPr>
          <p:nvPr/>
        </p:nvSpPr>
        <p:spPr>
          <a:xfrm>
            <a:off x="8697505" y="2249487"/>
            <a:ext cx="1405141" cy="4851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dirty="0"/>
              <a:t>OUTPUT:</a:t>
            </a:r>
          </a:p>
        </p:txBody>
      </p:sp>
      <p:pic>
        <p:nvPicPr>
          <p:cNvPr id="8" name="Picture 7">
            <a:extLst>
              <a:ext uri="{FF2B5EF4-FFF2-40B4-BE49-F238E27FC236}">
                <a16:creationId xmlns:a16="http://schemas.microsoft.com/office/drawing/2014/main" id="{09909CF3-190D-2C4A-8B4F-470DFDE74167}"/>
              </a:ext>
            </a:extLst>
          </p:cNvPr>
          <p:cNvPicPr>
            <a:picLocks noChangeAspect="1"/>
          </p:cNvPicPr>
          <p:nvPr/>
        </p:nvPicPr>
        <p:blipFill>
          <a:blip r:embed="rId3"/>
          <a:stretch>
            <a:fillRect/>
          </a:stretch>
        </p:blipFill>
        <p:spPr>
          <a:xfrm>
            <a:off x="7606588" y="3004058"/>
            <a:ext cx="4340475" cy="424942"/>
          </a:xfrm>
          <a:prstGeom prst="rect">
            <a:avLst/>
          </a:prstGeom>
        </p:spPr>
      </p:pic>
      <p:sp>
        <p:nvSpPr>
          <p:cNvPr id="9" name="TextBox 8">
            <a:extLst>
              <a:ext uri="{FF2B5EF4-FFF2-40B4-BE49-F238E27FC236}">
                <a16:creationId xmlns:a16="http://schemas.microsoft.com/office/drawing/2014/main" id="{17DC064E-8B74-2A4F-A4DA-22BFD710D915}"/>
              </a:ext>
            </a:extLst>
          </p:cNvPr>
          <p:cNvSpPr txBox="1"/>
          <p:nvPr/>
        </p:nvSpPr>
        <p:spPr>
          <a:xfrm>
            <a:off x="7726133" y="3689639"/>
            <a:ext cx="3347884" cy="646331"/>
          </a:xfrm>
          <a:prstGeom prst="rect">
            <a:avLst/>
          </a:prstGeom>
          <a:noFill/>
        </p:spPr>
        <p:txBody>
          <a:bodyPr wrap="square" rtlCol="0">
            <a:spAutoFit/>
          </a:bodyPr>
          <a:lstStyle/>
          <a:p>
            <a:r>
              <a:rPr lang="en-US" b="1" dirty="0"/>
              <a:t>NOTE:</a:t>
            </a:r>
            <a:r>
              <a:rPr lang="en-US" dirty="0"/>
              <a:t> This output is acceptable since we are indexing from 0</a:t>
            </a:r>
          </a:p>
        </p:txBody>
      </p:sp>
      <p:sp>
        <p:nvSpPr>
          <p:cNvPr id="10" name="TextBox 9">
            <a:extLst>
              <a:ext uri="{FF2B5EF4-FFF2-40B4-BE49-F238E27FC236}">
                <a16:creationId xmlns:a16="http://schemas.microsoft.com/office/drawing/2014/main" id="{CED778D6-D330-0247-BE9F-F6D392598DC0}"/>
              </a:ext>
            </a:extLst>
          </p:cNvPr>
          <p:cNvSpPr txBox="1"/>
          <p:nvPr/>
        </p:nvSpPr>
        <p:spPr>
          <a:xfrm>
            <a:off x="7315201" y="5331627"/>
            <a:ext cx="3954590" cy="461665"/>
          </a:xfrm>
          <a:prstGeom prst="rect">
            <a:avLst/>
          </a:prstGeom>
          <a:noFill/>
        </p:spPr>
        <p:txBody>
          <a:bodyPr wrap="square" rtlCol="0">
            <a:spAutoFit/>
          </a:bodyPr>
          <a:lstStyle/>
          <a:p>
            <a:r>
              <a:rPr lang="en-US" sz="2400" b="1" dirty="0"/>
              <a:t>BUT THERE IS ANOTHER WAY</a:t>
            </a:r>
            <a:endParaRPr lang="en-US" sz="2400" dirty="0"/>
          </a:p>
        </p:txBody>
      </p:sp>
    </p:spTree>
    <p:extLst>
      <p:ext uri="{BB962C8B-B14F-4D97-AF65-F5344CB8AC3E}">
        <p14:creationId xmlns:p14="http://schemas.microsoft.com/office/powerpoint/2010/main" val="423222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9"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0137-5E4F-644B-B66A-5A72EE3BD93A}"/>
              </a:ext>
            </a:extLst>
          </p:cNvPr>
          <p:cNvSpPr>
            <a:spLocks noGrp="1"/>
          </p:cNvSpPr>
          <p:nvPr>
            <p:ph type="title"/>
          </p:nvPr>
        </p:nvSpPr>
        <p:spPr/>
        <p:txBody>
          <a:bodyPr/>
          <a:lstStyle/>
          <a:p>
            <a:pPr algn="ctr"/>
            <a:r>
              <a:rPr lang="en-US" b="1" dirty="0"/>
              <a:t>Using static local variables</a:t>
            </a:r>
          </a:p>
        </p:txBody>
      </p:sp>
      <p:sp>
        <p:nvSpPr>
          <p:cNvPr id="3" name="Content Placeholder 2">
            <a:extLst>
              <a:ext uri="{FF2B5EF4-FFF2-40B4-BE49-F238E27FC236}">
                <a16:creationId xmlns:a16="http://schemas.microsoft.com/office/drawing/2014/main" id="{CEF3E9FC-7DE2-104A-A93C-579905A98559}"/>
              </a:ext>
            </a:extLst>
          </p:cNvPr>
          <p:cNvSpPr>
            <a:spLocks noGrp="1"/>
          </p:cNvSpPr>
          <p:nvPr>
            <p:ph idx="1"/>
          </p:nvPr>
        </p:nvSpPr>
        <p:spPr>
          <a:xfrm>
            <a:off x="1141413" y="2249487"/>
            <a:ext cx="6940704" cy="3541714"/>
          </a:xfrm>
        </p:spPr>
        <p:txBody>
          <a:bodyPr/>
          <a:lstStyle/>
          <a:p>
            <a:r>
              <a:rPr lang="en-US" dirty="0"/>
              <a:t>We can use something called a </a:t>
            </a:r>
            <a:r>
              <a:rPr lang="en-US" b="1" dirty="0"/>
              <a:t>static local </a:t>
            </a:r>
            <a:r>
              <a:rPr lang="en-US" dirty="0"/>
              <a:t>variable</a:t>
            </a:r>
          </a:p>
          <a:p>
            <a:endParaRPr lang="en-US" dirty="0"/>
          </a:p>
          <a:p>
            <a:r>
              <a:rPr lang="en-US" dirty="0"/>
              <a:t>The code will look as follows:</a:t>
            </a:r>
          </a:p>
        </p:txBody>
      </p:sp>
      <p:pic>
        <p:nvPicPr>
          <p:cNvPr id="5" name="Picture 4">
            <a:extLst>
              <a:ext uri="{FF2B5EF4-FFF2-40B4-BE49-F238E27FC236}">
                <a16:creationId xmlns:a16="http://schemas.microsoft.com/office/drawing/2014/main" id="{69DB5BAD-2C79-E741-B23F-4F5E968A2EF0}"/>
              </a:ext>
            </a:extLst>
          </p:cNvPr>
          <p:cNvPicPr>
            <a:picLocks noChangeAspect="1"/>
          </p:cNvPicPr>
          <p:nvPr/>
        </p:nvPicPr>
        <p:blipFill>
          <a:blip r:embed="rId2"/>
          <a:stretch>
            <a:fillRect/>
          </a:stretch>
        </p:blipFill>
        <p:spPr>
          <a:xfrm>
            <a:off x="5351405" y="3316286"/>
            <a:ext cx="5461424" cy="3541714"/>
          </a:xfrm>
          <a:prstGeom prst="rect">
            <a:avLst/>
          </a:prstGeom>
        </p:spPr>
      </p:pic>
    </p:spTree>
    <p:extLst>
      <p:ext uri="{BB962C8B-B14F-4D97-AF65-F5344CB8AC3E}">
        <p14:creationId xmlns:p14="http://schemas.microsoft.com/office/powerpoint/2010/main" val="157584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30"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800" decel="100000"/>
                                        <p:tgtEl>
                                          <p:spTgt spid="5"/>
                                        </p:tgtEl>
                                      </p:cBhvr>
                                    </p:animEffect>
                                    <p:anim calcmode="lin" valueType="num">
                                      <p:cBhvr>
                                        <p:cTn id="18" dur="800" decel="100000" fill="hold"/>
                                        <p:tgtEl>
                                          <p:spTgt spid="5"/>
                                        </p:tgtEl>
                                        <p:attrNameLst>
                                          <p:attrName>style.rotation</p:attrName>
                                        </p:attrNameLst>
                                      </p:cBhvr>
                                      <p:tavLst>
                                        <p:tav tm="0">
                                          <p:val>
                                            <p:fltVal val="-90"/>
                                          </p:val>
                                        </p:tav>
                                        <p:tav tm="100000">
                                          <p:val>
                                            <p:fltVal val="0"/>
                                          </p:val>
                                        </p:tav>
                                      </p:tavLst>
                                    </p:anim>
                                    <p:anim calcmode="lin" valueType="num">
                                      <p:cBhvr>
                                        <p:cTn id="19" dur="800" decel="100000" fill="hold"/>
                                        <p:tgtEl>
                                          <p:spTgt spid="5"/>
                                        </p:tgtEl>
                                        <p:attrNameLst>
                                          <p:attrName>ppt_x</p:attrName>
                                        </p:attrNameLst>
                                      </p:cBhvr>
                                      <p:tavLst>
                                        <p:tav tm="0">
                                          <p:val>
                                            <p:strVal val="#ppt_x+0.4"/>
                                          </p:val>
                                        </p:tav>
                                        <p:tav tm="100000">
                                          <p:val>
                                            <p:strVal val="#ppt_x-0.05"/>
                                          </p:val>
                                        </p:tav>
                                      </p:tavLst>
                                    </p:anim>
                                    <p:anim calcmode="lin" valueType="num">
                                      <p:cBhvr>
                                        <p:cTn id="20" dur="800" decel="100000" fill="hold"/>
                                        <p:tgtEl>
                                          <p:spTgt spid="5"/>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E1F5-1F1B-0543-A339-137151C3D233}"/>
              </a:ext>
            </a:extLst>
          </p:cNvPr>
          <p:cNvSpPr>
            <a:spLocks noGrp="1"/>
          </p:cNvSpPr>
          <p:nvPr>
            <p:ph type="title"/>
          </p:nvPr>
        </p:nvSpPr>
        <p:spPr/>
        <p:txBody>
          <a:bodyPr/>
          <a:lstStyle/>
          <a:p>
            <a:pPr algn="ctr"/>
            <a:r>
              <a:rPr lang="en-US" b="1" dirty="0"/>
              <a:t>What does a static local variable do?</a:t>
            </a:r>
          </a:p>
        </p:txBody>
      </p:sp>
      <p:sp>
        <p:nvSpPr>
          <p:cNvPr id="3" name="Content Placeholder 2">
            <a:extLst>
              <a:ext uri="{FF2B5EF4-FFF2-40B4-BE49-F238E27FC236}">
                <a16:creationId xmlns:a16="http://schemas.microsoft.com/office/drawing/2014/main" id="{42FFB98F-02F0-A743-907F-00547DD89B92}"/>
              </a:ext>
            </a:extLst>
          </p:cNvPr>
          <p:cNvSpPr>
            <a:spLocks noGrp="1"/>
          </p:cNvSpPr>
          <p:nvPr>
            <p:ph idx="1"/>
          </p:nvPr>
        </p:nvSpPr>
        <p:spPr>
          <a:xfrm>
            <a:off x="1141412" y="2249487"/>
            <a:ext cx="10332833" cy="3541714"/>
          </a:xfrm>
        </p:spPr>
        <p:txBody>
          <a:bodyPr/>
          <a:lstStyle/>
          <a:p>
            <a:r>
              <a:rPr lang="en-US" b="1" dirty="0"/>
              <a:t>Simply</a:t>
            </a:r>
            <a:r>
              <a:rPr lang="en-US" dirty="0"/>
              <a:t>: “So I want to be part of this function, but I don’t want to be deleted when the function ends. OS can you place me somewhere were I can be safe? Thanks.”</a:t>
            </a:r>
          </a:p>
          <a:p>
            <a:endParaRPr lang="en-US" dirty="0"/>
          </a:p>
          <a:p>
            <a:r>
              <a:rPr lang="en-US" b="1" dirty="0"/>
              <a:t>Static local</a:t>
            </a:r>
            <a:r>
              <a:rPr lang="en-US" dirty="0"/>
              <a:t> variables are </a:t>
            </a:r>
            <a:r>
              <a:rPr lang="en-US" b="1" dirty="0"/>
              <a:t>initialized</a:t>
            </a:r>
            <a:r>
              <a:rPr lang="en-US" dirty="0"/>
              <a:t> ONCE, which is when they are created</a:t>
            </a:r>
          </a:p>
          <a:p>
            <a:pPr lvl="1"/>
            <a:r>
              <a:rPr lang="en-US" dirty="0"/>
              <a:t>After that they don’t need to be reinitialized (since they exist until the end of the program)</a:t>
            </a:r>
          </a:p>
        </p:txBody>
      </p:sp>
    </p:spTree>
    <p:extLst>
      <p:ext uri="{BB962C8B-B14F-4D97-AF65-F5344CB8AC3E}">
        <p14:creationId xmlns:p14="http://schemas.microsoft.com/office/powerpoint/2010/main" val="38294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12"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AFEB-28D8-D04B-A1E2-C3A7F6A55484}"/>
              </a:ext>
            </a:extLst>
          </p:cNvPr>
          <p:cNvSpPr>
            <a:spLocks noGrp="1"/>
          </p:cNvSpPr>
          <p:nvPr>
            <p:ph type="title"/>
          </p:nvPr>
        </p:nvSpPr>
        <p:spPr/>
        <p:txBody>
          <a:bodyPr/>
          <a:lstStyle/>
          <a:p>
            <a:pPr algn="ctr"/>
            <a:r>
              <a:rPr lang="en-US" dirty="0"/>
              <a:t>Let’s express the previous expressions using C++ syntax</a:t>
            </a:r>
          </a:p>
        </p:txBody>
      </p:sp>
      <p:sp>
        <p:nvSpPr>
          <p:cNvPr id="3" name="Content Placeholder 2">
            <a:extLst>
              <a:ext uri="{FF2B5EF4-FFF2-40B4-BE49-F238E27FC236}">
                <a16:creationId xmlns:a16="http://schemas.microsoft.com/office/drawing/2014/main" id="{81AAB687-2CD4-454E-ACF8-D3B7E9B3A652}"/>
              </a:ext>
            </a:extLst>
          </p:cNvPr>
          <p:cNvSpPr>
            <a:spLocks noGrp="1"/>
          </p:cNvSpPr>
          <p:nvPr>
            <p:ph idx="1"/>
          </p:nvPr>
        </p:nvSpPr>
        <p:spPr/>
        <p:txBody>
          <a:bodyPr/>
          <a:lstStyle/>
          <a:p>
            <a:r>
              <a:rPr lang="en-US" dirty="0">
                <a:latin typeface="Consolas" panose="020B0609020204030204" pitchFamily="49" charset="0"/>
                <a:cs typeface="Consolas" panose="020B0609020204030204" pitchFamily="49" charset="0"/>
              </a:rPr>
              <a:t>Y &gt; </a:t>
            </a:r>
            <a:r>
              <a:rPr lang="en-US" dirty="0">
                <a:solidFill>
                  <a:schemeClr val="accent4"/>
                </a:solidFill>
                <a:latin typeface="Consolas" panose="020B0609020204030204" pitchFamily="49" charset="0"/>
                <a:cs typeface="Consolas" panose="020B0609020204030204" pitchFamily="49" charset="0"/>
              </a:rPr>
              <a:t>5</a:t>
            </a:r>
          </a:p>
          <a:p>
            <a:endParaRPr lang="en-US" dirty="0"/>
          </a:p>
          <a:p>
            <a:r>
              <a:rPr lang="en-US" dirty="0"/>
              <a:t>X == </a:t>
            </a:r>
            <a:r>
              <a:rPr lang="en-US" dirty="0">
                <a:solidFill>
                  <a:schemeClr val="accent4"/>
                </a:solidFill>
                <a:latin typeface="Consolas" panose="020B0609020204030204" pitchFamily="49" charset="0"/>
                <a:cs typeface="Consolas" panose="020B0609020204030204" pitchFamily="49" charset="0"/>
              </a:rPr>
              <a:t>true</a:t>
            </a:r>
            <a:r>
              <a:rPr lang="en-US" dirty="0"/>
              <a:t>  </a:t>
            </a:r>
          </a:p>
          <a:p>
            <a:endParaRPr lang="en-US" dirty="0"/>
          </a:p>
          <a:p>
            <a:r>
              <a:rPr lang="en-US" dirty="0"/>
              <a:t>(Y &lt;= </a:t>
            </a:r>
            <a:r>
              <a:rPr lang="en-US" dirty="0">
                <a:solidFill>
                  <a:schemeClr val="accent4"/>
                </a:solidFill>
              </a:rPr>
              <a:t>10</a:t>
            </a:r>
            <a:r>
              <a:rPr lang="en-US" dirty="0"/>
              <a:t> &amp;&amp; X == </a:t>
            </a:r>
            <a:r>
              <a:rPr lang="en-US" dirty="0">
                <a:solidFill>
                  <a:schemeClr val="accent4"/>
                </a:solidFill>
              </a:rPr>
              <a:t>false</a:t>
            </a:r>
            <a:r>
              <a:rPr lang="en-US" dirty="0"/>
              <a:t>) || I == </a:t>
            </a:r>
            <a:r>
              <a:rPr lang="en-US" dirty="0">
                <a:solidFill>
                  <a:schemeClr val="accent4"/>
                </a:solidFill>
              </a:rPr>
              <a:t>true</a:t>
            </a:r>
          </a:p>
        </p:txBody>
      </p:sp>
    </p:spTree>
    <p:extLst>
      <p:ext uri="{BB962C8B-B14F-4D97-AF65-F5344CB8AC3E}">
        <p14:creationId xmlns:p14="http://schemas.microsoft.com/office/powerpoint/2010/main" val="42829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07E2-2353-DF49-846B-E5D7C3253CF1}"/>
              </a:ext>
            </a:extLst>
          </p:cNvPr>
          <p:cNvSpPr>
            <a:spLocks noGrp="1"/>
          </p:cNvSpPr>
          <p:nvPr>
            <p:ph type="title"/>
          </p:nvPr>
        </p:nvSpPr>
        <p:spPr/>
        <p:txBody>
          <a:bodyPr/>
          <a:lstStyle/>
          <a:p>
            <a:r>
              <a:rPr lang="en-US" dirty="0"/>
              <a:t>Wait, what is this “&amp;&amp;”/ “||” stuff?</a:t>
            </a:r>
          </a:p>
        </p:txBody>
      </p:sp>
      <p:sp>
        <p:nvSpPr>
          <p:cNvPr id="3" name="Content Placeholder 2">
            <a:extLst>
              <a:ext uri="{FF2B5EF4-FFF2-40B4-BE49-F238E27FC236}">
                <a16:creationId xmlns:a16="http://schemas.microsoft.com/office/drawing/2014/main" id="{EF806FFC-69F6-EF46-A26B-649035C4C00E}"/>
              </a:ext>
            </a:extLst>
          </p:cNvPr>
          <p:cNvSpPr>
            <a:spLocks noGrp="1"/>
          </p:cNvSpPr>
          <p:nvPr>
            <p:ph idx="1"/>
          </p:nvPr>
        </p:nvSpPr>
        <p:spPr>
          <a:xfrm>
            <a:off x="1129837" y="2097088"/>
            <a:ext cx="9905999" cy="4384735"/>
          </a:xfrm>
        </p:spPr>
        <p:txBody>
          <a:bodyPr>
            <a:normAutofit fontScale="92500"/>
          </a:bodyPr>
          <a:lstStyle/>
          <a:p>
            <a:r>
              <a:rPr lang="en-US" dirty="0"/>
              <a:t>These are called </a:t>
            </a:r>
            <a:r>
              <a:rPr lang="en-US" u="sng" dirty="0"/>
              <a:t>logical operators</a:t>
            </a:r>
            <a:r>
              <a:rPr lang="en-US" dirty="0"/>
              <a:t>, they are representations of simple operators.</a:t>
            </a:r>
          </a:p>
          <a:p>
            <a:endParaRPr lang="en-US" dirty="0"/>
          </a:p>
          <a:p>
            <a:r>
              <a:rPr lang="en-US" b="1" dirty="0">
                <a:latin typeface="Consolas" panose="020B0609020204030204" pitchFamily="49" charset="0"/>
                <a:cs typeface="Consolas" panose="020B0609020204030204" pitchFamily="49" charset="0"/>
              </a:rPr>
              <a:t>&amp;&amp;</a:t>
            </a:r>
            <a:r>
              <a:rPr lang="en-US" dirty="0"/>
              <a:t> : The representation for the AND operator:</a:t>
            </a:r>
          </a:p>
          <a:p>
            <a:pPr lvl="1"/>
            <a:r>
              <a:rPr lang="en-US" dirty="0"/>
              <a:t>Syntax: α </a:t>
            </a:r>
            <a:r>
              <a:rPr lang="en-US" dirty="0">
                <a:latin typeface="Consolas" panose="020B0609020204030204" pitchFamily="49" charset="0"/>
                <a:cs typeface="Consolas" panose="020B0609020204030204" pitchFamily="49" charset="0"/>
              </a:rPr>
              <a:t>&amp;&amp; β</a:t>
            </a:r>
            <a:endParaRPr lang="en-US" dirty="0">
              <a:latin typeface="Apple Chancery" panose="03020702040506060504" pitchFamily="66" charset="-79"/>
              <a:cs typeface="Apple Chancery" panose="03020702040506060504" pitchFamily="66" charset="-79"/>
            </a:endParaRPr>
          </a:p>
          <a:p>
            <a:pPr lvl="1"/>
            <a:r>
              <a:rPr lang="en-US" b="1" dirty="0"/>
              <a:t>Both</a:t>
            </a:r>
            <a:r>
              <a:rPr lang="en-US" dirty="0"/>
              <a:t> α </a:t>
            </a:r>
            <a:r>
              <a:rPr lang="en-US" u="sng" dirty="0"/>
              <a:t>and</a:t>
            </a:r>
            <a:r>
              <a:rPr lang="en-US" dirty="0"/>
              <a:t> </a:t>
            </a:r>
            <a:r>
              <a:rPr lang="en-US" dirty="0">
                <a:latin typeface="Consolas" panose="020B0609020204030204" pitchFamily="49" charset="0"/>
                <a:cs typeface="Consolas" panose="020B0609020204030204" pitchFamily="49" charset="0"/>
              </a:rPr>
              <a:t>β</a:t>
            </a:r>
            <a:r>
              <a:rPr lang="en-US" dirty="0"/>
              <a:t> must be true to satisfy a condition</a:t>
            </a:r>
          </a:p>
          <a:p>
            <a:endParaRPr lang="en-US" dirty="0"/>
          </a:p>
          <a:p>
            <a:r>
              <a:rPr lang="en-US" b="1" dirty="0">
                <a:latin typeface="Consolas" panose="020B0609020204030204" pitchFamily="49" charset="0"/>
                <a:cs typeface="Consolas" panose="020B0609020204030204" pitchFamily="49" charset="0"/>
              </a:rPr>
              <a:t>||</a:t>
            </a:r>
            <a:r>
              <a:rPr lang="en-US" b="1" dirty="0"/>
              <a:t> </a:t>
            </a:r>
            <a:r>
              <a:rPr lang="en-US" dirty="0"/>
              <a:t>: The representation for the OR operator</a:t>
            </a:r>
          </a:p>
          <a:p>
            <a:pPr lvl="1"/>
            <a:r>
              <a:rPr lang="en-US" dirty="0"/>
              <a:t>Syntax: α </a:t>
            </a:r>
            <a:r>
              <a:rPr lang="en-US" dirty="0">
                <a:latin typeface="Consolas" panose="020B0609020204030204" pitchFamily="49" charset="0"/>
                <a:cs typeface="Consolas" panose="020B0609020204030204" pitchFamily="49" charset="0"/>
              </a:rPr>
              <a:t>|| β</a:t>
            </a:r>
          </a:p>
          <a:p>
            <a:pPr lvl="1"/>
            <a:r>
              <a:rPr lang="en-US" dirty="0"/>
              <a:t>Either α </a:t>
            </a:r>
            <a:r>
              <a:rPr lang="en-US" u="sng" dirty="0"/>
              <a:t>or</a:t>
            </a:r>
            <a:r>
              <a:rPr lang="en-US" dirty="0"/>
              <a:t> </a:t>
            </a:r>
            <a:r>
              <a:rPr lang="en-US" dirty="0">
                <a:latin typeface="Consolas" panose="020B0609020204030204" pitchFamily="49" charset="0"/>
                <a:cs typeface="Consolas" panose="020B0609020204030204" pitchFamily="49" charset="0"/>
              </a:rPr>
              <a:t>β</a:t>
            </a:r>
            <a:r>
              <a:rPr lang="en-US" dirty="0"/>
              <a:t> (both or at least one) must be true to satisfy a condition.</a:t>
            </a:r>
            <a:endParaRPr lang="en-US" dirty="0">
              <a:latin typeface="Consolas" panose="020B0609020204030204" pitchFamily="49" charset="0"/>
              <a:cs typeface="Consolas" panose="020B0609020204030204" pitchFamily="49" charset="0"/>
            </a:endParaRPr>
          </a:p>
          <a:p>
            <a:pPr lvl="1"/>
            <a:endParaRPr lang="en-US" dirty="0">
              <a:latin typeface="Apple Chancery" panose="03020702040506060504" pitchFamily="66" charset="-79"/>
              <a:cs typeface="Apple Chancery" panose="03020702040506060504" pitchFamily="66" charset="-79"/>
            </a:endParaRPr>
          </a:p>
          <a:p>
            <a:pPr lvl="1"/>
            <a:endParaRPr lang="en-US" dirty="0"/>
          </a:p>
          <a:p>
            <a:endParaRPr lang="en-US" dirty="0"/>
          </a:p>
          <a:p>
            <a:endParaRPr lang="en-US" dirty="0"/>
          </a:p>
        </p:txBody>
      </p:sp>
    </p:spTree>
    <p:extLst>
      <p:ext uri="{BB962C8B-B14F-4D97-AF65-F5344CB8AC3E}">
        <p14:creationId xmlns:p14="http://schemas.microsoft.com/office/powerpoint/2010/main" val="176206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1004-C364-934C-90CA-685F341D784A}"/>
              </a:ext>
            </a:extLst>
          </p:cNvPr>
          <p:cNvSpPr>
            <a:spLocks noGrp="1"/>
          </p:cNvSpPr>
          <p:nvPr>
            <p:ph type="title"/>
          </p:nvPr>
        </p:nvSpPr>
        <p:spPr>
          <a:xfrm>
            <a:off x="1141413" y="618518"/>
            <a:ext cx="9905998" cy="1109238"/>
          </a:xfrm>
        </p:spPr>
        <p:txBody>
          <a:bodyPr/>
          <a:lstStyle/>
          <a:p>
            <a:pPr algn="ctr"/>
            <a:r>
              <a:rPr lang="en-US" dirty="0"/>
              <a:t>Bool operators Examples</a:t>
            </a:r>
          </a:p>
        </p:txBody>
      </p:sp>
      <p:pic>
        <p:nvPicPr>
          <p:cNvPr id="5" name="Picture 4">
            <a:extLst>
              <a:ext uri="{FF2B5EF4-FFF2-40B4-BE49-F238E27FC236}">
                <a16:creationId xmlns:a16="http://schemas.microsoft.com/office/drawing/2014/main" id="{10884C9F-0F2B-DE4B-BA02-F8A87F48B725}"/>
              </a:ext>
            </a:extLst>
          </p:cNvPr>
          <p:cNvPicPr>
            <a:picLocks noChangeAspect="1"/>
          </p:cNvPicPr>
          <p:nvPr/>
        </p:nvPicPr>
        <p:blipFill>
          <a:blip r:embed="rId2"/>
          <a:stretch>
            <a:fillRect/>
          </a:stretch>
        </p:blipFill>
        <p:spPr>
          <a:xfrm>
            <a:off x="1141413" y="1698204"/>
            <a:ext cx="4075113" cy="4816896"/>
          </a:xfrm>
          <a:prstGeom prst="rect">
            <a:avLst/>
          </a:prstGeom>
        </p:spPr>
      </p:pic>
      <p:sp>
        <p:nvSpPr>
          <p:cNvPr id="6" name="TextBox 5">
            <a:extLst>
              <a:ext uri="{FF2B5EF4-FFF2-40B4-BE49-F238E27FC236}">
                <a16:creationId xmlns:a16="http://schemas.microsoft.com/office/drawing/2014/main" id="{5E3D9A4D-A050-7B46-BA2C-854B01955337}"/>
              </a:ext>
            </a:extLst>
          </p:cNvPr>
          <p:cNvSpPr txBox="1"/>
          <p:nvPr/>
        </p:nvSpPr>
        <p:spPr>
          <a:xfrm>
            <a:off x="5216526" y="1727756"/>
            <a:ext cx="3396827" cy="369332"/>
          </a:xfrm>
          <a:prstGeom prst="rect">
            <a:avLst/>
          </a:prstGeom>
          <a:noFill/>
        </p:spPr>
        <p:txBody>
          <a:bodyPr wrap="none" rtlCol="0">
            <a:spAutoFit/>
          </a:bodyPr>
          <a:lstStyle/>
          <a:p>
            <a:r>
              <a:rPr lang="en-US" dirty="0"/>
              <a:t>What will the following code print?</a:t>
            </a:r>
          </a:p>
        </p:txBody>
      </p:sp>
      <p:pic>
        <p:nvPicPr>
          <p:cNvPr id="8" name="Picture 7">
            <a:extLst>
              <a:ext uri="{FF2B5EF4-FFF2-40B4-BE49-F238E27FC236}">
                <a16:creationId xmlns:a16="http://schemas.microsoft.com/office/drawing/2014/main" id="{6076A929-E864-0F41-92B1-CA40B83AF686}"/>
              </a:ext>
            </a:extLst>
          </p:cNvPr>
          <p:cNvPicPr>
            <a:picLocks noChangeAspect="1"/>
          </p:cNvPicPr>
          <p:nvPr/>
        </p:nvPicPr>
        <p:blipFill>
          <a:blip r:embed="rId3"/>
          <a:stretch>
            <a:fillRect/>
          </a:stretch>
        </p:blipFill>
        <p:spPr>
          <a:xfrm>
            <a:off x="6096000" y="3791123"/>
            <a:ext cx="2288141" cy="2723977"/>
          </a:xfrm>
          <a:prstGeom prst="rect">
            <a:avLst/>
          </a:prstGeom>
        </p:spPr>
      </p:pic>
    </p:spTree>
    <p:extLst>
      <p:ext uri="{BB962C8B-B14F-4D97-AF65-F5344CB8AC3E}">
        <p14:creationId xmlns:p14="http://schemas.microsoft.com/office/powerpoint/2010/main" val="41453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B53B1-D2E6-0541-9A91-D7490B82E8EA}"/>
              </a:ext>
            </a:extLst>
          </p:cNvPr>
          <p:cNvSpPr>
            <a:spLocks noGrp="1"/>
          </p:cNvSpPr>
          <p:nvPr>
            <p:ph type="title"/>
          </p:nvPr>
        </p:nvSpPr>
        <p:spPr/>
        <p:txBody>
          <a:bodyPr/>
          <a:lstStyle/>
          <a:p>
            <a:pPr algn="ctr"/>
            <a:r>
              <a:rPr lang="en-US" dirty="0"/>
              <a:t>The not operator </a:t>
            </a:r>
            <a:r>
              <a:rPr lang="en-US" sz="2000" dirty="0"/>
              <a:t>(C++ syntax)</a:t>
            </a:r>
            <a:endParaRPr lang="en-US" dirty="0"/>
          </a:p>
        </p:txBody>
      </p:sp>
      <p:sp>
        <p:nvSpPr>
          <p:cNvPr id="3" name="Content Placeholder 2">
            <a:extLst>
              <a:ext uri="{FF2B5EF4-FFF2-40B4-BE49-F238E27FC236}">
                <a16:creationId xmlns:a16="http://schemas.microsoft.com/office/drawing/2014/main" id="{0DAE9617-706A-C440-BF8E-A04E2863E380}"/>
              </a:ext>
            </a:extLst>
          </p:cNvPr>
          <p:cNvSpPr>
            <a:spLocks noGrp="1"/>
          </p:cNvSpPr>
          <p:nvPr>
            <p:ph idx="1"/>
          </p:nvPr>
        </p:nvSpPr>
        <p:spPr>
          <a:xfrm>
            <a:off x="1141412" y="2249486"/>
            <a:ext cx="9905999" cy="3989995"/>
          </a:xfrm>
        </p:spPr>
        <p:txBody>
          <a:bodyPr>
            <a:normAutofit fontScale="92500" lnSpcReduction="10000"/>
          </a:bodyPr>
          <a:lstStyle/>
          <a:p>
            <a:r>
              <a:rPr lang="en-US" b="1" dirty="0">
                <a:latin typeface="Consolas" panose="020B0609020204030204" pitchFamily="49" charset="0"/>
                <a:cs typeface="Consolas" panose="020B0609020204030204" pitchFamily="49" charset="0"/>
              </a:rPr>
              <a:t>!</a:t>
            </a:r>
            <a:r>
              <a:rPr lang="en-US" dirty="0"/>
              <a:t> : The not operator just flips what ever value it gets</a:t>
            </a:r>
          </a:p>
          <a:p>
            <a:endParaRPr lang="en-US" dirty="0"/>
          </a:p>
          <a:p>
            <a:r>
              <a:rPr lang="en-US" dirty="0"/>
              <a:t>Just evaluate your expression and flip the result</a:t>
            </a:r>
          </a:p>
          <a:p>
            <a:endParaRPr lang="en-US" dirty="0"/>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 </a:t>
            </a:r>
            <a:r>
              <a:rPr lang="en-US" dirty="0">
                <a:latin typeface="Consolas" panose="020B0609020204030204" pitchFamily="49" charset="0"/>
                <a:cs typeface="Consolas" panose="020B0609020204030204" pitchFamily="49" charset="0"/>
              </a:rPr>
              <a:t>== </a:t>
            </a:r>
            <a:r>
              <a:rPr lang="en-US" dirty="0">
                <a:solidFill>
                  <a:schemeClr val="accent4"/>
                </a:solidFill>
                <a:latin typeface="Consolas" panose="020B0609020204030204" pitchFamily="49" charset="0"/>
                <a:cs typeface="Consolas" panose="020B0609020204030204" pitchFamily="49" charset="0"/>
              </a:rPr>
              <a:t>false</a:t>
            </a: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br>
              <a:rPr lang="en-US" dirty="0">
                <a:solidFill>
                  <a:schemeClr val="accent4"/>
                </a:solidFill>
                <a:latin typeface="Consolas" panose="020B0609020204030204" pitchFamily="49" charset="0"/>
                <a:cs typeface="Consolas" panose="020B0609020204030204" pitchFamily="49" charset="0"/>
              </a:rPr>
            </a:br>
            <a:endParaRPr lang="en-US" dirty="0">
              <a:solidFill>
                <a:schemeClr val="accent4"/>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a:solidFill>
                  <a:schemeClr val="accent4"/>
                </a:solidFill>
                <a:latin typeface="Consolas" panose="020B0609020204030204" pitchFamily="49" charset="0"/>
                <a:cs typeface="Consolas" panose="020B0609020204030204" pitchFamily="49" charset="0"/>
              </a:rPr>
              <a:t>true</a:t>
            </a:r>
            <a:r>
              <a:rPr lang="en-US" dirty="0">
                <a:latin typeface="Consolas" panose="020B0609020204030204" pitchFamily="49" charset="0"/>
                <a:cs typeface="Consolas" panose="020B0609020204030204" pitchFamily="49" charset="0"/>
              </a:rPr>
              <a:t> &amp;&amp; </a:t>
            </a:r>
            <a:r>
              <a:rPr lang="en-US" dirty="0">
                <a:solidFill>
                  <a:schemeClr val="accent4"/>
                </a:solidFill>
                <a:latin typeface="Consolas" panose="020B0609020204030204" pitchFamily="49" charset="0"/>
                <a:cs typeface="Consolas" panose="020B0609020204030204" pitchFamily="49" charset="0"/>
              </a:rPr>
              <a:t>false</a:t>
            </a:r>
            <a:r>
              <a:rPr lang="en-US" dirty="0">
                <a:latin typeface="Consolas" panose="020B0609020204030204" pitchFamily="49" charset="0"/>
                <a:cs typeface="Consolas" panose="020B0609020204030204" pitchFamily="49" charset="0"/>
              </a:rPr>
              <a:t>) == </a:t>
            </a:r>
            <a:r>
              <a:rPr lang="en-US" dirty="0">
                <a:solidFill>
                  <a:schemeClr val="accent4"/>
                </a:solidFill>
                <a:latin typeface="Consolas" panose="020B0609020204030204" pitchFamily="49" charset="0"/>
                <a:cs typeface="Consolas" panose="020B0609020204030204" pitchFamily="49" charset="0"/>
              </a:rPr>
              <a:t>true</a:t>
            </a:r>
          </a:p>
          <a:p>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4153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18328</TotalTime>
  <Words>2950</Words>
  <Application>Microsoft Macintosh PowerPoint</Application>
  <PresentationFormat>Widescreen</PresentationFormat>
  <Paragraphs>368</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Apple Chancery</vt:lpstr>
      <vt:lpstr>Arial</vt:lpstr>
      <vt:lpstr>Cambria Math</vt:lpstr>
      <vt:lpstr>Consolas</vt:lpstr>
      <vt:lpstr>Tw Cen MT</vt:lpstr>
      <vt:lpstr>Circuit</vt:lpstr>
      <vt:lpstr>Conditionals</vt:lpstr>
      <vt:lpstr>Reminder from yesterday </vt:lpstr>
      <vt:lpstr>Objectives for today</vt:lpstr>
      <vt:lpstr>What are conditions?</vt:lpstr>
      <vt:lpstr>Examples of Conditions (Not C++ syntax)</vt:lpstr>
      <vt:lpstr>Let’s express the previous expressions using C++ syntax</vt:lpstr>
      <vt:lpstr>Wait, what is this “&amp;&amp;”/ “||” stuff?</vt:lpstr>
      <vt:lpstr>Bool operators Examples</vt:lpstr>
      <vt:lpstr>The not operator (C++ syntax)</vt:lpstr>
      <vt:lpstr>Arithmetic operators</vt:lpstr>
      <vt:lpstr>Arithmetic operator list (C++ syntax)</vt:lpstr>
      <vt:lpstr>Quick explanation of the Mod operator</vt:lpstr>
      <vt:lpstr>3 % 2 example</vt:lpstr>
      <vt:lpstr>Alternative method</vt:lpstr>
      <vt:lpstr>Let’s take a short break</vt:lpstr>
      <vt:lpstr>C++ conditional statements</vt:lpstr>
      <vt:lpstr>IF else Definition (C++ syntax)</vt:lpstr>
      <vt:lpstr>What will the following code print?</vt:lpstr>
      <vt:lpstr>What will the following code print?</vt:lpstr>
      <vt:lpstr>Are these two the same?</vt:lpstr>
      <vt:lpstr>The else if statement</vt:lpstr>
      <vt:lpstr>Else if syntax</vt:lpstr>
      <vt:lpstr>The Switch statement </vt:lpstr>
      <vt:lpstr>Switch case syntax</vt:lpstr>
      <vt:lpstr>Switch case Example</vt:lpstr>
      <vt:lpstr>What will the following code print?</vt:lpstr>
      <vt:lpstr>Programming Exercise</vt:lpstr>
      <vt:lpstr>Solution(s)</vt:lpstr>
      <vt:lpstr>Functions (An extended look)</vt:lpstr>
      <vt:lpstr>Return type</vt:lpstr>
      <vt:lpstr>What should the following functions have as a return type?</vt:lpstr>
      <vt:lpstr>Function-name</vt:lpstr>
      <vt:lpstr>Function Argument</vt:lpstr>
      <vt:lpstr>Do functions manipulate the values passed in?</vt:lpstr>
      <vt:lpstr>Wait, didn’t we pass in ‘a’ and set it to 10? Why didn’t it change?</vt:lpstr>
      <vt:lpstr>Pass by value example</vt:lpstr>
      <vt:lpstr>So why does var get destroyed?</vt:lpstr>
      <vt:lpstr>Let’s list the member variables for this code</vt:lpstr>
      <vt:lpstr>Let’s take a 15 minute break</vt:lpstr>
      <vt:lpstr>Solution</vt:lpstr>
      <vt:lpstr>Arrays Revisited!</vt:lpstr>
      <vt:lpstr>What does “Contiguous memory” mean?</vt:lpstr>
      <vt:lpstr>Let’s visualize this!</vt:lpstr>
      <vt:lpstr>Memory layout of the array</vt:lpstr>
      <vt:lpstr>This allows us to do something special</vt:lpstr>
      <vt:lpstr>We can traverse the array as follows</vt:lpstr>
      <vt:lpstr>Let’s take a 15 minute break</vt:lpstr>
      <vt:lpstr>Programming Exercise</vt:lpstr>
      <vt:lpstr>Variable scope &amp; lifetime</vt:lpstr>
      <vt:lpstr>Local Variable</vt:lpstr>
      <vt:lpstr>Example of Local variables</vt:lpstr>
      <vt:lpstr>Global variables</vt:lpstr>
      <vt:lpstr>Example of Global variables</vt:lpstr>
      <vt:lpstr>The Static keyword</vt:lpstr>
      <vt:lpstr>Sample Code</vt:lpstr>
      <vt:lpstr>WELL THAT’S not helpful.</vt:lpstr>
      <vt:lpstr>Possible solution</vt:lpstr>
      <vt:lpstr>Using static local variables</vt:lpstr>
      <vt:lpstr>What does a static local variable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Philipp Tiso</dc:creator>
  <cp:lastModifiedBy>Philipp Tiso</cp:lastModifiedBy>
  <cp:revision>728</cp:revision>
  <dcterms:created xsi:type="dcterms:W3CDTF">2019-06-04T16:41:16Z</dcterms:created>
  <dcterms:modified xsi:type="dcterms:W3CDTF">2019-06-22T16:41:15Z</dcterms:modified>
</cp:coreProperties>
</file>