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20104100" cy="15081250"/>
  <p:defaultTextStyle>
    <a:defPPr>
      <a:defRPr lang="en-US"/>
    </a:defPPr>
    <a:lvl1pPr marL="0" algn="l" defTabSz="1995581" rtl="0" eaLnBrk="1" latinLnBrk="0" hangingPunct="1">
      <a:defRPr sz="3927" kern="1200">
        <a:solidFill>
          <a:schemeClr val="tx1"/>
        </a:solidFill>
        <a:latin typeface="+mn-lt"/>
        <a:ea typeface="+mn-ea"/>
        <a:cs typeface="+mn-cs"/>
      </a:defRPr>
    </a:lvl1pPr>
    <a:lvl2pPr marL="997790" algn="l" defTabSz="1995581" rtl="0" eaLnBrk="1" latinLnBrk="0" hangingPunct="1">
      <a:defRPr sz="3927" kern="1200">
        <a:solidFill>
          <a:schemeClr val="tx1"/>
        </a:solidFill>
        <a:latin typeface="+mn-lt"/>
        <a:ea typeface="+mn-ea"/>
        <a:cs typeface="+mn-cs"/>
      </a:defRPr>
    </a:lvl2pPr>
    <a:lvl3pPr marL="1995581" algn="l" defTabSz="1995581" rtl="0" eaLnBrk="1" latinLnBrk="0" hangingPunct="1">
      <a:defRPr sz="3927" kern="1200">
        <a:solidFill>
          <a:schemeClr val="tx1"/>
        </a:solidFill>
        <a:latin typeface="+mn-lt"/>
        <a:ea typeface="+mn-ea"/>
        <a:cs typeface="+mn-cs"/>
      </a:defRPr>
    </a:lvl3pPr>
    <a:lvl4pPr marL="2993371" algn="l" defTabSz="1995581" rtl="0" eaLnBrk="1" latinLnBrk="0" hangingPunct="1">
      <a:defRPr sz="3927" kern="1200">
        <a:solidFill>
          <a:schemeClr val="tx1"/>
        </a:solidFill>
        <a:latin typeface="+mn-lt"/>
        <a:ea typeface="+mn-ea"/>
        <a:cs typeface="+mn-cs"/>
      </a:defRPr>
    </a:lvl4pPr>
    <a:lvl5pPr marL="3991162" algn="l" defTabSz="1995581" rtl="0" eaLnBrk="1" latinLnBrk="0" hangingPunct="1">
      <a:defRPr sz="3927" kern="1200">
        <a:solidFill>
          <a:schemeClr val="tx1"/>
        </a:solidFill>
        <a:latin typeface="+mn-lt"/>
        <a:ea typeface="+mn-ea"/>
        <a:cs typeface="+mn-cs"/>
      </a:defRPr>
    </a:lvl5pPr>
    <a:lvl6pPr marL="4988952" algn="l" defTabSz="1995581" rtl="0" eaLnBrk="1" latinLnBrk="0" hangingPunct="1">
      <a:defRPr sz="3927" kern="1200">
        <a:solidFill>
          <a:schemeClr val="tx1"/>
        </a:solidFill>
        <a:latin typeface="+mn-lt"/>
        <a:ea typeface="+mn-ea"/>
        <a:cs typeface="+mn-cs"/>
      </a:defRPr>
    </a:lvl6pPr>
    <a:lvl7pPr marL="5986743" algn="l" defTabSz="1995581" rtl="0" eaLnBrk="1" latinLnBrk="0" hangingPunct="1">
      <a:defRPr sz="3927" kern="1200">
        <a:solidFill>
          <a:schemeClr val="tx1"/>
        </a:solidFill>
        <a:latin typeface="+mn-lt"/>
        <a:ea typeface="+mn-ea"/>
        <a:cs typeface="+mn-cs"/>
      </a:defRPr>
    </a:lvl7pPr>
    <a:lvl8pPr marL="6984533" algn="l" defTabSz="1995581" rtl="0" eaLnBrk="1" latinLnBrk="0" hangingPunct="1">
      <a:defRPr sz="3927" kern="1200">
        <a:solidFill>
          <a:schemeClr val="tx1"/>
        </a:solidFill>
        <a:latin typeface="+mn-lt"/>
        <a:ea typeface="+mn-ea"/>
        <a:cs typeface="+mn-cs"/>
      </a:defRPr>
    </a:lvl8pPr>
    <a:lvl9pPr marL="7982324" algn="l" defTabSz="1995581" rtl="0" eaLnBrk="1" latinLnBrk="0" hangingPunct="1">
      <a:defRPr sz="39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6" userDrawn="1">
          <p15:clr>
            <a:srgbClr val="A4A3A4"/>
          </p15:clr>
        </p15:guide>
        <p15:guide id="2" pos="4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" d="100"/>
          <a:sy n="22" d="100"/>
        </p:scale>
        <p:origin x="1779" y="99"/>
      </p:cViewPr>
      <p:guideLst>
        <p:guide orient="horz" pos="6286"/>
        <p:guide pos="4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1839" y="10204704"/>
            <a:ext cx="373075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83680" y="18434305"/>
            <a:ext cx="307238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94560" y="7571234"/>
            <a:ext cx="190926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2603967" y="7571234"/>
            <a:ext cx="190926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43891200" cy="32911470"/>
          </a:xfrm>
          <a:custGeom>
            <a:avLst/>
            <a:gdLst/>
            <a:ahLst/>
            <a:cxnLst/>
            <a:rect l="l" t="t" r="r" b="b"/>
            <a:pathLst>
              <a:path w="20104100" h="15078075">
                <a:moveTo>
                  <a:pt x="0" y="15078075"/>
                </a:moveTo>
                <a:lnTo>
                  <a:pt x="20104100" y="15078075"/>
                </a:lnTo>
                <a:lnTo>
                  <a:pt x="20104100" y="0"/>
                </a:lnTo>
                <a:lnTo>
                  <a:pt x="0" y="0"/>
                </a:lnTo>
                <a:lnTo>
                  <a:pt x="0" y="15078075"/>
                </a:lnTo>
                <a:close/>
              </a:path>
            </a:pathLst>
          </a:custGeom>
          <a:solidFill>
            <a:srgbClr val="BCB879"/>
          </a:solidFill>
        </p:spPr>
        <p:txBody>
          <a:bodyPr wrap="square" lIns="0" tIns="0" rIns="0" bIns="0" rtlCol="0"/>
          <a:lstStyle/>
          <a:p>
            <a:endParaRPr sz="8576"/>
          </a:p>
        </p:txBody>
      </p:sp>
      <p:sp>
        <p:nvSpPr>
          <p:cNvPr id="17" name="bk object 17"/>
          <p:cNvSpPr/>
          <p:nvPr/>
        </p:nvSpPr>
        <p:spPr>
          <a:xfrm>
            <a:off x="523061" y="556475"/>
            <a:ext cx="42845907" cy="31799867"/>
          </a:xfrm>
          <a:custGeom>
            <a:avLst/>
            <a:gdLst/>
            <a:ahLst/>
            <a:cxnLst/>
            <a:rect l="l" t="t" r="r" b="b"/>
            <a:pathLst>
              <a:path w="19625310" h="14568805">
                <a:moveTo>
                  <a:pt x="19624923" y="14568189"/>
                </a:moveTo>
                <a:lnTo>
                  <a:pt x="0" y="14568189"/>
                </a:lnTo>
                <a:lnTo>
                  <a:pt x="0" y="0"/>
                </a:lnTo>
                <a:lnTo>
                  <a:pt x="19624923" y="0"/>
                </a:lnTo>
                <a:lnTo>
                  <a:pt x="19624923" y="14568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6"/>
          </a:p>
        </p:txBody>
      </p:sp>
      <p:sp>
        <p:nvSpPr>
          <p:cNvPr id="18" name="bk object 18"/>
          <p:cNvSpPr/>
          <p:nvPr/>
        </p:nvSpPr>
        <p:spPr>
          <a:xfrm>
            <a:off x="1829553" y="1434796"/>
            <a:ext cx="40448943" cy="4087424"/>
          </a:xfrm>
          <a:custGeom>
            <a:avLst/>
            <a:gdLst/>
            <a:ahLst/>
            <a:cxnLst/>
            <a:rect l="l" t="t" r="r" b="b"/>
            <a:pathLst>
              <a:path w="18527395" h="1872614">
                <a:moveTo>
                  <a:pt x="18527307" y="1872438"/>
                </a:moveTo>
                <a:lnTo>
                  <a:pt x="0" y="1872438"/>
                </a:lnTo>
                <a:lnTo>
                  <a:pt x="0" y="0"/>
                </a:lnTo>
                <a:lnTo>
                  <a:pt x="18527307" y="0"/>
                </a:lnTo>
                <a:lnTo>
                  <a:pt x="18527307" y="1872438"/>
                </a:lnTo>
                <a:close/>
              </a:path>
            </a:pathLst>
          </a:custGeom>
          <a:solidFill>
            <a:srgbClr val="2A4C2D"/>
          </a:solidFill>
        </p:spPr>
        <p:txBody>
          <a:bodyPr wrap="square" lIns="0" tIns="0" rIns="0" bIns="0" rtlCol="0"/>
          <a:lstStyle/>
          <a:p>
            <a:endParaRPr sz="8576"/>
          </a:p>
        </p:txBody>
      </p:sp>
      <p:sp>
        <p:nvSpPr>
          <p:cNvPr id="19" name="bk object 19"/>
          <p:cNvSpPr/>
          <p:nvPr/>
        </p:nvSpPr>
        <p:spPr>
          <a:xfrm>
            <a:off x="2865563" y="7759422"/>
            <a:ext cx="11636852" cy="180185"/>
          </a:xfrm>
          <a:custGeom>
            <a:avLst/>
            <a:gdLst/>
            <a:ahLst/>
            <a:cxnLst/>
            <a:rect l="l" t="t" r="r" b="b"/>
            <a:pathLst>
              <a:path w="5330190" h="82550">
                <a:moveTo>
                  <a:pt x="5329884" y="82173"/>
                </a:moveTo>
                <a:lnTo>
                  <a:pt x="0" y="82173"/>
                </a:lnTo>
                <a:lnTo>
                  <a:pt x="0" y="0"/>
                </a:lnTo>
                <a:lnTo>
                  <a:pt x="5329884" y="0"/>
                </a:lnTo>
                <a:lnTo>
                  <a:pt x="5329884" y="82173"/>
                </a:lnTo>
                <a:close/>
              </a:path>
            </a:pathLst>
          </a:custGeom>
          <a:solidFill>
            <a:srgbClr val="414243"/>
          </a:solidFill>
        </p:spPr>
        <p:txBody>
          <a:bodyPr wrap="square" lIns="0" tIns="0" rIns="0" bIns="0" rtlCol="0"/>
          <a:lstStyle/>
          <a:p>
            <a:endParaRPr sz="8576"/>
          </a:p>
        </p:txBody>
      </p:sp>
      <p:sp>
        <p:nvSpPr>
          <p:cNvPr id="20" name="bk object 20"/>
          <p:cNvSpPr/>
          <p:nvPr/>
        </p:nvSpPr>
        <p:spPr>
          <a:xfrm>
            <a:off x="15876268" y="7759422"/>
            <a:ext cx="11636852" cy="180185"/>
          </a:xfrm>
          <a:custGeom>
            <a:avLst/>
            <a:gdLst/>
            <a:ahLst/>
            <a:cxnLst/>
            <a:rect l="l" t="t" r="r" b="b"/>
            <a:pathLst>
              <a:path w="5330190" h="82550">
                <a:moveTo>
                  <a:pt x="5329884" y="82173"/>
                </a:moveTo>
                <a:lnTo>
                  <a:pt x="0" y="82173"/>
                </a:lnTo>
                <a:lnTo>
                  <a:pt x="0" y="0"/>
                </a:lnTo>
                <a:lnTo>
                  <a:pt x="5329884" y="0"/>
                </a:lnTo>
                <a:lnTo>
                  <a:pt x="5329884" y="82173"/>
                </a:lnTo>
                <a:close/>
              </a:path>
            </a:pathLst>
          </a:custGeom>
          <a:solidFill>
            <a:srgbClr val="C1CD57"/>
          </a:solidFill>
        </p:spPr>
        <p:txBody>
          <a:bodyPr wrap="square" lIns="0" tIns="0" rIns="0" bIns="0" rtlCol="0"/>
          <a:lstStyle/>
          <a:p>
            <a:endParaRPr sz="8576"/>
          </a:p>
        </p:txBody>
      </p:sp>
      <p:sp>
        <p:nvSpPr>
          <p:cNvPr id="21" name="bk object 21"/>
          <p:cNvSpPr/>
          <p:nvPr/>
        </p:nvSpPr>
        <p:spPr>
          <a:xfrm>
            <a:off x="28886988" y="7759422"/>
            <a:ext cx="11636852" cy="180185"/>
          </a:xfrm>
          <a:custGeom>
            <a:avLst/>
            <a:gdLst/>
            <a:ahLst/>
            <a:cxnLst/>
            <a:rect l="l" t="t" r="r" b="b"/>
            <a:pathLst>
              <a:path w="5330190" h="82550">
                <a:moveTo>
                  <a:pt x="5329884" y="82173"/>
                </a:moveTo>
                <a:lnTo>
                  <a:pt x="0" y="82173"/>
                </a:lnTo>
                <a:lnTo>
                  <a:pt x="0" y="0"/>
                </a:lnTo>
                <a:lnTo>
                  <a:pt x="5329884" y="0"/>
                </a:lnTo>
                <a:lnTo>
                  <a:pt x="5329884" y="82173"/>
                </a:lnTo>
                <a:close/>
              </a:path>
            </a:pathLst>
          </a:custGeom>
          <a:solidFill>
            <a:srgbClr val="9F4B37"/>
          </a:solidFill>
        </p:spPr>
        <p:txBody>
          <a:bodyPr wrap="square" lIns="0" tIns="0" rIns="0" bIns="0" rtlCol="0"/>
          <a:lstStyle/>
          <a:p>
            <a:endParaRPr sz="8576"/>
          </a:p>
        </p:txBody>
      </p:sp>
      <p:sp>
        <p:nvSpPr>
          <p:cNvPr id="22" name="bk object 22"/>
          <p:cNvSpPr/>
          <p:nvPr/>
        </p:nvSpPr>
        <p:spPr>
          <a:xfrm>
            <a:off x="2865563" y="23194282"/>
            <a:ext cx="11636852" cy="231468"/>
          </a:xfrm>
          <a:custGeom>
            <a:avLst/>
            <a:gdLst/>
            <a:ahLst/>
            <a:cxnLst/>
            <a:rect l="l" t="t" r="r" b="b"/>
            <a:pathLst>
              <a:path w="5330190" h="106045">
                <a:moveTo>
                  <a:pt x="5329884" y="105796"/>
                </a:moveTo>
                <a:lnTo>
                  <a:pt x="0" y="105796"/>
                </a:lnTo>
                <a:lnTo>
                  <a:pt x="0" y="0"/>
                </a:lnTo>
                <a:lnTo>
                  <a:pt x="5329884" y="0"/>
                </a:lnTo>
                <a:lnTo>
                  <a:pt x="5329884" y="105796"/>
                </a:lnTo>
                <a:close/>
              </a:path>
            </a:pathLst>
          </a:custGeom>
          <a:solidFill>
            <a:srgbClr val="7DB2A9"/>
          </a:solidFill>
        </p:spPr>
        <p:txBody>
          <a:bodyPr wrap="square" lIns="0" tIns="0" rIns="0" bIns="0" rtlCol="0"/>
          <a:lstStyle/>
          <a:p>
            <a:endParaRPr sz="8576"/>
          </a:p>
        </p:txBody>
      </p:sp>
      <p:sp>
        <p:nvSpPr>
          <p:cNvPr id="23" name="bk object 23"/>
          <p:cNvSpPr/>
          <p:nvPr/>
        </p:nvSpPr>
        <p:spPr>
          <a:xfrm>
            <a:off x="15876271" y="23194282"/>
            <a:ext cx="24647557" cy="231468"/>
          </a:xfrm>
          <a:custGeom>
            <a:avLst/>
            <a:gdLst/>
            <a:ahLst/>
            <a:cxnLst/>
            <a:rect l="l" t="t" r="r" b="b"/>
            <a:pathLst>
              <a:path w="11289665" h="106045">
                <a:moveTo>
                  <a:pt x="11289365" y="105796"/>
                </a:moveTo>
                <a:lnTo>
                  <a:pt x="0" y="105796"/>
                </a:lnTo>
                <a:lnTo>
                  <a:pt x="0" y="0"/>
                </a:lnTo>
                <a:lnTo>
                  <a:pt x="11289365" y="0"/>
                </a:lnTo>
                <a:lnTo>
                  <a:pt x="11289365" y="105796"/>
                </a:lnTo>
                <a:close/>
              </a:path>
            </a:pathLst>
          </a:custGeom>
          <a:solidFill>
            <a:srgbClr val="D78E4E"/>
          </a:solidFill>
        </p:spPr>
        <p:txBody>
          <a:bodyPr wrap="square" lIns="0" tIns="0" rIns="0" bIns="0" rtlCol="0"/>
          <a:lstStyle/>
          <a:p>
            <a:endParaRPr sz="8576"/>
          </a:p>
        </p:txBody>
      </p:sp>
      <p:sp>
        <p:nvSpPr>
          <p:cNvPr id="24" name="bk object 24"/>
          <p:cNvSpPr/>
          <p:nvPr/>
        </p:nvSpPr>
        <p:spPr>
          <a:xfrm>
            <a:off x="2865550" y="14323131"/>
            <a:ext cx="37658261" cy="7194923"/>
          </a:xfrm>
          <a:custGeom>
            <a:avLst/>
            <a:gdLst/>
            <a:ahLst/>
            <a:cxnLst/>
            <a:rect l="l" t="t" r="r" b="b"/>
            <a:pathLst>
              <a:path w="17249140" h="3296284">
                <a:moveTo>
                  <a:pt x="17248847" y="3296054"/>
                </a:moveTo>
                <a:lnTo>
                  <a:pt x="0" y="3296054"/>
                </a:lnTo>
                <a:lnTo>
                  <a:pt x="0" y="0"/>
                </a:lnTo>
                <a:lnTo>
                  <a:pt x="17248847" y="0"/>
                </a:lnTo>
                <a:lnTo>
                  <a:pt x="17248847" y="3296054"/>
                </a:lnTo>
                <a:close/>
              </a:path>
            </a:pathLst>
          </a:custGeom>
          <a:ln w="581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8576"/>
          </a:p>
        </p:txBody>
      </p:sp>
      <p:sp>
        <p:nvSpPr>
          <p:cNvPr id="25" name="bk object 25"/>
          <p:cNvSpPr/>
          <p:nvPr/>
        </p:nvSpPr>
        <p:spPr>
          <a:xfrm>
            <a:off x="15876268" y="8461933"/>
            <a:ext cx="11636852" cy="4910732"/>
          </a:xfrm>
          <a:custGeom>
            <a:avLst/>
            <a:gdLst/>
            <a:ahLst/>
            <a:cxnLst/>
            <a:rect l="l" t="t" r="r" b="b"/>
            <a:pathLst>
              <a:path w="5330190" h="2249804">
                <a:moveTo>
                  <a:pt x="5329884" y="2249472"/>
                </a:moveTo>
                <a:lnTo>
                  <a:pt x="0" y="2249472"/>
                </a:lnTo>
                <a:lnTo>
                  <a:pt x="0" y="0"/>
                </a:lnTo>
                <a:lnTo>
                  <a:pt x="5329884" y="0"/>
                </a:lnTo>
                <a:lnTo>
                  <a:pt x="5329884" y="2249472"/>
                </a:lnTo>
                <a:close/>
              </a:path>
            </a:pathLst>
          </a:custGeom>
          <a:ln w="581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8576"/>
          </a:p>
        </p:txBody>
      </p:sp>
      <p:sp>
        <p:nvSpPr>
          <p:cNvPr id="26" name="bk object 26"/>
          <p:cNvSpPr/>
          <p:nvPr/>
        </p:nvSpPr>
        <p:spPr>
          <a:xfrm>
            <a:off x="28886988" y="8461933"/>
            <a:ext cx="11636852" cy="4910732"/>
          </a:xfrm>
          <a:custGeom>
            <a:avLst/>
            <a:gdLst/>
            <a:ahLst/>
            <a:cxnLst/>
            <a:rect l="l" t="t" r="r" b="b"/>
            <a:pathLst>
              <a:path w="5330190" h="2249804">
                <a:moveTo>
                  <a:pt x="5329884" y="2249472"/>
                </a:moveTo>
                <a:lnTo>
                  <a:pt x="0" y="2249472"/>
                </a:lnTo>
                <a:lnTo>
                  <a:pt x="0" y="0"/>
                </a:lnTo>
                <a:lnTo>
                  <a:pt x="5329884" y="0"/>
                </a:lnTo>
                <a:lnTo>
                  <a:pt x="5329884" y="2249472"/>
                </a:lnTo>
                <a:close/>
              </a:path>
            </a:pathLst>
          </a:custGeom>
          <a:ln w="581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8576"/>
          </a:p>
        </p:txBody>
      </p:sp>
      <p:sp>
        <p:nvSpPr>
          <p:cNvPr id="27" name="bk object 27"/>
          <p:cNvSpPr/>
          <p:nvPr/>
        </p:nvSpPr>
        <p:spPr>
          <a:xfrm>
            <a:off x="15876271" y="23871533"/>
            <a:ext cx="24647557" cy="5157447"/>
          </a:xfrm>
          <a:custGeom>
            <a:avLst/>
            <a:gdLst/>
            <a:ahLst/>
            <a:cxnLst/>
            <a:rect l="l" t="t" r="r" b="b"/>
            <a:pathLst>
              <a:path w="11289665" h="2362834">
                <a:moveTo>
                  <a:pt x="11289365" y="2362522"/>
                </a:moveTo>
                <a:lnTo>
                  <a:pt x="0" y="2362522"/>
                </a:lnTo>
                <a:lnTo>
                  <a:pt x="0" y="0"/>
                </a:lnTo>
                <a:lnTo>
                  <a:pt x="11289365" y="0"/>
                </a:lnTo>
                <a:lnTo>
                  <a:pt x="11289365" y="2362522"/>
                </a:lnTo>
                <a:close/>
              </a:path>
            </a:pathLst>
          </a:custGeom>
          <a:ln w="581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857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4560" y="1316737"/>
            <a:ext cx="39502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4560" y="7571234"/>
            <a:ext cx="39502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923008" y="30614113"/>
            <a:ext cx="14045184" cy="604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194561" y="30614113"/>
            <a:ext cx="10094976" cy="604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601667" y="30614113"/>
            <a:ext cx="10094976" cy="604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97930">
        <a:defRPr>
          <a:latin typeface="+mn-lt"/>
          <a:ea typeface="+mn-ea"/>
          <a:cs typeface="+mn-cs"/>
        </a:defRPr>
      </a:lvl2pPr>
      <a:lvl3pPr marL="1995861">
        <a:defRPr>
          <a:latin typeface="+mn-lt"/>
          <a:ea typeface="+mn-ea"/>
          <a:cs typeface="+mn-cs"/>
        </a:defRPr>
      </a:lvl3pPr>
      <a:lvl4pPr marL="2993791">
        <a:defRPr>
          <a:latin typeface="+mn-lt"/>
          <a:ea typeface="+mn-ea"/>
          <a:cs typeface="+mn-cs"/>
        </a:defRPr>
      </a:lvl4pPr>
      <a:lvl5pPr marL="3991722">
        <a:defRPr>
          <a:latin typeface="+mn-lt"/>
          <a:ea typeface="+mn-ea"/>
          <a:cs typeface="+mn-cs"/>
        </a:defRPr>
      </a:lvl5pPr>
      <a:lvl6pPr marL="4989652">
        <a:defRPr>
          <a:latin typeface="+mn-lt"/>
          <a:ea typeface="+mn-ea"/>
          <a:cs typeface="+mn-cs"/>
        </a:defRPr>
      </a:lvl6pPr>
      <a:lvl7pPr marL="5987583">
        <a:defRPr>
          <a:latin typeface="+mn-lt"/>
          <a:ea typeface="+mn-ea"/>
          <a:cs typeface="+mn-cs"/>
        </a:defRPr>
      </a:lvl7pPr>
      <a:lvl8pPr marL="6985513">
        <a:defRPr>
          <a:latin typeface="+mn-lt"/>
          <a:ea typeface="+mn-ea"/>
          <a:cs typeface="+mn-cs"/>
        </a:defRPr>
      </a:lvl8pPr>
      <a:lvl9pPr marL="79834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97930">
        <a:defRPr>
          <a:latin typeface="+mn-lt"/>
          <a:ea typeface="+mn-ea"/>
          <a:cs typeface="+mn-cs"/>
        </a:defRPr>
      </a:lvl2pPr>
      <a:lvl3pPr marL="1995861">
        <a:defRPr>
          <a:latin typeface="+mn-lt"/>
          <a:ea typeface="+mn-ea"/>
          <a:cs typeface="+mn-cs"/>
        </a:defRPr>
      </a:lvl3pPr>
      <a:lvl4pPr marL="2993791">
        <a:defRPr>
          <a:latin typeface="+mn-lt"/>
          <a:ea typeface="+mn-ea"/>
          <a:cs typeface="+mn-cs"/>
        </a:defRPr>
      </a:lvl4pPr>
      <a:lvl5pPr marL="3991722">
        <a:defRPr>
          <a:latin typeface="+mn-lt"/>
          <a:ea typeface="+mn-ea"/>
          <a:cs typeface="+mn-cs"/>
        </a:defRPr>
      </a:lvl5pPr>
      <a:lvl6pPr marL="4989652">
        <a:defRPr>
          <a:latin typeface="+mn-lt"/>
          <a:ea typeface="+mn-ea"/>
          <a:cs typeface="+mn-cs"/>
        </a:defRPr>
      </a:lvl6pPr>
      <a:lvl7pPr marL="5987583">
        <a:defRPr>
          <a:latin typeface="+mn-lt"/>
          <a:ea typeface="+mn-ea"/>
          <a:cs typeface="+mn-cs"/>
        </a:defRPr>
      </a:lvl7pPr>
      <a:lvl8pPr marL="6985513">
        <a:defRPr>
          <a:latin typeface="+mn-lt"/>
          <a:ea typeface="+mn-ea"/>
          <a:cs typeface="+mn-cs"/>
        </a:defRPr>
      </a:lvl8pPr>
      <a:lvl9pPr marL="798344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64078" y="29810386"/>
            <a:ext cx="7382038" cy="157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20" algn="ctr"/>
            <a:r>
              <a:rPr sz="2500" spc="33" dirty="0">
                <a:solidFill>
                  <a:srgbClr val="231F20"/>
                </a:solidFill>
                <a:latin typeface="Century Gothic"/>
                <a:cs typeface="Century Gothic"/>
              </a:rPr>
              <a:t>KEW </a:t>
            </a:r>
            <a:r>
              <a:rPr sz="2500" spc="22" dirty="0">
                <a:solidFill>
                  <a:srgbClr val="231F20"/>
                </a:solidFill>
                <a:latin typeface="Century Gothic"/>
                <a:cs typeface="Century Gothic"/>
              </a:rPr>
              <a:t>supported</a:t>
            </a:r>
            <a:r>
              <a:rPr sz="2500" spc="-131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2500" spc="22" dirty="0">
                <a:solidFill>
                  <a:srgbClr val="231F20"/>
                </a:solidFill>
                <a:latin typeface="Century Gothic"/>
                <a:cs typeface="Century Gothic"/>
              </a:rPr>
              <a:t>by</a:t>
            </a:r>
            <a:endParaRPr sz="2500" dirty="0">
              <a:latin typeface="Century Gothic"/>
              <a:cs typeface="Century Gothic"/>
            </a:endParaRPr>
          </a:p>
          <a:p>
            <a:pPr marL="27720" algn="ctr">
              <a:spcBef>
                <a:spcPts val="55"/>
              </a:spcBef>
            </a:pPr>
            <a:r>
              <a:rPr sz="2500" spc="22" dirty="0">
                <a:solidFill>
                  <a:srgbClr val="231F20"/>
                </a:solidFill>
                <a:latin typeface="Century Gothic"/>
                <a:cs typeface="Century Gothic"/>
              </a:rPr>
              <a:t>National </a:t>
            </a:r>
            <a:r>
              <a:rPr sz="2500" spc="11" dirty="0">
                <a:solidFill>
                  <a:srgbClr val="231F20"/>
                </a:solidFill>
                <a:latin typeface="Century Gothic"/>
                <a:cs typeface="Century Gothic"/>
              </a:rPr>
              <a:t>Science</a:t>
            </a:r>
            <a:r>
              <a:rPr sz="2500" spc="-5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2500" spc="22" dirty="0">
                <a:solidFill>
                  <a:srgbClr val="231F20"/>
                </a:solidFill>
                <a:latin typeface="Century Gothic"/>
                <a:cs typeface="Century Gothic"/>
              </a:rPr>
              <a:t>Foundation</a:t>
            </a:r>
            <a:endParaRPr sz="2500" dirty="0">
              <a:latin typeface="Century Gothic"/>
              <a:cs typeface="Century Gothic"/>
            </a:endParaRPr>
          </a:p>
          <a:p>
            <a:pPr marL="27720" algn="ctr">
              <a:spcBef>
                <a:spcPts val="55"/>
              </a:spcBef>
            </a:pPr>
            <a:r>
              <a:rPr sz="2500" spc="22" dirty="0">
                <a:solidFill>
                  <a:srgbClr val="231F20"/>
                </a:solidFill>
                <a:latin typeface="Century Gothic"/>
                <a:cs typeface="Century Gothic"/>
              </a:rPr>
              <a:t>Graduate Research Fellowship Program</a:t>
            </a:r>
            <a:endParaRPr sz="2500" dirty="0">
              <a:latin typeface="Century Gothic"/>
              <a:cs typeface="Century Gothic"/>
            </a:endParaRPr>
          </a:p>
          <a:p>
            <a:pPr marL="27720" algn="ctr">
              <a:spcBef>
                <a:spcPts val="55"/>
              </a:spcBef>
            </a:pPr>
            <a:r>
              <a:rPr sz="2500" spc="22" dirty="0">
                <a:solidFill>
                  <a:srgbClr val="231F20"/>
                </a:solidFill>
                <a:latin typeface="Century Gothic"/>
                <a:cs typeface="Century Gothic"/>
              </a:rPr>
              <a:t>Grant No.</a:t>
            </a:r>
            <a:r>
              <a:rPr sz="2500" spc="-98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2500" spc="11" dirty="0">
                <a:solidFill>
                  <a:srgbClr val="231F20"/>
                </a:solidFill>
                <a:latin typeface="Century Gothic"/>
                <a:cs typeface="Century Gothic"/>
              </a:rPr>
              <a:t>006784-00002</a:t>
            </a:r>
            <a:endParaRPr sz="25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89241" y="30048005"/>
            <a:ext cx="2887117" cy="1108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20" marR="11088"/>
            <a:r>
              <a:rPr sz="3601" spc="-11" dirty="0">
                <a:solidFill>
                  <a:srgbClr val="231F20"/>
                </a:solidFill>
                <a:latin typeface="Century Gothic"/>
                <a:cs typeface="Century Gothic"/>
              </a:rPr>
              <a:t>references</a:t>
            </a:r>
            <a:r>
              <a:rPr sz="3601" spc="-12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3601" spc="-11" dirty="0">
                <a:solidFill>
                  <a:srgbClr val="231F20"/>
                </a:solidFill>
                <a:latin typeface="Century Gothic"/>
                <a:cs typeface="Century Gothic"/>
              </a:rPr>
              <a:t>&amp;  poster</a:t>
            </a:r>
            <a:r>
              <a:rPr sz="3601" spc="-12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3601" spc="-11" dirty="0">
                <a:solidFill>
                  <a:srgbClr val="231F20"/>
                </a:solidFill>
                <a:latin typeface="Century Gothic"/>
                <a:cs typeface="Century Gothic"/>
              </a:rPr>
              <a:t>copy</a:t>
            </a:r>
            <a:endParaRPr sz="3601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52893" y="29226232"/>
            <a:ext cx="2745665" cy="2745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5" name="object 5"/>
          <p:cNvSpPr/>
          <p:nvPr/>
        </p:nvSpPr>
        <p:spPr>
          <a:xfrm>
            <a:off x="39768787" y="28849185"/>
            <a:ext cx="3481566" cy="3499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6" name="object 6"/>
          <p:cNvSpPr/>
          <p:nvPr/>
        </p:nvSpPr>
        <p:spPr>
          <a:xfrm>
            <a:off x="2096133" y="29527670"/>
            <a:ext cx="11054102" cy="2287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7" name="object 7"/>
          <p:cNvSpPr txBox="1"/>
          <p:nvPr/>
        </p:nvSpPr>
        <p:spPr>
          <a:xfrm>
            <a:off x="2944142" y="6844539"/>
            <a:ext cx="29389548" cy="78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20">
              <a:tabLst>
                <a:tab pos="12931515" algn="l"/>
                <a:tab pos="25939261" algn="l"/>
              </a:tabLst>
            </a:pPr>
            <a:r>
              <a:rPr sz="5129" b="1" spc="33" dirty="0">
                <a:solidFill>
                  <a:srgbClr val="231F20"/>
                </a:solidFill>
                <a:latin typeface="Century Gothic"/>
                <a:cs typeface="Century Gothic"/>
              </a:rPr>
              <a:t>1 </a:t>
            </a:r>
            <a:r>
              <a:rPr sz="5129" b="1" spc="44" dirty="0">
                <a:solidFill>
                  <a:srgbClr val="231F20"/>
                </a:solidFill>
                <a:latin typeface="Century Gothic"/>
                <a:cs typeface="Century Gothic"/>
              </a:rPr>
              <a:t>a</a:t>
            </a:r>
            <a:r>
              <a:rPr sz="5129" b="1" spc="33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5129" b="1" spc="22" dirty="0">
                <a:solidFill>
                  <a:srgbClr val="231F20"/>
                </a:solidFill>
                <a:latin typeface="Century Gothic"/>
                <a:cs typeface="Century Gothic"/>
              </a:rPr>
              <a:t>burgeoning</a:t>
            </a:r>
            <a:r>
              <a:rPr sz="5129" b="1" spc="44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5129" b="1" spc="22" dirty="0">
                <a:solidFill>
                  <a:srgbClr val="231F20"/>
                </a:solidFill>
                <a:latin typeface="Century Gothic"/>
                <a:cs typeface="Century Gothic"/>
              </a:rPr>
              <a:t>field	</a:t>
            </a:r>
            <a:r>
              <a:rPr sz="5129" b="1" spc="33" dirty="0">
                <a:solidFill>
                  <a:srgbClr val="231F20"/>
                </a:solidFill>
                <a:latin typeface="Century Gothic"/>
                <a:cs typeface="Century Gothic"/>
              </a:rPr>
              <a:t>2 workflow</a:t>
            </a:r>
            <a:r>
              <a:rPr sz="5129" b="1" spc="22" dirty="0">
                <a:solidFill>
                  <a:srgbClr val="231F20"/>
                </a:solidFill>
                <a:latin typeface="Century Gothic"/>
                <a:cs typeface="Century Gothic"/>
              </a:rPr>
              <a:t> concerns	</a:t>
            </a:r>
            <a:r>
              <a:rPr sz="5129" b="1" spc="33" dirty="0">
                <a:solidFill>
                  <a:srgbClr val="231F20"/>
                </a:solidFill>
                <a:latin typeface="Century Gothic"/>
                <a:cs typeface="Century Gothic"/>
              </a:rPr>
              <a:t>3 </a:t>
            </a:r>
            <a:r>
              <a:rPr sz="5129" b="1" spc="22" dirty="0">
                <a:solidFill>
                  <a:srgbClr val="231F20"/>
                </a:solidFill>
                <a:latin typeface="Century Gothic"/>
                <a:cs typeface="Century Gothic"/>
              </a:rPr>
              <a:t>tidy</a:t>
            </a:r>
            <a:r>
              <a:rPr sz="5129" b="1" spc="-164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5129" b="1" spc="22" dirty="0">
                <a:solidFill>
                  <a:srgbClr val="231F20"/>
                </a:solidFill>
                <a:latin typeface="Century Gothic"/>
                <a:cs typeface="Century Gothic"/>
              </a:rPr>
              <a:t>data</a:t>
            </a:r>
            <a:endParaRPr sz="5129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1140" y="22258329"/>
            <a:ext cx="26171379" cy="78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20"/>
            <a:r>
              <a:rPr sz="5129" b="1" spc="33" dirty="0">
                <a:solidFill>
                  <a:srgbClr val="231F20"/>
                </a:solidFill>
                <a:latin typeface="Century Gothic"/>
                <a:cs typeface="Century Gothic"/>
              </a:rPr>
              <a:t>4 </a:t>
            </a:r>
            <a:r>
              <a:rPr sz="5129" b="1" spc="33" dirty="0" err="1">
                <a:solidFill>
                  <a:srgbClr val="231F20"/>
                </a:solidFill>
                <a:latin typeface="Lucida Console" panose="020B0609040504020204" pitchFamily="49" charset="0"/>
                <a:cs typeface="Century Gothic"/>
              </a:rPr>
              <a:t>psyphr.read</a:t>
            </a:r>
            <a:r>
              <a:rPr sz="5129" b="1" spc="33" dirty="0">
                <a:solidFill>
                  <a:srgbClr val="231F20"/>
                </a:solidFill>
                <a:latin typeface="Lucida Console" panose="020B0609040504020204" pitchFamily="49" charset="0"/>
                <a:cs typeface="Century Gothic"/>
              </a:rPr>
              <a:t> </a:t>
            </a:r>
            <a:r>
              <a:rPr sz="5129" b="1" spc="44" dirty="0">
                <a:solidFill>
                  <a:srgbClr val="231F20"/>
                </a:solidFill>
                <a:latin typeface="Century Gothic"/>
                <a:cs typeface="Century Gothic"/>
              </a:rPr>
              <a:t>package</a:t>
            </a:r>
            <a:r>
              <a:rPr sz="5129" b="1" spc="-96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lang="en-US" sz="5129" b="1" spc="-960" dirty="0">
                <a:solidFill>
                  <a:srgbClr val="231F20"/>
                </a:solidFill>
                <a:latin typeface="Century Gothic"/>
                <a:cs typeface="Century Gothic"/>
              </a:rPr>
              <a:t>		                  </a:t>
            </a:r>
            <a:r>
              <a:rPr sz="5129" b="1" spc="33" dirty="0">
                <a:solidFill>
                  <a:srgbClr val="231F20"/>
                </a:solidFill>
                <a:latin typeface="Century Gothic"/>
                <a:cs typeface="Century Gothic"/>
              </a:rPr>
              <a:t>5 </a:t>
            </a:r>
            <a:r>
              <a:rPr sz="5129" b="1" spc="33" dirty="0" err="1">
                <a:solidFill>
                  <a:srgbClr val="231F20"/>
                </a:solidFill>
                <a:latin typeface="Lucida Console" panose="020B0609040504020204" pitchFamily="49" charset="0"/>
                <a:cs typeface="Century Gothic"/>
              </a:rPr>
              <a:t>psyphr</a:t>
            </a:r>
            <a:r>
              <a:rPr sz="5129" b="1" spc="33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5129" b="1" spc="22" dirty="0">
                <a:solidFill>
                  <a:srgbClr val="231F20"/>
                </a:solidFill>
                <a:latin typeface="Century Gothic"/>
                <a:cs typeface="Century Gothic"/>
              </a:rPr>
              <a:t>suite; future directions</a:t>
            </a:r>
            <a:endParaRPr sz="5129" dirty="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9580" y="23871534"/>
            <a:ext cx="11634402" cy="5041358"/>
          </a:xfrm>
          <a:prstGeom prst="rect">
            <a:avLst/>
          </a:prstGeom>
          <a:solidFill>
            <a:srgbClr val="FFFFFF"/>
          </a:solidFill>
          <a:ln w="5817">
            <a:solidFill>
              <a:srgbClr val="231F20"/>
            </a:solidFill>
          </a:ln>
        </p:spPr>
        <p:txBody>
          <a:bodyPr vert="horz" wrap="square" lIns="0" tIns="2772" rIns="0" bIns="0" rtlCol="0">
            <a:spAutoFit/>
          </a:bodyPr>
          <a:lstStyle/>
          <a:p>
            <a:pPr>
              <a:spcBef>
                <a:spcPts val="22"/>
              </a:spcBef>
            </a:pPr>
            <a:endParaRPr sz="3274" dirty="0">
              <a:latin typeface="Times New Roman"/>
              <a:cs typeface="Times New Roman"/>
            </a:endParaRPr>
          </a:p>
          <a:p>
            <a:pPr marL="880119" marR="795572">
              <a:lnSpc>
                <a:spcPct val="99900"/>
              </a:lnSpc>
            </a:pPr>
            <a:r>
              <a:rPr lang="en-US" sz="3274" spc="-11" dirty="0" err="1">
                <a:solidFill>
                  <a:srgbClr val="231F20"/>
                </a:solidFill>
                <a:latin typeface="Lucida Console"/>
                <a:cs typeface="Lucida Console"/>
              </a:rPr>
              <a:t>psyphr.read</a:t>
            </a:r>
            <a:r>
              <a:rPr sz="3274" spc="-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 is the first in our suite of free, open source R  packages. </a:t>
            </a:r>
            <a:endParaRPr lang="en-US" sz="3274" spc="-11" dirty="0">
              <a:solidFill>
                <a:srgbClr val="231F20"/>
              </a:solidFill>
              <a:latin typeface="Century Gothic" panose="020B0502020202020204" pitchFamily="34" charset="0"/>
              <a:cs typeface="Times New Roman"/>
            </a:endParaRPr>
          </a:p>
          <a:p>
            <a:pPr marL="880119" marR="795572">
              <a:lnSpc>
                <a:spcPct val="99900"/>
              </a:lnSpc>
            </a:pPr>
            <a:r>
              <a:rPr sz="3274" spc="-44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With </a:t>
            </a:r>
            <a:r>
              <a:rPr sz="3274" spc="-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one line of code, the user combines  and organizes the entire study (</a:t>
            </a:r>
            <a:r>
              <a:rPr sz="3274" i="1" spc="-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see above illustration</a:t>
            </a:r>
            <a:r>
              <a:rPr sz="3274" spc="-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).</a:t>
            </a:r>
            <a:r>
              <a:rPr lang="en-US" sz="3274" spc="-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3274" spc="-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In this tidy form, the user can quickly and easily  generate summary statistics and exploratory plots.  </a:t>
            </a:r>
            <a:r>
              <a:rPr sz="3274" spc="-11" dirty="0" err="1">
                <a:solidFill>
                  <a:srgbClr val="231F20"/>
                </a:solidFill>
                <a:latin typeface="Lucida Console"/>
                <a:cs typeface="Lucida Console"/>
              </a:rPr>
              <a:t>psyphr.read</a:t>
            </a:r>
            <a:r>
              <a:rPr lang="en-US" sz="3274" spc="-11" dirty="0">
                <a:solidFill>
                  <a:srgbClr val="231F20"/>
                </a:solidFill>
                <a:latin typeface="Lucida Console"/>
                <a:cs typeface="Lucida Console"/>
              </a:rPr>
              <a:t> </a:t>
            </a:r>
            <a:r>
              <a:rPr sz="3274" spc="-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includes simple data validation  techniques to catch </a:t>
            </a:r>
            <a:r>
              <a:rPr lang="en-US" sz="3274" spc="-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errors or </a:t>
            </a:r>
            <a:r>
              <a:rPr sz="3274" spc="-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problems</a:t>
            </a:r>
            <a:r>
              <a:rPr sz="3274" spc="13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3274" spc="-44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early.</a:t>
            </a:r>
            <a:endParaRPr sz="3274" dirty="0">
              <a:latin typeface="Century Gothic" panose="020B0502020202020204" pitchFamily="34" charset="0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23352" y="1979898"/>
            <a:ext cx="3129660" cy="3129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1" name="object 11"/>
          <p:cNvSpPr/>
          <p:nvPr/>
        </p:nvSpPr>
        <p:spPr>
          <a:xfrm>
            <a:off x="31591695" y="15490432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61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61" y="0"/>
                </a:lnTo>
                <a:lnTo>
                  <a:pt x="1165461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2" name="object 12"/>
          <p:cNvSpPr/>
          <p:nvPr/>
        </p:nvSpPr>
        <p:spPr>
          <a:xfrm>
            <a:off x="31591695" y="15490432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61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61" y="0"/>
                </a:lnTo>
                <a:lnTo>
                  <a:pt x="1165461" y="1080473"/>
                </a:lnTo>
                <a:close/>
              </a:path>
            </a:pathLst>
          </a:custGeom>
          <a:ln w="29085">
            <a:solidFill>
              <a:srgbClr val="BE1E2D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3" name="object 13"/>
          <p:cNvSpPr/>
          <p:nvPr/>
        </p:nvSpPr>
        <p:spPr>
          <a:xfrm>
            <a:off x="31956059" y="15781364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4" name="object 14"/>
          <p:cNvSpPr/>
          <p:nvPr/>
        </p:nvSpPr>
        <p:spPr>
          <a:xfrm>
            <a:off x="31956059" y="15781364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29085">
            <a:solidFill>
              <a:srgbClr val="BE1E2D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5" name="object 15"/>
          <p:cNvSpPr/>
          <p:nvPr/>
        </p:nvSpPr>
        <p:spPr>
          <a:xfrm>
            <a:off x="32316749" y="16100450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9"/>
                </a:moveTo>
                <a:lnTo>
                  <a:pt x="0" y="1080479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6" name="object 16"/>
          <p:cNvSpPr/>
          <p:nvPr/>
        </p:nvSpPr>
        <p:spPr>
          <a:xfrm>
            <a:off x="32316749" y="16100450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9"/>
                </a:moveTo>
                <a:lnTo>
                  <a:pt x="0" y="1080479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9"/>
                </a:lnTo>
                <a:close/>
              </a:path>
            </a:pathLst>
          </a:custGeom>
          <a:ln w="29085">
            <a:solidFill>
              <a:srgbClr val="BE1E2D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7" name="object 17"/>
          <p:cNvSpPr/>
          <p:nvPr/>
        </p:nvSpPr>
        <p:spPr>
          <a:xfrm>
            <a:off x="10631595" y="16364186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60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8" name="object 18"/>
          <p:cNvSpPr/>
          <p:nvPr/>
        </p:nvSpPr>
        <p:spPr>
          <a:xfrm>
            <a:off x="10631595" y="16364186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60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29085">
            <a:solidFill>
              <a:srgbClr val="BE1E2D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9" name="object 19"/>
          <p:cNvSpPr/>
          <p:nvPr/>
        </p:nvSpPr>
        <p:spPr>
          <a:xfrm>
            <a:off x="10870090" y="16629181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60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20" name="object 20"/>
          <p:cNvSpPr/>
          <p:nvPr/>
        </p:nvSpPr>
        <p:spPr>
          <a:xfrm>
            <a:off x="10870090" y="16629181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60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29085">
            <a:solidFill>
              <a:srgbClr val="006738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21" name="object 21"/>
          <p:cNvSpPr/>
          <p:nvPr/>
        </p:nvSpPr>
        <p:spPr>
          <a:xfrm>
            <a:off x="11135083" y="16973671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60" h="1080770">
                <a:moveTo>
                  <a:pt x="1165456" y="1080467"/>
                </a:moveTo>
                <a:lnTo>
                  <a:pt x="0" y="1080467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22" name="object 22"/>
          <p:cNvSpPr/>
          <p:nvPr/>
        </p:nvSpPr>
        <p:spPr>
          <a:xfrm>
            <a:off x="11135083" y="16973671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60" h="1080770">
                <a:moveTo>
                  <a:pt x="1165456" y="1080467"/>
                </a:moveTo>
                <a:lnTo>
                  <a:pt x="0" y="1080467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67"/>
                </a:lnTo>
                <a:close/>
              </a:path>
            </a:pathLst>
          </a:custGeom>
          <a:ln w="29085">
            <a:solidFill>
              <a:srgbClr val="2E5FAC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23" name="object 23"/>
          <p:cNvSpPr/>
          <p:nvPr/>
        </p:nvSpPr>
        <p:spPr>
          <a:xfrm>
            <a:off x="14791914" y="16324442"/>
            <a:ext cx="13860" cy="2359036"/>
          </a:xfrm>
          <a:custGeom>
            <a:avLst/>
            <a:gdLst/>
            <a:ahLst/>
            <a:cxnLst/>
            <a:rect l="l" t="t" r="r" b="b"/>
            <a:pathLst>
              <a:path w="6350" h="1080770">
                <a:moveTo>
                  <a:pt x="0" y="1080473"/>
                </a:moveTo>
                <a:lnTo>
                  <a:pt x="5817" y="1080473"/>
                </a:lnTo>
                <a:lnTo>
                  <a:pt x="5817" y="0"/>
                </a:lnTo>
                <a:lnTo>
                  <a:pt x="0" y="0"/>
                </a:lnTo>
                <a:lnTo>
                  <a:pt x="0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24" name="object 24"/>
          <p:cNvSpPr/>
          <p:nvPr/>
        </p:nvSpPr>
        <p:spPr>
          <a:xfrm>
            <a:off x="14791913" y="16324442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5817">
            <a:solidFill>
              <a:srgbClr val="2E5FAC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25" name="object 25"/>
          <p:cNvSpPr/>
          <p:nvPr/>
        </p:nvSpPr>
        <p:spPr>
          <a:xfrm>
            <a:off x="15030395" y="18682833"/>
            <a:ext cx="13860" cy="266119"/>
          </a:xfrm>
          <a:custGeom>
            <a:avLst/>
            <a:gdLst/>
            <a:ahLst/>
            <a:cxnLst/>
            <a:rect l="l" t="t" r="r" b="b"/>
            <a:pathLst>
              <a:path w="6350" h="121920">
                <a:moveTo>
                  <a:pt x="0" y="121404"/>
                </a:moveTo>
                <a:lnTo>
                  <a:pt x="5817" y="121404"/>
                </a:lnTo>
                <a:lnTo>
                  <a:pt x="5817" y="0"/>
                </a:lnTo>
                <a:lnTo>
                  <a:pt x="0" y="0"/>
                </a:lnTo>
                <a:lnTo>
                  <a:pt x="0" y="1214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26" name="object 26"/>
          <p:cNvSpPr/>
          <p:nvPr/>
        </p:nvSpPr>
        <p:spPr>
          <a:xfrm>
            <a:off x="15030395" y="1658943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5817">
            <a:solidFill>
              <a:srgbClr val="2E5FAC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27" name="object 27"/>
          <p:cNvSpPr/>
          <p:nvPr/>
        </p:nvSpPr>
        <p:spPr>
          <a:xfrm>
            <a:off x="15295388" y="18947831"/>
            <a:ext cx="13860" cy="345123"/>
          </a:xfrm>
          <a:custGeom>
            <a:avLst/>
            <a:gdLst/>
            <a:ahLst/>
            <a:cxnLst/>
            <a:rect l="l" t="t" r="r" b="b"/>
            <a:pathLst>
              <a:path w="6350" h="158115">
                <a:moveTo>
                  <a:pt x="0" y="157819"/>
                </a:moveTo>
                <a:lnTo>
                  <a:pt x="5817" y="157819"/>
                </a:lnTo>
                <a:lnTo>
                  <a:pt x="5817" y="0"/>
                </a:lnTo>
                <a:lnTo>
                  <a:pt x="0" y="0"/>
                </a:lnTo>
                <a:lnTo>
                  <a:pt x="0" y="1578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28" name="object 28"/>
          <p:cNvSpPr/>
          <p:nvPr/>
        </p:nvSpPr>
        <p:spPr>
          <a:xfrm>
            <a:off x="15295386" y="1693391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5817">
            <a:solidFill>
              <a:srgbClr val="2E5FAC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29" name="object 29"/>
          <p:cNvSpPr/>
          <p:nvPr/>
        </p:nvSpPr>
        <p:spPr>
          <a:xfrm>
            <a:off x="9401471" y="15236478"/>
            <a:ext cx="19611050" cy="4413142"/>
          </a:xfrm>
          <a:custGeom>
            <a:avLst/>
            <a:gdLst/>
            <a:ahLst/>
            <a:cxnLst/>
            <a:rect l="l" t="t" r="r" b="b"/>
            <a:pathLst>
              <a:path w="8984615" h="2021840">
                <a:moveTo>
                  <a:pt x="8984223" y="2021340"/>
                </a:moveTo>
                <a:lnTo>
                  <a:pt x="0" y="2021340"/>
                </a:lnTo>
                <a:lnTo>
                  <a:pt x="0" y="0"/>
                </a:lnTo>
                <a:lnTo>
                  <a:pt x="8984223" y="0"/>
                </a:lnTo>
                <a:lnTo>
                  <a:pt x="8984223" y="2021340"/>
                </a:lnTo>
                <a:close/>
              </a:path>
            </a:pathLst>
          </a:custGeom>
          <a:ln w="5817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30" name="object 30"/>
          <p:cNvSpPr/>
          <p:nvPr/>
        </p:nvSpPr>
        <p:spPr>
          <a:xfrm>
            <a:off x="22967874" y="16324442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31" name="object 31"/>
          <p:cNvSpPr/>
          <p:nvPr/>
        </p:nvSpPr>
        <p:spPr>
          <a:xfrm>
            <a:off x="22967874" y="16324442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29085">
            <a:solidFill>
              <a:srgbClr val="BE1E2D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32" name="object 32"/>
          <p:cNvSpPr/>
          <p:nvPr/>
        </p:nvSpPr>
        <p:spPr>
          <a:xfrm>
            <a:off x="23206381" y="1658943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33" name="object 33"/>
          <p:cNvSpPr/>
          <p:nvPr/>
        </p:nvSpPr>
        <p:spPr>
          <a:xfrm>
            <a:off x="23206381" y="1658943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29085">
            <a:solidFill>
              <a:srgbClr val="006738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34" name="object 34"/>
          <p:cNvSpPr/>
          <p:nvPr/>
        </p:nvSpPr>
        <p:spPr>
          <a:xfrm>
            <a:off x="23471361" y="1693391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35" name="object 35"/>
          <p:cNvSpPr/>
          <p:nvPr/>
        </p:nvSpPr>
        <p:spPr>
          <a:xfrm>
            <a:off x="23471361" y="1693391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29085">
            <a:solidFill>
              <a:srgbClr val="2E5FAC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36" name="object 36"/>
          <p:cNvSpPr txBox="1"/>
          <p:nvPr/>
        </p:nvSpPr>
        <p:spPr>
          <a:xfrm>
            <a:off x="11373574" y="17511051"/>
            <a:ext cx="2030546" cy="1105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22"/>
              </a:lnSpc>
            </a:pP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subject</a:t>
            </a:r>
            <a:r>
              <a:rPr sz="3601" b="1" spc="-153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1</a:t>
            </a:r>
            <a:endParaRPr sz="3601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activity</a:t>
            </a:r>
            <a:r>
              <a:rPr sz="3601" b="1" spc="-207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1</a:t>
            </a:r>
            <a:endParaRPr sz="3601">
              <a:latin typeface="Century Gothic"/>
              <a:cs typeface="Century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804610" y="16324443"/>
            <a:ext cx="2544766" cy="2363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65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3711">
              <a:latin typeface="Times New Roman"/>
              <a:cs typeface="Times New Roman"/>
            </a:endParaRPr>
          </a:p>
          <a:p>
            <a:pPr marL="648655" marR="221762"/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Subject  Activity</a:t>
            </a:r>
            <a:endParaRPr sz="3601">
              <a:latin typeface="Century Gothic"/>
              <a:cs typeface="Century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043092" y="16589441"/>
            <a:ext cx="2544766" cy="2075468"/>
          </a:xfrm>
          <a:prstGeom prst="rect">
            <a:avLst/>
          </a:prstGeom>
        </p:spPr>
        <p:txBody>
          <a:bodyPr vert="horz" wrap="square" lIns="0" tIns="12474" rIns="0" bIns="0" rtlCol="0">
            <a:spAutoFit/>
          </a:bodyPr>
          <a:lstStyle/>
          <a:p>
            <a:pPr>
              <a:spcBef>
                <a:spcPts val="98"/>
              </a:spcBef>
            </a:pPr>
            <a:endParaRPr sz="6221">
              <a:latin typeface="Times New Roman"/>
              <a:cs typeface="Times New Roman"/>
            </a:endParaRPr>
          </a:p>
          <a:p>
            <a:pPr marR="76231" algn="r">
              <a:lnSpc>
                <a:spcPts val="4322"/>
              </a:lnSpc>
            </a:pP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1</a:t>
            </a:r>
            <a:endParaRPr sz="3601">
              <a:latin typeface="Century Gothic"/>
              <a:cs typeface="Century Gothic"/>
            </a:endParaRPr>
          </a:p>
          <a:p>
            <a:pPr marR="85933" algn="r"/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2</a:t>
            </a:r>
            <a:endParaRPr sz="3601">
              <a:latin typeface="Century Gothic"/>
              <a:cs typeface="Century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335797" y="16324442"/>
            <a:ext cx="13860" cy="266119"/>
          </a:xfrm>
          <a:custGeom>
            <a:avLst/>
            <a:gdLst/>
            <a:ahLst/>
            <a:cxnLst/>
            <a:rect l="l" t="t" r="r" b="b"/>
            <a:pathLst>
              <a:path w="6350" h="121920">
                <a:moveTo>
                  <a:pt x="0" y="121404"/>
                </a:moveTo>
                <a:lnTo>
                  <a:pt x="5817" y="121404"/>
                </a:lnTo>
                <a:lnTo>
                  <a:pt x="5817" y="0"/>
                </a:lnTo>
                <a:lnTo>
                  <a:pt x="0" y="0"/>
                </a:lnTo>
                <a:lnTo>
                  <a:pt x="0" y="1214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40" name="object 40"/>
          <p:cNvSpPr/>
          <p:nvPr/>
        </p:nvSpPr>
        <p:spPr>
          <a:xfrm>
            <a:off x="14804610" y="16324442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5817">
            <a:solidFill>
              <a:srgbClr val="2E5FAC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41" name="object 41"/>
          <p:cNvSpPr/>
          <p:nvPr/>
        </p:nvSpPr>
        <p:spPr>
          <a:xfrm>
            <a:off x="17574279" y="16589441"/>
            <a:ext cx="13860" cy="345123"/>
          </a:xfrm>
          <a:custGeom>
            <a:avLst/>
            <a:gdLst/>
            <a:ahLst/>
            <a:cxnLst/>
            <a:rect l="l" t="t" r="r" b="b"/>
            <a:pathLst>
              <a:path w="6350" h="158115">
                <a:moveTo>
                  <a:pt x="0" y="157819"/>
                </a:moveTo>
                <a:lnTo>
                  <a:pt x="5817" y="157819"/>
                </a:lnTo>
                <a:lnTo>
                  <a:pt x="5817" y="0"/>
                </a:lnTo>
                <a:lnTo>
                  <a:pt x="0" y="0"/>
                </a:lnTo>
                <a:lnTo>
                  <a:pt x="0" y="1578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42" name="object 42"/>
          <p:cNvSpPr/>
          <p:nvPr/>
        </p:nvSpPr>
        <p:spPr>
          <a:xfrm>
            <a:off x="15043092" y="1658943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5817">
            <a:solidFill>
              <a:srgbClr val="2E5FAC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43" name="object 43"/>
          <p:cNvSpPr/>
          <p:nvPr/>
        </p:nvSpPr>
        <p:spPr>
          <a:xfrm>
            <a:off x="17839272" y="16933915"/>
            <a:ext cx="13860" cy="2359036"/>
          </a:xfrm>
          <a:custGeom>
            <a:avLst/>
            <a:gdLst/>
            <a:ahLst/>
            <a:cxnLst/>
            <a:rect l="l" t="t" r="r" b="b"/>
            <a:pathLst>
              <a:path w="6350" h="1080770">
                <a:moveTo>
                  <a:pt x="0" y="1080473"/>
                </a:moveTo>
                <a:lnTo>
                  <a:pt x="5817" y="1080473"/>
                </a:lnTo>
                <a:lnTo>
                  <a:pt x="5817" y="0"/>
                </a:lnTo>
                <a:lnTo>
                  <a:pt x="0" y="0"/>
                </a:lnTo>
                <a:lnTo>
                  <a:pt x="0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44" name="object 44"/>
          <p:cNvSpPr/>
          <p:nvPr/>
        </p:nvSpPr>
        <p:spPr>
          <a:xfrm>
            <a:off x="15308085" y="1693391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5817">
            <a:solidFill>
              <a:srgbClr val="2E5FAC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45" name="object 45"/>
          <p:cNvSpPr txBox="1"/>
          <p:nvPr/>
        </p:nvSpPr>
        <p:spPr>
          <a:xfrm>
            <a:off x="14791913" y="16324443"/>
            <a:ext cx="2544766" cy="2363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65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3711">
              <a:latin typeface="Times New Roman"/>
              <a:cs typeface="Times New Roman"/>
            </a:endParaRPr>
          </a:p>
          <a:p>
            <a:pPr marL="674989" marR="196814"/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Subject  Activity</a:t>
            </a:r>
            <a:endParaRPr sz="3601">
              <a:latin typeface="Century Gothic"/>
              <a:cs typeface="Century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030395" y="16589441"/>
            <a:ext cx="2544766" cy="2075468"/>
          </a:xfrm>
          <a:prstGeom prst="rect">
            <a:avLst/>
          </a:prstGeom>
        </p:spPr>
        <p:txBody>
          <a:bodyPr vert="horz" wrap="square" lIns="0" tIns="12474" rIns="0" bIns="0" rtlCol="0">
            <a:spAutoFit/>
          </a:bodyPr>
          <a:lstStyle/>
          <a:p>
            <a:pPr>
              <a:spcBef>
                <a:spcPts val="98"/>
              </a:spcBef>
            </a:pPr>
            <a:endParaRPr sz="6221">
              <a:latin typeface="Times New Roman"/>
              <a:cs typeface="Times New Roman"/>
            </a:endParaRPr>
          </a:p>
          <a:p>
            <a:pPr marR="51283" algn="r">
              <a:lnSpc>
                <a:spcPts val="4322"/>
              </a:lnSpc>
            </a:pP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1</a:t>
            </a:r>
            <a:endParaRPr sz="3601">
              <a:latin typeface="Century Gothic"/>
              <a:cs typeface="Century Gothic"/>
            </a:endParaRPr>
          </a:p>
          <a:p>
            <a:pPr marR="60985" algn="r"/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2</a:t>
            </a:r>
            <a:endParaRPr sz="3601">
              <a:latin typeface="Century Gothic"/>
              <a:cs typeface="Century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4791913" y="16324442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48" name="object 48"/>
          <p:cNvSpPr/>
          <p:nvPr/>
        </p:nvSpPr>
        <p:spPr>
          <a:xfrm>
            <a:off x="14791913" y="16324442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29085">
            <a:solidFill>
              <a:srgbClr val="BE1E2D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49" name="object 49"/>
          <p:cNvSpPr/>
          <p:nvPr/>
        </p:nvSpPr>
        <p:spPr>
          <a:xfrm>
            <a:off x="15030395" y="1658943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50" name="object 50"/>
          <p:cNvSpPr/>
          <p:nvPr/>
        </p:nvSpPr>
        <p:spPr>
          <a:xfrm>
            <a:off x="15030395" y="1658943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29085">
            <a:solidFill>
              <a:srgbClr val="006738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51" name="object 51"/>
          <p:cNvSpPr/>
          <p:nvPr/>
        </p:nvSpPr>
        <p:spPr>
          <a:xfrm>
            <a:off x="15295386" y="1693391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52" name="object 52"/>
          <p:cNvSpPr/>
          <p:nvPr/>
        </p:nvSpPr>
        <p:spPr>
          <a:xfrm>
            <a:off x="15295386" y="1693391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29085">
            <a:solidFill>
              <a:srgbClr val="2E5FAC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53" name="object 53"/>
          <p:cNvSpPr txBox="1"/>
          <p:nvPr/>
        </p:nvSpPr>
        <p:spPr>
          <a:xfrm>
            <a:off x="15454382" y="17511051"/>
            <a:ext cx="2030546" cy="1105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22"/>
              </a:lnSpc>
            </a:pP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subject</a:t>
            </a:r>
            <a:r>
              <a:rPr sz="3601" b="1" spc="-153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1</a:t>
            </a:r>
            <a:endParaRPr sz="3601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activity</a:t>
            </a:r>
            <a:r>
              <a:rPr sz="3601" b="1" spc="-207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2</a:t>
            </a:r>
            <a:endParaRPr sz="3601">
              <a:latin typeface="Century Gothic"/>
              <a:cs typeface="Century Goth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855058" y="16324442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55" name="object 55"/>
          <p:cNvSpPr/>
          <p:nvPr/>
        </p:nvSpPr>
        <p:spPr>
          <a:xfrm>
            <a:off x="18855058" y="16324442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29085">
            <a:solidFill>
              <a:srgbClr val="BE1E2D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56" name="object 56"/>
          <p:cNvSpPr/>
          <p:nvPr/>
        </p:nvSpPr>
        <p:spPr>
          <a:xfrm>
            <a:off x="19093538" y="1658943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57" name="object 57"/>
          <p:cNvSpPr/>
          <p:nvPr/>
        </p:nvSpPr>
        <p:spPr>
          <a:xfrm>
            <a:off x="19093538" y="1658943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29085">
            <a:solidFill>
              <a:srgbClr val="006738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58" name="object 58"/>
          <p:cNvSpPr/>
          <p:nvPr/>
        </p:nvSpPr>
        <p:spPr>
          <a:xfrm>
            <a:off x="19358531" y="1693391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59" name="object 59"/>
          <p:cNvSpPr/>
          <p:nvPr/>
        </p:nvSpPr>
        <p:spPr>
          <a:xfrm>
            <a:off x="19358531" y="16933915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29085">
            <a:solidFill>
              <a:srgbClr val="2E5FAC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60" name="object 60"/>
          <p:cNvSpPr txBox="1"/>
          <p:nvPr/>
        </p:nvSpPr>
        <p:spPr>
          <a:xfrm>
            <a:off x="19517527" y="17511051"/>
            <a:ext cx="2030546" cy="1105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22"/>
              </a:lnSpc>
            </a:pP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subject</a:t>
            </a:r>
            <a:r>
              <a:rPr sz="3601" b="1" spc="-153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1</a:t>
            </a:r>
            <a:endParaRPr sz="3601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activity</a:t>
            </a:r>
            <a:r>
              <a:rPr sz="3601" b="1" spc="-207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3</a:t>
            </a:r>
            <a:endParaRPr sz="3601">
              <a:latin typeface="Century Gothic"/>
              <a:cs typeface="Century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630540" y="17511050"/>
            <a:ext cx="2195484" cy="1108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088"/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subject n  activity</a:t>
            </a:r>
            <a:r>
              <a:rPr sz="3601" b="1" spc="-207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m</a:t>
            </a:r>
            <a:endParaRPr sz="3601">
              <a:latin typeface="Century Gothic"/>
              <a:cs typeface="Century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381046" y="16996347"/>
            <a:ext cx="2460217" cy="554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20"/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measure</a:t>
            </a:r>
            <a:r>
              <a:rPr sz="3601" b="1" spc="-164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A</a:t>
            </a:r>
            <a:endParaRPr sz="3601" dirty="0">
              <a:latin typeface="Century Gothic"/>
              <a:cs typeface="Century Gothic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566311" y="19073851"/>
            <a:ext cx="4593330" cy="1647999"/>
          </a:xfrm>
          <a:custGeom>
            <a:avLst/>
            <a:gdLst/>
            <a:ahLst/>
            <a:cxnLst/>
            <a:rect l="l" t="t" r="r" b="b"/>
            <a:pathLst>
              <a:path w="2104390" h="755015">
                <a:moveTo>
                  <a:pt x="2104252" y="754950"/>
                </a:moveTo>
                <a:lnTo>
                  <a:pt x="0" y="754950"/>
                </a:lnTo>
                <a:lnTo>
                  <a:pt x="0" y="0"/>
                </a:lnTo>
                <a:lnTo>
                  <a:pt x="2104252" y="0"/>
                </a:lnTo>
                <a:lnTo>
                  <a:pt x="2104252" y="754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64" name="object 64"/>
          <p:cNvSpPr/>
          <p:nvPr/>
        </p:nvSpPr>
        <p:spPr>
          <a:xfrm>
            <a:off x="36149576" y="15476351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65" name="object 65"/>
          <p:cNvSpPr/>
          <p:nvPr/>
        </p:nvSpPr>
        <p:spPr>
          <a:xfrm>
            <a:off x="36149576" y="15476351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56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56" y="0"/>
                </a:lnTo>
                <a:lnTo>
                  <a:pt x="1165456" y="1080473"/>
                </a:lnTo>
                <a:close/>
              </a:path>
            </a:pathLst>
          </a:custGeom>
          <a:ln w="29085">
            <a:solidFill>
              <a:srgbClr val="006738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66" name="object 66"/>
          <p:cNvSpPr/>
          <p:nvPr/>
        </p:nvSpPr>
        <p:spPr>
          <a:xfrm>
            <a:off x="36513925" y="15767297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61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61" y="0"/>
                </a:lnTo>
                <a:lnTo>
                  <a:pt x="1165461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67" name="object 67"/>
          <p:cNvSpPr/>
          <p:nvPr/>
        </p:nvSpPr>
        <p:spPr>
          <a:xfrm>
            <a:off x="36513925" y="15767297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61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61" y="0"/>
                </a:lnTo>
                <a:lnTo>
                  <a:pt x="1165461" y="1080473"/>
                </a:lnTo>
                <a:close/>
              </a:path>
            </a:pathLst>
          </a:custGeom>
          <a:ln w="29085">
            <a:solidFill>
              <a:srgbClr val="006738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68" name="object 68"/>
          <p:cNvSpPr/>
          <p:nvPr/>
        </p:nvSpPr>
        <p:spPr>
          <a:xfrm>
            <a:off x="36874620" y="16086369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61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61" y="0"/>
                </a:lnTo>
                <a:lnTo>
                  <a:pt x="1165461" y="1080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69" name="object 69"/>
          <p:cNvSpPr/>
          <p:nvPr/>
        </p:nvSpPr>
        <p:spPr>
          <a:xfrm>
            <a:off x="36874620" y="16086369"/>
            <a:ext cx="2544766" cy="2359036"/>
          </a:xfrm>
          <a:custGeom>
            <a:avLst/>
            <a:gdLst/>
            <a:ahLst/>
            <a:cxnLst/>
            <a:rect l="l" t="t" r="r" b="b"/>
            <a:pathLst>
              <a:path w="1165859" h="1080770">
                <a:moveTo>
                  <a:pt x="1165461" y="1080473"/>
                </a:moveTo>
                <a:lnTo>
                  <a:pt x="0" y="1080473"/>
                </a:lnTo>
                <a:lnTo>
                  <a:pt x="0" y="0"/>
                </a:lnTo>
                <a:lnTo>
                  <a:pt x="1165461" y="0"/>
                </a:lnTo>
                <a:lnTo>
                  <a:pt x="1165461" y="1080473"/>
                </a:lnTo>
                <a:close/>
              </a:path>
            </a:pathLst>
          </a:custGeom>
          <a:ln w="29085">
            <a:solidFill>
              <a:srgbClr val="006738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70" name="object 70"/>
          <p:cNvSpPr txBox="1"/>
          <p:nvPr/>
        </p:nvSpPr>
        <p:spPr>
          <a:xfrm>
            <a:off x="36938627" y="16982347"/>
            <a:ext cx="2386757" cy="554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20"/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measure</a:t>
            </a:r>
            <a:r>
              <a:rPr sz="3601" b="1" spc="-153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B</a:t>
            </a:r>
            <a:endParaRPr sz="3601">
              <a:latin typeface="Century Gothic"/>
              <a:cs typeface="Century Gothic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891640" y="15470704"/>
            <a:ext cx="2030546" cy="554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my</a:t>
            </a:r>
            <a:r>
              <a:rPr sz="3601" b="1" spc="-164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3601" b="1" spc="-11" dirty="0">
                <a:solidFill>
                  <a:srgbClr val="231F20"/>
                </a:solidFill>
                <a:latin typeface="Century Gothic"/>
                <a:cs typeface="Century Gothic"/>
              </a:rPr>
              <a:t>study</a:t>
            </a:r>
            <a:endParaRPr sz="3601" dirty="0">
              <a:latin typeface="Century Gothic"/>
              <a:cs typeface="Century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3943953" y="17705334"/>
            <a:ext cx="393635" cy="73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2" b="1" spc="-11" dirty="0">
                <a:solidFill>
                  <a:srgbClr val="231F20"/>
                </a:solidFill>
                <a:latin typeface="Century Gothic"/>
                <a:cs typeface="Century Gothic"/>
              </a:rPr>
              <a:t>+</a:t>
            </a:r>
            <a:endParaRPr sz="4802">
              <a:latin typeface="Century Gothic"/>
              <a:cs typeface="Century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239509" y="17748605"/>
            <a:ext cx="393635" cy="73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2" b="1" spc="-11" dirty="0">
                <a:solidFill>
                  <a:srgbClr val="231F20"/>
                </a:solidFill>
                <a:latin typeface="Century Gothic"/>
                <a:cs typeface="Century Gothic"/>
              </a:rPr>
              <a:t>+</a:t>
            </a:r>
            <a:endParaRPr sz="4802">
              <a:latin typeface="Century Gothic"/>
              <a:cs typeface="Century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183400" y="17754701"/>
            <a:ext cx="393635" cy="73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2" b="1" spc="-11" dirty="0">
                <a:solidFill>
                  <a:srgbClr val="231F20"/>
                </a:solidFill>
                <a:latin typeface="Century Gothic"/>
                <a:cs typeface="Century Gothic"/>
              </a:rPr>
              <a:t>+</a:t>
            </a:r>
            <a:endParaRPr sz="4802">
              <a:latin typeface="Century Gothic"/>
              <a:cs typeface="Century Gothic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6582565" y="17708989"/>
            <a:ext cx="1247434" cy="73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705481" algn="l"/>
              </a:tabLst>
            </a:pPr>
            <a:r>
              <a:rPr sz="4802" b="1" spc="-11" dirty="0">
                <a:solidFill>
                  <a:srgbClr val="231F20"/>
                </a:solidFill>
                <a:latin typeface="Century Gothic"/>
                <a:cs typeface="Century Gothic"/>
              </a:rPr>
              <a:t>+	...</a:t>
            </a:r>
            <a:endParaRPr sz="4802">
              <a:latin typeface="Century Gothic"/>
              <a:cs typeface="Century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697676" y="19907960"/>
            <a:ext cx="1079724" cy="73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20">
              <a:tabLst>
                <a:tab pos="539160" algn="l"/>
              </a:tabLst>
            </a:pPr>
            <a:r>
              <a:rPr sz="4802" b="1" spc="-11" dirty="0">
                <a:solidFill>
                  <a:srgbClr val="231F20"/>
                </a:solidFill>
                <a:latin typeface="Century Gothic"/>
                <a:cs typeface="Century Gothic"/>
              </a:rPr>
              <a:t>,	...</a:t>
            </a:r>
            <a:endParaRPr sz="4802" dirty="0">
              <a:latin typeface="Century Gothic"/>
              <a:cs typeface="Century Gothic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527336" y="16866325"/>
            <a:ext cx="1162886" cy="110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20"/>
            <a:r>
              <a:rPr sz="7203" spc="-11" dirty="0">
                <a:solidFill>
                  <a:srgbClr val="231F20"/>
                </a:solidFill>
                <a:latin typeface="Adobe Song Std L"/>
                <a:cs typeface="Adobe Song Std L"/>
              </a:rPr>
              <a:t>=&gt;</a:t>
            </a:r>
            <a:endParaRPr sz="7203">
              <a:latin typeface="Adobe Song Std L"/>
              <a:cs typeface="Adobe Song Std 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9719724" y="16822441"/>
            <a:ext cx="1162886" cy="110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20"/>
            <a:r>
              <a:rPr sz="7203" spc="-11" dirty="0">
                <a:solidFill>
                  <a:srgbClr val="231F20"/>
                </a:solidFill>
                <a:latin typeface="Adobe Song Std L"/>
                <a:cs typeface="Adobe Song Std L"/>
              </a:rPr>
              <a:t>=&gt;</a:t>
            </a:r>
            <a:endParaRPr sz="7203">
              <a:latin typeface="Adobe Song Std L"/>
              <a:cs typeface="Adobe Song Std 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502085" y="24061442"/>
            <a:ext cx="711037" cy="629703"/>
          </a:xfrm>
          <a:prstGeom prst="rect">
            <a:avLst/>
          </a:prstGeom>
        </p:spPr>
        <p:txBody>
          <a:bodyPr vert="horz" wrap="square" lIns="0" tIns="74846" rIns="0" bIns="0" rtlCol="0">
            <a:spAutoFit/>
          </a:bodyPr>
          <a:lstStyle/>
          <a:p>
            <a:pPr marL="105337">
              <a:spcBef>
                <a:spcPts val="589"/>
              </a:spcBef>
            </a:pPr>
            <a:r>
              <a:rPr sz="3601" spc="-11" dirty="0">
                <a:solidFill>
                  <a:srgbClr val="231F20"/>
                </a:solidFill>
                <a:latin typeface="Adobe Song Std L"/>
                <a:cs typeface="Adobe Song Std L"/>
              </a:rPr>
              <a:t>=&gt;</a:t>
            </a:r>
            <a:endParaRPr sz="3601">
              <a:latin typeface="Adobe Song Std L"/>
              <a:cs typeface="Adobe Song Std 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211675" y="24061442"/>
            <a:ext cx="726284" cy="629703"/>
          </a:xfrm>
          <a:prstGeom prst="rect">
            <a:avLst/>
          </a:prstGeom>
        </p:spPr>
        <p:txBody>
          <a:bodyPr vert="horz" wrap="square" lIns="0" tIns="74846" rIns="0" bIns="0" rtlCol="0">
            <a:spAutoFit/>
          </a:bodyPr>
          <a:lstStyle/>
          <a:p>
            <a:pPr>
              <a:spcBef>
                <a:spcPts val="589"/>
              </a:spcBef>
            </a:pPr>
            <a:r>
              <a:rPr sz="3601" spc="-11" dirty="0">
                <a:solidFill>
                  <a:srgbClr val="231F20"/>
                </a:solidFill>
                <a:latin typeface="Adobe Song Std L"/>
                <a:cs typeface="Adobe Song Std L"/>
              </a:rPr>
              <a:t>=&gt;</a:t>
            </a:r>
            <a:endParaRPr sz="3601">
              <a:latin typeface="Adobe Song Std L"/>
              <a:cs typeface="Adobe Song Std 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942703" y="24061441"/>
            <a:ext cx="722126" cy="689882"/>
          </a:xfrm>
          <a:prstGeom prst="rect">
            <a:avLst/>
          </a:prstGeom>
        </p:spPr>
        <p:txBody>
          <a:bodyPr vert="horz" wrap="square" lIns="0" tIns="134443" rIns="0" bIns="0" rtlCol="0">
            <a:spAutoFit/>
          </a:bodyPr>
          <a:lstStyle/>
          <a:p>
            <a:pPr>
              <a:spcBef>
                <a:spcPts val="1056"/>
              </a:spcBef>
            </a:pPr>
            <a:r>
              <a:rPr sz="3601" spc="-11" dirty="0">
                <a:solidFill>
                  <a:srgbClr val="231F20"/>
                </a:solidFill>
                <a:latin typeface="Adobe Song Std L"/>
                <a:cs typeface="Adobe Song Std L"/>
              </a:rPr>
              <a:t>=&gt;</a:t>
            </a:r>
            <a:endParaRPr sz="3601">
              <a:latin typeface="Adobe Song Std L"/>
              <a:cs typeface="Adobe Song Std 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5362044" y="17076086"/>
            <a:ext cx="273049" cy="110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20"/>
            <a:r>
              <a:rPr sz="7203" spc="-11" dirty="0">
                <a:solidFill>
                  <a:srgbClr val="231F20"/>
                </a:solidFill>
                <a:latin typeface="Adobe Song Std L"/>
                <a:cs typeface="Adobe Song Std L"/>
              </a:rPr>
              <a:t>,</a:t>
            </a:r>
            <a:endParaRPr sz="7203">
              <a:latin typeface="Adobe Song Std L"/>
              <a:cs typeface="Adobe Song Std 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9859034" y="17188532"/>
            <a:ext cx="273049" cy="110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20"/>
            <a:r>
              <a:rPr sz="7203" spc="-11" dirty="0">
                <a:solidFill>
                  <a:srgbClr val="231F20"/>
                </a:solidFill>
                <a:latin typeface="Adobe Song Std L"/>
                <a:cs typeface="Adobe Song Std L"/>
              </a:rPr>
              <a:t>,</a:t>
            </a:r>
            <a:endParaRPr sz="7203">
              <a:latin typeface="Adobe Song Std L"/>
              <a:cs typeface="Adobe Song Std 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8837319" y="1670296"/>
            <a:ext cx="2993800" cy="3467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85" name="object 85"/>
          <p:cNvSpPr/>
          <p:nvPr/>
        </p:nvSpPr>
        <p:spPr>
          <a:xfrm>
            <a:off x="35047860" y="9265756"/>
            <a:ext cx="5016270" cy="33023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86" name="object 86"/>
          <p:cNvSpPr txBox="1"/>
          <p:nvPr/>
        </p:nvSpPr>
        <p:spPr>
          <a:xfrm>
            <a:off x="36874634" y="12770648"/>
            <a:ext cx="30908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Adobe Song Std L"/>
                <a:cs typeface="Adobe Song Std L"/>
              </a:rPr>
              <a:t>https://advwireonline.com/cable-management.html</a:t>
            </a:r>
            <a:endParaRPr sz="1200">
              <a:latin typeface="Adobe Song Std L"/>
              <a:cs typeface="Adobe Song Std 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650898" y="15398071"/>
            <a:ext cx="2962004" cy="40888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88" name="object 88"/>
          <p:cNvSpPr txBox="1"/>
          <p:nvPr/>
        </p:nvSpPr>
        <p:spPr>
          <a:xfrm>
            <a:off x="6386123" y="20227277"/>
            <a:ext cx="16373266" cy="713709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41581" rIns="0" bIns="0" rtlCol="0">
            <a:spAutoFit/>
          </a:bodyPr>
          <a:lstStyle/>
          <a:p>
            <a:pPr marL="120581">
              <a:spcBef>
                <a:spcPts val="327"/>
              </a:spcBef>
            </a:pPr>
            <a:r>
              <a:rPr sz="4365" spc="44" dirty="0">
                <a:solidFill>
                  <a:srgbClr val="231F20"/>
                </a:solidFill>
                <a:latin typeface="Lucida Console"/>
                <a:cs typeface="Lucida Console"/>
              </a:rPr>
              <a:t>my_study </a:t>
            </a:r>
            <a:r>
              <a:rPr sz="4365" spc="44" dirty="0">
                <a:solidFill>
                  <a:srgbClr val="808285"/>
                </a:solidFill>
                <a:latin typeface="Lucida Console"/>
                <a:cs typeface="Lucida Console"/>
              </a:rPr>
              <a:t>&lt;-</a:t>
            </a:r>
            <a:r>
              <a:rPr sz="4365" spc="164" dirty="0">
                <a:solidFill>
                  <a:srgbClr val="808285"/>
                </a:solidFill>
                <a:latin typeface="Lucida Console"/>
                <a:cs typeface="Lucida Console"/>
              </a:rPr>
              <a:t> </a:t>
            </a:r>
            <a:r>
              <a:rPr sz="4365" spc="33" dirty="0">
                <a:solidFill>
                  <a:srgbClr val="231F20"/>
                </a:solidFill>
                <a:latin typeface="Lucida Console"/>
                <a:cs typeface="Lucida Console"/>
              </a:rPr>
              <a:t>psyphr.read</a:t>
            </a:r>
            <a:r>
              <a:rPr sz="4365" spc="33" dirty="0">
                <a:solidFill>
                  <a:srgbClr val="808285"/>
                </a:solidFill>
                <a:latin typeface="Lucida Console"/>
                <a:cs typeface="Lucida Console"/>
              </a:rPr>
              <a:t>::</a:t>
            </a:r>
            <a:r>
              <a:rPr sz="4365" spc="33" dirty="0">
                <a:solidFill>
                  <a:srgbClr val="231F20"/>
                </a:solidFill>
                <a:latin typeface="Lucida Console"/>
                <a:cs typeface="Lucida Console"/>
              </a:rPr>
              <a:t>MW_study</a:t>
            </a:r>
            <a:r>
              <a:rPr sz="4365" spc="33" dirty="0">
                <a:solidFill>
                  <a:srgbClr val="808285"/>
                </a:solidFill>
                <a:latin typeface="Lucida Console"/>
                <a:cs typeface="Lucida Console"/>
              </a:rPr>
              <a:t>(</a:t>
            </a:r>
            <a:r>
              <a:rPr sz="4365" spc="33" dirty="0">
                <a:solidFill>
                  <a:srgbClr val="7F3F98"/>
                </a:solidFill>
                <a:latin typeface="Lucida Console"/>
                <a:cs typeface="Lucida Console"/>
              </a:rPr>
              <a:t>"D:/my_study"</a:t>
            </a:r>
            <a:endParaRPr sz="4365" dirty="0">
              <a:latin typeface="Lucida Console"/>
              <a:cs typeface="Lucida Console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2441233" y="20268857"/>
            <a:ext cx="395021" cy="671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20"/>
            <a:r>
              <a:rPr sz="4365" spc="44" dirty="0">
                <a:solidFill>
                  <a:srgbClr val="808285"/>
                </a:solidFill>
                <a:latin typeface="Lucida Console"/>
                <a:cs typeface="Lucida Console"/>
              </a:rPr>
              <a:t>)</a:t>
            </a:r>
            <a:endParaRPr sz="4365">
              <a:latin typeface="Lucida Console"/>
              <a:cs typeface="Lucida Console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2296405" y="8728056"/>
            <a:ext cx="4903208" cy="20900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91" name="object 91"/>
          <p:cNvSpPr txBox="1"/>
          <p:nvPr/>
        </p:nvSpPr>
        <p:spPr>
          <a:xfrm>
            <a:off x="16951754" y="24197148"/>
            <a:ext cx="2891275" cy="520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383" dirty="0">
                <a:solidFill>
                  <a:srgbClr val="231F20"/>
                </a:solidFill>
                <a:latin typeface="Lucida Console"/>
                <a:cs typeface="Lucida Console"/>
              </a:rPr>
              <a:t>psyphr.read</a:t>
            </a:r>
            <a:endParaRPr sz="3383" dirty="0">
              <a:latin typeface="Lucida Console"/>
              <a:cs typeface="Lucida Console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6922429" y="25053420"/>
            <a:ext cx="2948103" cy="940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56" i="1" spc="11" dirty="0">
                <a:solidFill>
                  <a:srgbClr val="231F20"/>
                </a:solidFill>
                <a:latin typeface="Times New Roman"/>
                <a:cs typeface="Times New Roman"/>
              </a:rPr>
              <a:t>wrangle </a:t>
            </a:r>
            <a:r>
              <a:rPr sz="3056" i="1" spc="22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3056" i="1" spc="-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56" i="1" spc="11" dirty="0">
                <a:solidFill>
                  <a:srgbClr val="231F20"/>
                </a:solidFill>
                <a:latin typeface="Times New Roman"/>
                <a:cs typeface="Times New Roman"/>
              </a:rPr>
              <a:t>tidy</a:t>
            </a:r>
            <a:endParaRPr sz="3056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r>
              <a:rPr sz="3056" i="1" spc="11" dirty="0">
                <a:solidFill>
                  <a:srgbClr val="231F20"/>
                </a:solidFill>
                <a:latin typeface="Times New Roman"/>
                <a:cs typeface="Times New Roman"/>
              </a:rPr>
              <a:t>physiological</a:t>
            </a:r>
            <a:r>
              <a:rPr sz="3056" i="1" spc="-87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56" i="1" spc="11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3056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1585611" y="25046897"/>
            <a:ext cx="3034037" cy="92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088">
              <a:lnSpc>
                <a:spcPct val="101400"/>
              </a:lnSpc>
            </a:pPr>
            <a:r>
              <a:rPr sz="3056" i="1" spc="11" dirty="0">
                <a:solidFill>
                  <a:srgbClr val="231F20"/>
                </a:solidFill>
                <a:latin typeface="Times New Roman"/>
                <a:cs typeface="Times New Roman"/>
              </a:rPr>
              <a:t>sophisticated data  validation</a:t>
            </a:r>
            <a:r>
              <a:rPr sz="3056" i="1" spc="-87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56" i="1" dirty="0">
                <a:solidFill>
                  <a:srgbClr val="231F20"/>
                </a:solidFill>
                <a:latin typeface="Times New Roman"/>
                <a:cs typeface="Times New Roman"/>
              </a:rPr>
              <a:t>schemes</a:t>
            </a:r>
            <a:endParaRPr sz="3056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6377161" y="25049996"/>
            <a:ext cx="2959191" cy="92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088">
              <a:lnSpc>
                <a:spcPct val="101400"/>
              </a:lnSpc>
            </a:pPr>
            <a:r>
              <a:rPr sz="3056" i="1" spc="11" dirty="0">
                <a:solidFill>
                  <a:srgbClr val="231F20"/>
                </a:solidFill>
                <a:latin typeface="Times New Roman"/>
                <a:cs typeface="Times New Roman"/>
              </a:rPr>
              <a:t>publication-grade  plots </a:t>
            </a:r>
            <a:r>
              <a:rPr sz="3056" i="1" spc="22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3056" i="1" spc="-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56" i="1" spc="11" dirty="0">
                <a:solidFill>
                  <a:srgbClr val="231F20"/>
                </a:solidFill>
                <a:latin typeface="Times New Roman"/>
                <a:cs typeface="Times New Roman"/>
              </a:rPr>
              <a:t>graphics</a:t>
            </a:r>
            <a:endParaRPr sz="3056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1124525" y="25046898"/>
            <a:ext cx="2992456" cy="92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088">
              <a:lnSpc>
                <a:spcPct val="101400"/>
              </a:lnSpc>
            </a:pPr>
            <a:r>
              <a:rPr sz="3056" i="1" spc="22" dirty="0">
                <a:solidFill>
                  <a:srgbClr val="231F20"/>
                </a:solidFill>
                <a:latin typeface="Times New Roman"/>
                <a:cs typeface="Times New Roman"/>
              </a:rPr>
              <a:t>common</a:t>
            </a:r>
            <a:r>
              <a:rPr sz="3056" i="1" spc="-142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56" i="1" spc="11" dirty="0">
                <a:solidFill>
                  <a:srgbClr val="231F20"/>
                </a:solidFill>
                <a:latin typeface="Times New Roman"/>
                <a:cs typeface="Times New Roman"/>
              </a:rPr>
              <a:t>statistical  </a:t>
            </a:r>
            <a:r>
              <a:rPr sz="3056" i="1" dirty="0">
                <a:solidFill>
                  <a:srgbClr val="231F20"/>
                </a:solidFill>
                <a:latin typeface="Times New Roman"/>
                <a:cs typeface="Times New Roman"/>
              </a:rPr>
              <a:t>models</a:t>
            </a:r>
            <a:r>
              <a:rPr lang="en-US" sz="3056" i="1" dirty="0">
                <a:solidFill>
                  <a:srgbClr val="231F20"/>
                </a:solidFill>
                <a:latin typeface="Times New Roman"/>
                <a:cs typeface="Times New Roman"/>
              </a:rPr>
              <a:t> in area</a:t>
            </a:r>
            <a:endParaRPr sz="3056" dirty="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4757529" y="24061442"/>
            <a:ext cx="711037" cy="629703"/>
          </a:xfrm>
          <a:prstGeom prst="rect">
            <a:avLst/>
          </a:prstGeom>
        </p:spPr>
        <p:txBody>
          <a:bodyPr vert="horz" wrap="square" lIns="0" tIns="74846" rIns="0" bIns="0" rtlCol="0">
            <a:spAutoFit/>
          </a:bodyPr>
          <a:lstStyle/>
          <a:p>
            <a:pPr marL="54055">
              <a:spcBef>
                <a:spcPts val="589"/>
              </a:spcBef>
            </a:pPr>
            <a:r>
              <a:rPr sz="3601" spc="-11" dirty="0">
                <a:solidFill>
                  <a:srgbClr val="231F20"/>
                </a:solidFill>
                <a:latin typeface="Adobe Song Std L"/>
                <a:cs typeface="Adobe Song Std L"/>
              </a:rPr>
              <a:t>=&gt;</a:t>
            </a:r>
            <a:endParaRPr sz="3601">
              <a:latin typeface="Adobe Song Std L"/>
              <a:cs typeface="Adobe Song Std 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010251" y="27043261"/>
            <a:ext cx="22146113" cy="1734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088" indent="-1386" algn="ctr">
              <a:lnSpc>
                <a:spcPct val="101400"/>
              </a:lnSpc>
            </a:pPr>
            <a:r>
              <a:rPr sz="2838" spc="22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The </a:t>
            </a:r>
            <a:r>
              <a:rPr sz="2838" spc="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full </a:t>
            </a:r>
            <a:r>
              <a:rPr sz="2838" spc="33" dirty="0">
                <a:solidFill>
                  <a:srgbClr val="231F20"/>
                </a:solidFill>
                <a:latin typeface="Lucida Console"/>
                <a:cs typeface="Lucida Console"/>
              </a:rPr>
              <a:t>psyphr</a:t>
            </a:r>
            <a:r>
              <a:rPr sz="2838" spc="-655" dirty="0">
                <a:solidFill>
                  <a:srgbClr val="231F20"/>
                </a:solidFill>
                <a:latin typeface="Lucida Console"/>
                <a:cs typeface="Lucida Console"/>
              </a:rPr>
              <a:t> </a:t>
            </a:r>
            <a:r>
              <a:rPr sz="2838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suite will </a:t>
            </a:r>
            <a:r>
              <a:rPr sz="2838" spc="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help researchers spend less time </a:t>
            </a:r>
            <a:r>
              <a:rPr sz="2838" spc="22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on </a:t>
            </a:r>
            <a:r>
              <a:rPr sz="2838" spc="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data </a:t>
            </a:r>
            <a:r>
              <a:rPr sz="2838" spc="22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management </a:t>
            </a:r>
            <a:r>
              <a:rPr sz="2838" spc="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and </a:t>
            </a:r>
            <a:r>
              <a:rPr sz="2838" spc="22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more </a:t>
            </a:r>
            <a:r>
              <a:rPr sz="2838" spc="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time “doing </a:t>
            </a:r>
            <a:r>
              <a:rPr sz="2838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science.” </a:t>
            </a:r>
            <a:endParaRPr lang="en-US" sz="2838" dirty="0">
              <a:solidFill>
                <a:srgbClr val="231F20"/>
              </a:solidFill>
              <a:latin typeface="Century Gothic" panose="020B0502020202020204" pitchFamily="34" charset="0"/>
              <a:cs typeface="Times New Roman"/>
            </a:endParaRPr>
          </a:p>
          <a:p>
            <a:pPr marR="11088" indent="-1386" algn="ctr">
              <a:lnSpc>
                <a:spcPct val="101400"/>
              </a:lnSpc>
            </a:pPr>
            <a:r>
              <a:rPr sz="2838" spc="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This work </a:t>
            </a:r>
            <a:r>
              <a:rPr sz="2838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will </a:t>
            </a:r>
            <a:r>
              <a:rPr sz="2838" spc="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provide the foundation of open </a:t>
            </a:r>
            <a:r>
              <a:rPr sz="2838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science </a:t>
            </a:r>
            <a:r>
              <a:rPr sz="2838" spc="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practices for psychophysiological research and </a:t>
            </a:r>
            <a:endParaRPr lang="en-US" sz="2838" spc="11" dirty="0">
              <a:solidFill>
                <a:srgbClr val="231F20"/>
              </a:solidFill>
              <a:latin typeface="Century Gothic" panose="020B0502020202020204" pitchFamily="34" charset="0"/>
              <a:cs typeface="Times New Roman"/>
            </a:endParaRPr>
          </a:p>
          <a:p>
            <a:pPr marR="11088" indent="-1386" algn="ctr">
              <a:lnSpc>
                <a:spcPct val="101400"/>
              </a:lnSpc>
            </a:pPr>
            <a:r>
              <a:rPr sz="2838" spc="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promote computational reproducibility in fields with increasingly large and complex datasets. </a:t>
            </a:r>
            <a:endParaRPr lang="en-US" sz="2838" spc="11" dirty="0">
              <a:solidFill>
                <a:srgbClr val="231F20"/>
              </a:solidFill>
              <a:latin typeface="Century Gothic" panose="020B0502020202020204" pitchFamily="34" charset="0"/>
              <a:cs typeface="Times New Roman"/>
            </a:endParaRPr>
          </a:p>
          <a:p>
            <a:pPr marR="11088" indent="-1386" algn="ctr">
              <a:lnSpc>
                <a:spcPct val="101400"/>
              </a:lnSpc>
            </a:pPr>
            <a:r>
              <a:rPr sz="2838" spc="22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Watch </a:t>
            </a:r>
            <a:r>
              <a:rPr sz="2838" spc="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our progress and contribute </a:t>
            </a:r>
            <a:r>
              <a:rPr sz="2838" spc="22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on</a:t>
            </a:r>
            <a:r>
              <a:rPr sz="2838" spc="262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2838" i="1" spc="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github.com/psyphr-dev</a:t>
            </a:r>
            <a:r>
              <a:rPr sz="2838" spc="11" dirty="0">
                <a:solidFill>
                  <a:srgbClr val="231F20"/>
                </a:solidFill>
                <a:latin typeface="Century Gothic" panose="020B0502020202020204" pitchFamily="34" charset="0"/>
                <a:cs typeface="Times New Roman"/>
              </a:rPr>
              <a:t>.</a:t>
            </a:r>
            <a:endParaRPr sz="2838" dirty="0">
              <a:latin typeface="Century Gothic" panose="020B0502020202020204" pitchFamily="34" charset="0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6376198" y="26803707"/>
            <a:ext cx="3796356" cy="0"/>
          </a:xfrm>
          <a:custGeom>
            <a:avLst/>
            <a:gdLst/>
            <a:ahLst/>
            <a:cxnLst/>
            <a:rect l="l" t="t" r="r" b="b"/>
            <a:pathLst>
              <a:path w="1739265">
                <a:moveTo>
                  <a:pt x="0" y="0"/>
                </a:moveTo>
                <a:lnTo>
                  <a:pt x="1738742" y="0"/>
                </a:lnTo>
              </a:path>
            </a:pathLst>
          </a:custGeom>
          <a:ln w="17451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99" name="object 99"/>
          <p:cNvSpPr/>
          <p:nvPr/>
        </p:nvSpPr>
        <p:spPr>
          <a:xfrm>
            <a:off x="22451012" y="11305593"/>
            <a:ext cx="4923388" cy="18093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00" name="object 100"/>
          <p:cNvSpPr txBox="1"/>
          <p:nvPr/>
        </p:nvSpPr>
        <p:spPr>
          <a:xfrm>
            <a:off x="25645436" y="8609222"/>
            <a:ext cx="1606418" cy="470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56" b="1" spc="22" dirty="0">
                <a:solidFill>
                  <a:srgbClr val="231F20"/>
                </a:solidFill>
                <a:latin typeface="Arial Narrow"/>
                <a:cs typeface="Arial Narrow"/>
              </a:rPr>
              <a:t>CURRENT</a:t>
            </a:r>
            <a:endParaRPr sz="3056">
              <a:latin typeface="Arial Narrow"/>
              <a:cs typeface="Arial Narrow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5955212" y="10866617"/>
            <a:ext cx="996561" cy="470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56" b="1" spc="11" dirty="0">
                <a:solidFill>
                  <a:srgbClr val="231F20"/>
                </a:solidFill>
                <a:latin typeface="Arial Narrow"/>
                <a:cs typeface="Arial Narrow"/>
              </a:rPr>
              <a:t>IDEAL</a:t>
            </a:r>
            <a:endParaRPr sz="3056">
              <a:latin typeface="Arial Narrow"/>
              <a:cs typeface="Arial Narrow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833789" y="1434797"/>
            <a:ext cx="40440428" cy="3817932"/>
          </a:xfrm>
          <a:prstGeom prst="rect">
            <a:avLst/>
          </a:prstGeom>
        </p:spPr>
        <p:txBody>
          <a:bodyPr vert="horz" wrap="square" lIns="0" tIns="711037" rIns="0" bIns="0" rtlCol="0">
            <a:spAutoFit/>
          </a:bodyPr>
          <a:lstStyle/>
          <a:p>
            <a:pPr marL="4862139">
              <a:spcBef>
                <a:spcPts val="5599"/>
              </a:spcBef>
            </a:pPr>
            <a:r>
              <a:rPr lang="en-US" sz="7967" b="1" dirty="0" err="1">
                <a:solidFill>
                  <a:srgbClr val="FFFFFF"/>
                </a:solidFill>
                <a:latin typeface="Lucida Console" panose="020B0609040504020204" pitchFamily="49" charset="0"/>
                <a:cs typeface="Century Gothic"/>
              </a:rPr>
              <a:t>psyphr.read</a:t>
            </a:r>
            <a:r>
              <a:rPr sz="7967" b="1" dirty="0">
                <a:solidFill>
                  <a:srgbClr val="FFFFFF"/>
                </a:solidFill>
                <a:latin typeface="Century Gothic"/>
                <a:cs typeface="Century Gothic"/>
              </a:rPr>
              <a:t>: </a:t>
            </a:r>
            <a:r>
              <a:rPr sz="7967" b="1" spc="11" dirty="0">
                <a:solidFill>
                  <a:srgbClr val="FFFFFF"/>
                </a:solidFill>
                <a:latin typeface="Century Gothic"/>
                <a:cs typeface="Century Gothic"/>
              </a:rPr>
              <a:t>wrangle and tidy </a:t>
            </a:r>
            <a:r>
              <a:rPr sz="7967" b="1" dirty="0">
                <a:solidFill>
                  <a:srgbClr val="FFFFFF"/>
                </a:solidFill>
                <a:latin typeface="Century Gothic"/>
                <a:cs typeface="Century Gothic"/>
              </a:rPr>
              <a:t>psychophysiological data </a:t>
            </a:r>
            <a:r>
              <a:rPr sz="7967" b="1" spc="11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7967" b="1" spc="13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7967" b="1" spc="11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endParaRPr sz="7967" dirty="0">
              <a:latin typeface="Century Gothic"/>
              <a:cs typeface="Century Gothic"/>
            </a:endParaRPr>
          </a:p>
          <a:p>
            <a:pPr marL="8281437">
              <a:spcBef>
                <a:spcPts val="3230"/>
              </a:spcBef>
            </a:pPr>
            <a:r>
              <a:rPr sz="3711" spc="-11" dirty="0">
                <a:solidFill>
                  <a:srgbClr val="FFFFFF"/>
                </a:solidFill>
                <a:latin typeface="Century Gothic"/>
                <a:cs typeface="Century Gothic"/>
              </a:rPr>
              <a:t>Kathleen </a:t>
            </a:r>
            <a:r>
              <a:rPr sz="3711" spc="-22" dirty="0">
                <a:solidFill>
                  <a:srgbClr val="FFFFFF"/>
                </a:solidFill>
                <a:latin typeface="Century Gothic"/>
                <a:cs typeface="Century Gothic"/>
              </a:rPr>
              <a:t>E. Wendt </a:t>
            </a:r>
            <a:r>
              <a:rPr sz="3711" spc="-11" dirty="0">
                <a:solidFill>
                  <a:srgbClr val="FFFFFF"/>
                </a:solidFill>
                <a:latin typeface="Century Gothic"/>
                <a:cs typeface="Century Gothic"/>
              </a:rPr>
              <a:t>[1], </a:t>
            </a:r>
            <a:r>
              <a:rPr sz="3711" spc="-22" dirty="0">
                <a:solidFill>
                  <a:srgbClr val="FFFFFF"/>
                </a:solidFill>
                <a:latin typeface="Century Gothic"/>
                <a:cs typeface="Century Gothic"/>
              </a:rPr>
              <a:t>Siqi </a:t>
            </a:r>
            <a:r>
              <a:rPr sz="3711" spc="-11" dirty="0">
                <a:solidFill>
                  <a:srgbClr val="FFFFFF"/>
                </a:solidFill>
                <a:latin typeface="Century Gothic"/>
                <a:cs typeface="Century Gothic"/>
              </a:rPr>
              <a:t>Zhang, Mallory J. </a:t>
            </a:r>
            <a:r>
              <a:rPr sz="3711" spc="-22" dirty="0">
                <a:solidFill>
                  <a:srgbClr val="FFFFFF"/>
                </a:solidFill>
                <a:latin typeface="Century Gothic"/>
                <a:cs typeface="Century Gothic"/>
              </a:rPr>
              <a:t>Feldman </a:t>
            </a:r>
            <a:r>
              <a:rPr sz="3711" spc="-11" dirty="0">
                <a:solidFill>
                  <a:srgbClr val="FFFFFF"/>
                </a:solidFill>
                <a:latin typeface="Century Gothic"/>
                <a:cs typeface="Century Gothic"/>
              </a:rPr>
              <a:t>[2], </a:t>
            </a:r>
            <a:r>
              <a:rPr sz="3711" spc="-22" dirty="0">
                <a:solidFill>
                  <a:srgbClr val="FFFFFF"/>
                </a:solidFill>
                <a:latin typeface="Century Gothic"/>
                <a:cs typeface="Century Gothic"/>
              </a:rPr>
              <a:t>G. Brooke Anderson </a:t>
            </a:r>
            <a:r>
              <a:rPr sz="3711" spc="-11" dirty="0">
                <a:solidFill>
                  <a:srgbClr val="FFFFFF"/>
                </a:solidFill>
                <a:latin typeface="Century Gothic"/>
                <a:cs typeface="Century Gothic"/>
              </a:rPr>
              <a:t>[1], </a:t>
            </a:r>
            <a:r>
              <a:rPr sz="3711" spc="-22" dirty="0">
                <a:solidFill>
                  <a:srgbClr val="FFFFFF"/>
                </a:solidFill>
                <a:latin typeface="Century Gothic"/>
                <a:cs typeface="Century Gothic"/>
              </a:rPr>
              <a:t>&amp; </a:t>
            </a:r>
            <a:r>
              <a:rPr sz="3711" spc="-11" dirty="0">
                <a:solidFill>
                  <a:srgbClr val="FFFFFF"/>
                </a:solidFill>
                <a:latin typeface="Century Gothic"/>
                <a:cs typeface="Century Gothic"/>
              </a:rPr>
              <a:t>J. </a:t>
            </a:r>
            <a:r>
              <a:rPr sz="3711" spc="-22" dirty="0">
                <a:solidFill>
                  <a:srgbClr val="FFFFFF"/>
                </a:solidFill>
                <a:latin typeface="Century Gothic"/>
                <a:cs typeface="Century Gothic"/>
              </a:rPr>
              <a:t>Douglas Coatsworth</a:t>
            </a:r>
            <a:r>
              <a:rPr sz="3711" spc="81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711" spc="-11" dirty="0">
                <a:solidFill>
                  <a:srgbClr val="FFFFFF"/>
                </a:solidFill>
                <a:latin typeface="Century Gothic"/>
                <a:cs typeface="Century Gothic"/>
              </a:rPr>
              <a:t>[1]</a:t>
            </a:r>
            <a:endParaRPr sz="3711" dirty="0">
              <a:latin typeface="Century Gothic"/>
              <a:cs typeface="Century Gothic"/>
            </a:endParaRPr>
          </a:p>
          <a:p>
            <a:pPr marL="12884391">
              <a:spcBef>
                <a:spcPts val="2892"/>
              </a:spcBef>
            </a:pPr>
            <a:r>
              <a:rPr sz="3383" dirty="0">
                <a:solidFill>
                  <a:srgbClr val="FFFFFF"/>
                </a:solidFill>
                <a:latin typeface="Century Gothic"/>
                <a:cs typeface="Century Gothic"/>
              </a:rPr>
              <a:t>[1] Colorado State University; [2] University of North Carolina at Chapel</a:t>
            </a:r>
            <a:r>
              <a:rPr sz="3383" spc="28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383" dirty="0">
                <a:solidFill>
                  <a:srgbClr val="FFFFFF"/>
                </a:solidFill>
                <a:latin typeface="Century Gothic"/>
                <a:cs typeface="Century Gothic"/>
              </a:rPr>
              <a:t>Hill</a:t>
            </a:r>
            <a:endParaRPr sz="3383" dirty="0">
              <a:latin typeface="Century Gothic"/>
              <a:cs typeface="Century Gothic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5979671" y="8541784"/>
            <a:ext cx="6299542" cy="4711143"/>
          </a:xfrm>
          <a:custGeom>
            <a:avLst/>
            <a:gdLst/>
            <a:ahLst/>
            <a:cxnLst/>
            <a:rect l="l" t="t" r="r" b="b"/>
            <a:pathLst>
              <a:path w="2886075" h="2158365">
                <a:moveTo>
                  <a:pt x="0" y="2157818"/>
                </a:moveTo>
                <a:lnTo>
                  <a:pt x="2886025" y="2157818"/>
                </a:lnTo>
                <a:lnTo>
                  <a:pt x="2886025" y="0"/>
                </a:lnTo>
                <a:lnTo>
                  <a:pt x="0" y="0"/>
                </a:lnTo>
                <a:lnTo>
                  <a:pt x="0" y="21578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04" name="object 104"/>
          <p:cNvSpPr txBox="1"/>
          <p:nvPr/>
        </p:nvSpPr>
        <p:spPr>
          <a:xfrm>
            <a:off x="16272402" y="8681210"/>
            <a:ext cx="6222374" cy="4456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088">
              <a:lnSpc>
                <a:spcPts val="3492"/>
              </a:lnSpc>
              <a:tabLst>
                <a:tab pos="220376" algn="l"/>
              </a:tabLst>
            </a:pPr>
            <a:r>
              <a:rPr sz="2838" dirty="0">
                <a:latin typeface="Century Gothic" panose="020B0502020202020204" pitchFamily="34" charset="0"/>
                <a:cs typeface="Times New Roman"/>
              </a:rPr>
              <a:t>Output </a:t>
            </a:r>
            <a:r>
              <a:rPr sz="2838" spc="-33" dirty="0">
                <a:latin typeface="Century Gothic" panose="020B0502020202020204" pitchFamily="34" charset="0"/>
                <a:cs typeface="Times New Roman"/>
              </a:rPr>
              <a:t>files </a:t>
            </a:r>
            <a:r>
              <a:rPr sz="2838" dirty="0">
                <a:latin typeface="Century Gothic" panose="020B0502020202020204" pitchFamily="34" charset="0"/>
                <a:cs typeface="Times New Roman"/>
              </a:rPr>
              <a:t>from proprietary software  are often compiled</a:t>
            </a:r>
            <a:r>
              <a:rPr lang="en-US" sz="2838" dirty="0">
                <a:latin typeface="Century Gothic" panose="020B0502020202020204" pitchFamily="34" charset="0"/>
                <a:cs typeface="Times New Roman"/>
              </a:rPr>
              <a:t> or </a:t>
            </a:r>
            <a:r>
              <a:rPr sz="2838" dirty="0">
                <a:latin typeface="Century Gothic" panose="020B0502020202020204" pitchFamily="34" charset="0"/>
                <a:cs typeface="Times New Roman"/>
              </a:rPr>
              <a:t>aligned by hand  (e.g.,</a:t>
            </a:r>
            <a:r>
              <a:rPr sz="2838" spc="-65" dirty="0">
                <a:latin typeface="Century Gothic" panose="020B0502020202020204" pitchFamily="34" charset="0"/>
                <a:cs typeface="Times New Roman"/>
              </a:rPr>
              <a:t> </a:t>
            </a:r>
            <a:r>
              <a:rPr sz="2838" dirty="0">
                <a:latin typeface="Century Gothic" panose="020B0502020202020204" pitchFamily="34" charset="0"/>
                <a:cs typeface="Times New Roman"/>
              </a:rPr>
              <a:t>copy-paste)</a:t>
            </a:r>
            <a:r>
              <a:rPr lang="en-US" sz="2838" dirty="0">
                <a:latin typeface="Century Gothic" panose="020B0502020202020204" pitchFamily="34" charset="0"/>
                <a:cs typeface="Times New Roman"/>
              </a:rPr>
              <a:t>. </a:t>
            </a:r>
            <a:r>
              <a:rPr sz="2838" dirty="0">
                <a:latin typeface="Century Gothic" panose="020B0502020202020204" pitchFamily="34" charset="0"/>
                <a:cs typeface="Times New Roman"/>
              </a:rPr>
              <a:t>Manual processes introduce  opportunities for bias and</a:t>
            </a:r>
            <a:r>
              <a:rPr sz="2838" spc="11" dirty="0">
                <a:latin typeface="Century Gothic" panose="020B0502020202020204" pitchFamily="34" charset="0"/>
                <a:cs typeface="Times New Roman"/>
              </a:rPr>
              <a:t> </a:t>
            </a:r>
            <a:r>
              <a:rPr sz="2838" dirty="0">
                <a:latin typeface="Century Gothic" panose="020B0502020202020204" pitchFamily="34" charset="0"/>
                <a:cs typeface="Times New Roman"/>
              </a:rPr>
              <a:t>error</a:t>
            </a:r>
            <a:r>
              <a:rPr lang="en-US" sz="2838" dirty="0">
                <a:latin typeface="Century Gothic" panose="020B0502020202020204" pitchFamily="34" charset="0"/>
                <a:cs typeface="Times New Roman"/>
              </a:rPr>
              <a:t>.  </a:t>
            </a:r>
            <a:r>
              <a:rPr sz="2838" dirty="0">
                <a:latin typeface="Century Gothic" panose="020B0502020202020204" pitchFamily="34" charset="0"/>
                <a:cs typeface="Times New Roman"/>
              </a:rPr>
              <a:t>Error-ridden data produces </a:t>
            </a:r>
            <a:r>
              <a:rPr sz="2838" spc="-11" dirty="0">
                <a:latin typeface="Century Gothic" panose="020B0502020202020204" pitchFamily="34" charset="0"/>
                <a:cs typeface="Times New Roman"/>
              </a:rPr>
              <a:t>error- </a:t>
            </a:r>
            <a:r>
              <a:rPr sz="2838" dirty="0">
                <a:latin typeface="Century Gothic" panose="020B0502020202020204" pitchFamily="34" charset="0"/>
                <a:cs typeface="Times New Roman"/>
              </a:rPr>
              <a:t>driven</a:t>
            </a:r>
            <a:r>
              <a:rPr sz="2838" spc="-87" dirty="0">
                <a:latin typeface="Century Gothic" panose="020B0502020202020204" pitchFamily="34" charset="0"/>
                <a:cs typeface="Times New Roman"/>
              </a:rPr>
              <a:t> </a:t>
            </a:r>
            <a:r>
              <a:rPr sz="2838" dirty="0">
                <a:latin typeface="Century Gothic" panose="020B0502020202020204" pitchFamily="34" charset="0"/>
                <a:cs typeface="Times New Roman"/>
              </a:rPr>
              <a:t>inferences</a:t>
            </a:r>
            <a:r>
              <a:rPr lang="en-US" sz="2838" dirty="0">
                <a:latin typeface="Century Gothic" panose="020B0502020202020204" pitchFamily="34" charset="0"/>
                <a:cs typeface="Times New Roman"/>
              </a:rPr>
              <a:t>.</a:t>
            </a:r>
            <a:endParaRPr sz="2838" dirty="0">
              <a:latin typeface="Century Gothic" panose="020B0502020202020204" pitchFamily="34" charset="0"/>
              <a:cs typeface="Times New Roman"/>
            </a:endParaRPr>
          </a:p>
          <a:p>
            <a:pPr marR="753992">
              <a:lnSpc>
                <a:spcPts val="3492"/>
              </a:lnSpc>
              <a:tabLst>
                <a:tab pos="220376" algn="l"/>
              </a:tabLst>
            </a:pPr>
            <a:r>
              <a:rPr sz="2838" dirty="0">
                <a:latin typeface="Century Gothic" panose="020B0502020202020204" pitchFamily="34" charset="0"/>
                <a:cs typeface="Times New Roman"/>
              </a:rPr>
              <a:t>Lack of standardization obstructs  shareability and</a:t>
            </a:r>
            <a:r>
              <a:rPr sz="2838" spc="22" dirty="0">
                <a:latin typeface="Century Gothic" panose="020B0502020202020204" pitchFamily="34" charset="0"/>
                <a:cs typeface="Times New Roman"/>
              </a:rPr>
              <a:t> </a:t>
            </a:r>
            <a:r>
              <a:rPr sz="2838" dirty="0">
                <a:latin typeface="Century Gothic" panose="020B0502020202020204" pitchFamily="34" charset="0"/>
                <a:cs typeface="Times New Roman"/>
              </a:rPr>
              <a:t>reproducibility</a:t>
            </a:r>
            <a:r>
              <a:rPr lang="en-US" sz="2838" dirty="0">
                <a:latin typeface="Century Gothic" panose="020B0502020202020204" pitchFamily="34" charset="0"/>
                <a:cs typeface="Times New Roman"/>
              </a:rPr>
              <a:t>.</a:t>
            </a:r>
            <a:endParaRPr sz="2838" dirty="0">
              <a:latin typeface="Century Gothic" panose="020B0502020202020204" pitchFamily="34" charset="0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2912173" y="19254596"/>
            <a:ext cx="2961963" cy="1216941"/>
          </a:xfrm>
          <a:custGeom>
            <a:avLst/>
            <a:gdLst/>
            <a:ahLst/>
            <a:cxnLst/>
            <a:rect l="l" t="t" r="r" b="b"/>
            <a:pathLst>
              <a:path w="1356994" h="557529">
                <a:moveTo>
                  <a:pt x="0" y="557435"/>
                </a:moveTo>
                <a:lnTo>
                  <a:pt x="1356588" y="557435"/>
                </a:lnTo>
                <a:lnTo>
                  <a:pt x="1356588" y="0"/>
                </a:lnTo>
                <a:lnTo>
                  <a:pt x="0" y="0"/>
                </a:lnTo>
                <a:lnTo>
                  <a:pt x="0" y="557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06" name="object 106"/>
          <p:cNvSpPr/>
          <p:nvPr/>
        </p:nvSpPr>
        <p:spPr>
          <a:xfrm>
            <a:off x="32912169" y="19254596"/>
            <a:ext cx="2961963" cy="1216941"/>
          </a:xfrm>
          <a:custGeom>
            <a:avLst/>
            <a:gdLst/>
            <a:ahLst/>
            <a:cxnLst/>
            <a:rect l="l" t="t" r="r" b="b"/>
            <a:pathLst>
              <a:path w="1356994" h="557529">
                <a:moveTo>
                  <a:pt x="0" y="557435"/>
                </a:moveTo>
                <a:lnTo>
                  <a:pt x="1356588" y="557435"/>
                </a:lnTo>
                <a:lnTo>
                  <a:pt x="1356588" y="0"/>
                </a:lnTo>
                <a:lnTo>
                  <a:pt x="0" y="0"/>
                </a:lnTo>
                <a:lnTo>
                  <a:pt x="0" y="557435"/>
                </a:lnTo>
                <a:close/>
              </a:path>
            </a:pathLst>
          </a:custGeom>
          <a:ln w="43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07" name="object 107"/>
          <p:cNvSpPr txBox="1"/>
          <p:nvPr/>
        </p:nvSpPr>
        <p:spPr>
          <a:xfrm>
            <a:off x="31566311" y="19073846"/>
            <a:ext cx="4593330" cy="1044064"/>
          </a:xfrm>
          <a:prstGeom prst="rect">
            <a:avLst/>
          </a:prstGeom>
          <a:ln w="40720">
            <a:solidFill>
              <a:srgbClr val="2E5FAC"/>
            </a:solidFill>
          </a:ln>
        </p:spPr>
        <p:txBody>
          <a:bodyPr vert="horz" wrap="square" lIns="0" tIns="401951" rIns="0" bIns="0" rtlCol="0">
            <a:spAutoFit/>
          </a:bodyPr>
          <a:lstStyle/>
          <a:p>
            <a:pPr marL="1410963">
              <a:spcBef>
                <a:spcPts val="3165"/>
              </a:spcBef>
            </a:pPr>
            <a:r>
              <a:rPr sz="4147" b="1" spc="33" dirty="0">
                <a:latin typeface="Calibri"/>
                <a:cs typeface="Calibri"/>
              </a:rPr>
              <a:t>summary</a:t>
            </a:r>
            <a:endParaRPr sz="4147" dirty="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0502085" y="24061437"/>
            <a:ext cx="711037" cy="773409"/>
          </a:xfrm>
          <a:custGeom>
            <a:avLst/>
            <a:gdLst/>
            <a:ahLst/>
            <a:cxnLst/>
            <a:rect l="l" t="t" r="r" b="b"/>
            <a:pathLst>
              <a:path w="325754" h="354329">
                <a:moveTo>
                  <a:pt x="0" y="354216"/>
                </a:moveTo>
                <a:lnTo>
                  <a:pt x="325354" y="354216"/>
                </a:lnTo>
                <a:lnTo>
                  <a:pt x="325354" y="0"/>
                </a:lnTo>
                <a:lnTo>
                  <a:pt x="0" y="0"/>
                </a:lnTo>
                <a:lnTo>
                  <a:pt x="0" y="354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09" name="object 109"/>
          <p:cNvSpPr txBox="1"/>
          <p:nvPr/>
        </p:nvSpPr>
        <p:spPr>
          <a:xfrm>
            <a:off x="20564881" y="24105434"/>
            <a:ext cx="4224644" cy="638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1071389" algn="l"/>
              </a:tabLst>
            </a:pPr>
            <a:r>
              <a:rPr sz="4147" b="1" spc="22" dirty="0">
                <a:latin typeface="Calibri"/>
                <a:cs typeface="Calibri"/>
              </a:rPr>
              <a:t>+	</a:t>
            </a:r>
            <a:r>
              <a:rPr sz="3383" dirty="0">
                <a:solidFill>
                  <a:srgbClr val="939598"/>
                </a:solidFill>
                <a:latin typeface="Lucida Console"/>
                <a:cs typeface="Lucida Console"/>
              </a:rPr>
              <a:t>psyphr.check</a:t>
            </a:r>
            <a:endParaRPr sz="3383" dirty="0">
              <a:latin typeface="Lucida Console"/>
              <a:cs typeface="Lucida Console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5227735" y="24061437"/>
            <a:ext cx="711037" cy="773409"/>
          </a:xfrm>
          <a:custGeom>
            <a:avLst/>
            <a:gdLst/>
            <a:ahLst/>
            <a:cxnLst/>
            <a:rect l="l" t="t" r="r" b="b"/>
            <a:pathLst>
              <a:path w="325754" h="354329">
                <a:moveTo>
                  <a:pt x="0" y="354216"/>
                </a:moveTo>
                <a:lnTo>
                  <a:pt x="325354" y="354216"/>
                </a:lnTo>
                <a:lnTo>
                  <a:pt x="325354" y="0"/>
                </a:lnTo>
                <a:lnTo>
                  <a:pt x="0" y="0"/>
                </a:lnTo>
                <a:lnTo>
                  <a:pt x="0" y="354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11" name="object 111"/>
          <p:cNvSpPr txBox="1"/>
          <p:nvPr/>
        </p:nvSpPr>
        <p:spPr>
          <a:xfrm>
            <a:off x="25290536" y="24105434"/>
            <a:ext cx="4029212" cy="638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1136532" algn="l"/>
              </a:tabLst>
            </a:pPr>
            <a:r>
              <a:rPr sz="4147" b="1" spc="22" dirty="0">
                <a:latin typeface="Calibri"/>
                <a:cs typeface="Calibri"/>
              </a:rPr>
              <a:t>+	</a:t>
            </a:r>
            <a:r>
              <a:rPr sz="3383" dirty="0">
                <a:solidFill>
                  <a:srgbClr val="939598"/>
                </a:solidFill>
                <a:latin typeface="Lucida Console"/>
                <a:cs typeface="Lucida Console"/>
              </a:rPr>
              <a:t>psyphr.plot</a:t>
            </a:r>
            <a:endParaRPr sz="3383" dirty="0">
              <a:latin typeface="Lucida Console"/>
              <a:cs typeface="Lucida Console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9953384" y="24061437"/>
            <a:ext cx="711037" cy="773409"/>
          </a:xfrm>
          <a:custGeom>
            <a:avLst/>
            <a:gdLst/>
            <a:ahLst/>
            <a:cxnLst/>
            <a:rect l="l" t="t" r="r" b="b"/>
            <a:pathLst>
              <a:path w="325755" h="354329">
                <a:moveTo>
                  <a:pt x="0" y="354216"/>
                </a:moveTo>
                <a:lnTo>
                  <a:pt x="325354" y="354216"/>
                </a:lnTo>
                <a:lnTo>
                  <a:pt x="325354" y="0"/>
                </a:lnTo>
                <a:lnTo>
                  <a:pt x="0" y="0"/>
                </a:lnTo>
                <a:lnTo>
                  <a:pt x="0" y="354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13" name="object 113"/>
          <p:cNvSpPr/>
          <p:nvPr/>
        </p:nvSpPr>
        <p:spPr>
          <a:xfrm>
            <a:off x="34757529" y="24061437"/>
            <a:ext cx="711037" cy="773409"/>
          </a:xfrm>
          <a:custGeom>
            <a:avLst/>
            <a:gdLst/>
            <a:ahLst/>
            <a:cxnLst/>
            <a:rect l="l" t="t" r="r" b="b"/>
            <a:pathLst>
              <a:path w="325755" h="354329">
                <a:moveTo>
                  <a:pt x="0" y="354216"/>
                </a:moveTo>
                <a:lnTo>
                  <a:pt x="325354" y="354216"/>
                </a:lnTo>
                <a:lnTo>
                  <a:pt x="325354" y="0"/>
                </a:lnTo>
                <a:lnTo>
                  <a:pt x="0" y="0"/>
                </a:lnTo>
                <a:lnTo>
                  <a:pt x="0" y="354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14" name="object 114"/>
          <p:cNvSpPr txBox="1"/>
          <p:nvPr/>
        </p:nvSpPr>
        <p:spPr>
          <a:xfrm>
            <a:off x="30016167" y="24105434"/>
            <a:ext cx="5097847" cy="638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1103265" algn="l"/>
              </a:tabLst>
            </a:pPr>
            <a:r>
              <a:rPr sz="4147" b="1" spc="22" dirty="0">
                <a:latin typeface="Calibri"/>
                <a:cs typeface="Calibri"/>
              </a:rPr>
              <a:t>+	</a:t>
            </a:r>
            <a:r>
              <a:rPr sz="3383" spc="11" dirty="0" err="1">
                <a:solidFill>
                  <a:srgbClr val="939598"/>
                </a:solidFill>
                <a:latin typeface="Lucida Console"/>
                <a:cs typeface="Lucida Console"/>
              </a:rPr>
              <a:t>psyphr.model</a:t>
            </a:r>
            <a:r>
              <a:rPr lang="en-US" sz="3383" spc="11" dirty="0">
                <a:solidFill>
                  <a:srgbClr val="939598"/>
                </a:solidFill>
                <a:latin typeface="Lucida Console"/>
                <a:cs typeface="Lucida Console"/>
              </a:rPr>
              <a:t>  </a:t>
            </a:r>
            <a:r>
              <a:rPr sz="4147" b="1" spc="11" dirty="0">
                <a:latin typeface="Calibri"/>
                <a:cs typeface="Calibri"/>
              </a:rPr>
              <a:t>+</a:t>
            </a:r>
            <a:endParaRPr sz="4147" dirty="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186558" y="8699850"/>
            <a:ext cx="11098005" cy="4392352"/>
          </a:xfrm>
          <a:custGeom>
            <a:avLst/>
            <a:gdLst/>
            <a:ahLst/>
            <a:cxnLst/>
            <a:rect l="l" t="t" r="r" b="b"/>
            <a:pathLst>
              <a:path w="5084445" h="2012314">
                <a:moveTo>
                  <a:pt x="0" y="2012106"/>
                </a:moveTo>
                <a:lnTo>
                  <a:pt x="5084324" y="2012106"/>
                </a:lnTo>
                <a:lnTo>
                  <a:pt x="5084324" y="0"/>
                </a:lnTo>
                <a:lnTo>
                  <a:pt x="0" y="0"/>
                </a:lnTo>
                <a:lnTo>
                  <a:pt x="0" y="2012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16" name="object 116"/>
          <p:cNvSpPr txBox="1"/>
          <p:nvPr/>
        </p:nvSpPr>
        <p:spPr>
          <a:xfrm>
            <a:off x="2869583" y="8461934"/>
            <a:ext cx="11663142" cy="4885623"/>
          </a:xfrm>
          <a:prstGeom prst="rect">
            <a:avLst/>
          </a:prstGeom>
          <a:ln w="5817">
            <a:solidFill>
              <a:srgbClr val="231F20"/>
            </a:solidFill>
          </a:ln>
        </p:spPr>
        <p:txBody>
          <a:bodyPr vert="horz" wrap="square" lIns="0" tIns="266119" rIns="0" bIns="0" rtlCol="0">
            <a:spAutoFit/>
          </a:bodyPr>
          <a:lstStyle/>
          <a:p>
            <a:pPr marL="372838" marR="821907">
              <a:lnSpc>
                <a:spcPct val="101800"/>
              </a:lnSpc>
              <a:spcBef>
                <a:spcPts val="2095"/>
              </a:spcBef>
            </a:pPr>
            <a:r>
              <a:rPr sz="3492" spc="11" dirty="0">
                <a:latin typeface="Century Gothic" panose="020B0502020202020204" pitchFamily="34" charset="0"/>
                <a:cs typeface="Times New Roman"/>
              </a:rPr>
              <a:t>Physiological measures are increasingly popular </a:t>
            </a:r>
            <a:r>
              <a:rPr sz="3492" dirty="0">
                <a:latin typeface="Century Gothic" panose="020B0502020202020204" pitchFamily="34" charset="0"/>
                <a:cs typeface="Times New Roman"/>
              </a:rPr>
              <a:t>in  social, behavioral, </a:t>
            </a:r>
            <a:r>
              <a:rPr sz="3492" spc="11" dirty="0">
                <a:latin typeface="Century Gothic" panose="020B0502020202020204" pitchFamily="34" charset="0"/>
                <a:cs typeface="Times New Roman"/>
              </a:rPr>
              <a:t>and psychological research but  yield unwieldy amounts of data and bring </a:t>
            </a:r>
            <a:r>
              <a:rPr sz="3492" dirty="0">
                <a:latin typeface="Century Gothic" panose="020B0502020202020204" pitchFamily="34" charset="0"/>
                <a:cs typeface="Times New Roman"/>
              </a:rPr>
              <a:t>their</a:t>
            </a:r>
            <a:r>
              <a:rPr sz="3492" spc="-196" dirty="0">
                <a:latin typeface="Century Gothic" panose="020B0502020202020204" pitchFamily="34" charset="0"/>
                <a:cs typeface="Times New Roman"/>
              </a:rPr>
              <a:t> </a:t>
            </a:r>
            <a:r>
              <a:rPr sz="3492" spc="11" dirty="0">
                <a:latin typeface="Century Gothic" panose="020B0502020202020204" pitchFamily="34" charset="0"/>
                <a:cs typeface="Times New Roman"/>
              </a:rPr>
              <a:t>own  challenges </a:t>
            </a:r>
            <a:r>
              <a:rPr sz="3492" dirty="0">
                <a:latin typeface="Century Gothic" panose="020B0502020202020204" pitchFamily="34" charset="0"/>
                <a:cs typeface="Times New Roman"/>
              </a:rPr>
              <a:t>[1]. </a:t>
            </a:r>
            <a:endParaRPr lang="en-US" sz="3492" dirty="0">
              <a:latin typeface="Century Gothic" panose="020B0502020202020204" pitchFamily="34" charset="0"/>
              <a:cs typeface="Times New Roman"/>
            </a:endParaRPr>
          </a:p>
          <a:p>
            <a:pPr marL="372838" marR="821907">
              <a:lnSpc>
                <a:spcPct val="101800"/>
              </a:lnSpc>
              <a:spcBef>
                <a:spcPts val="2095"/>
              </a:spcBef>
            </a:pPr>
            <a:r>
              <a:rPr sz="3492" spc="-131" dirty="0">
                <a:latin typeface="Century Gothic" panose="020B0502020202020204" pitchFamily="34" charset="0"/>
                <a:cs typeface="Times New Roman"/>
              </a:rPr>
              <a:t>To </a:t>
            </a:r>
            <a:r>
              <a:rPr sz="3492" dirty="0">
                <a:latin typeface="Century Gothic" panose="020B0502020202020204" pitchFamily="34" charset="0"/>
                <a:cs typeface="Times New Roman"/>
              </a:rPr>
              <a:t>date, </a:t>
            </a:r>
            <a:r>
              <a:rPr sz="3492" spc="11" dirty="0">
                <a:latin typeface="Century Gothic" panose="020B0502020202020204" pitchFamily="34" charset="0"/>
                <a:cs typeface="Times New Roman"/>
              </a:rPr>
              <a:t>few </a:t>
            </a:r>
            <a:r>
              <a:rPr sz="3492" dirty="0">
                <a:latin typeface="Century Gothic" panose="020B0502020202020204" pitchFamily="34" charset="0"/>
                <a:cs typeface="Times New Roman"/>
              </a:rPr>
              <a:t>tools </a:t>
            </a:r>
            <a:r>
              <a:rPr sz="3492" spc="11" dirty="0">
                <a:latin typeface="Century Gothic" panose="020B0502020202020204" pitchFamily="34" charset="0"/>
                <a:cs typeface="Times New Roman"/>
              </a:rPr>
              <a:t>have been developed </a:t>
            </a:r>
            <a:r>
              <a:rPr sz="3492" dirty="0">
                <a:latin typeface="Century Gothic" panose="020B0502020202020204" pitchFamily="34" charset="0"/>
                <a:cs typeface="Times New Roman"/>
              </a:rPr>
              <a:t>[2] to </a:t>
            </a:r>
            <a:r>
              <a:rPr sz="3492" spc="11" dirty="0">
                <a:latin typeface="Century Gothic" panose="020B0502020202020204" pitchFamily="34" charset="0"/>
                <a:cs typeface="Times New Roman"/>
              </a:rPr>
              <a:t>support </a:t>
            </a:r>
            <a:r>
              <a:rPr sz="3492" spc="-11" dirty="0">
                <a:latin typeface="Century Gothic" panose="020B0502020202020204" pitchFamily="34" charset="0"/>
                <a:cs typeface="Times New Roman"/>
              </a:rPr>
              <a:t>reproducibility, </a:t>
            </a:r>
            <a:r>
              <a:rPr sz="3492" spc="-44" dirty="0">
                <a:latin typeface="Century Gothic" panose="020B0502020202020204" pitchFamily="34" charset="0"/>
                <a:cs typeface="Times New Roman"/>
              </a:rPr>
              <a:t>efficiency,  </a:t>
            </a:r>
            <a:r>
              <a:rPr sz="3492" spc="11" dirty="0">
                <a:latin typeface="Century Gothic" panose="020B0502020202020204" pitchFamily="34" charset="0"/>
                <a:cs typeface="Times New Roman"/>
              </a:rPr>
              <a:t>and </a:t>
            </a:r>
            <a:r>
              <a:rPr sz="3492" dirty="0">
                <a:latin typeface="Century Gothic" panose="020B0502020202020204" pitchFamily="34" charset="0"/>
                <a:cs typeface="Times New Roman"/>
              </a:rPr>
              <a:t>accuracy </a:t>
            </a:r>
            <a:r>
              <a:rPr sz="3492" spc="11" dirty="0">
                <a:latin typeface="Century Gothic" panose="020B0502020202020204" pitchFamily="34" charset="0"/>
                <a:cs typeface="Times New Roman"/>
              </a:rPr>
              <a:t>[3-5] </a:t>
            </a:r>
            <a:r>
              <a:rPr sz="3492" dirty="0">
                <a:latin typeface="Century Gothic" panose="020B0502020202020204" pitchFamily="34" charset="0"/>
                <a:cs typeface="Times New Roman"/>
              </a:rPr>
              <a:t>in </a:t>
            </a:r>
            <a:r>
              <a:rPr sz="3492" spc="11" dirty="0">
                <a:latin typeface="Century Gothic" panose="020B0502020202020204" pitchFamily="34" charset="0"/>
                <a:cs typeface="Times New Roman"/>
              </a:rPr>
              <a:t>psychophysiological data  </a:t>
            </a:r>
            <a:r>
              <a:rPr sz="3492" dirty="0">
                <a:latin typeface="Century Gothic" panose="020B0502020202020204" pitchFamily="34" charset="0"/>
                <a:cs typeface="Times New Roman"/>
              </a:rPr>
              <a:t>processing </a:t>
            </a:r>
            <a:r>
              <a:rPr sz="3492" spc="11" dirty="0">
                <a:latin typeface="Century Gothic" panose="020B0502020202020204" pitchFamily="34" charset="0"/>
                <a:cs typeface="Times New Roman"/>
              </a:rPr>
              <a:t>and</a:t>
            </a:r>
            <a:r>
              <a:rPr sz="3492" spc="-87" dirty="0">
                <a:latin typeface="Century Gothic" panose="020B0502020202020204" pitchFamily="34" charset="0"/>
                <a:cs typeface="Times New Roman"/>
              </a:rPr>
              <a:t> </a:t>
            </a:r>
            <a:r>
              <a:rPr sz="3492" spc="11" dirty="0">
                <a:latin typeface="Century Gothic" panose="020B0502020202020204" pitchFamily="34" charset="0"/>
                <a:cs typeface="Times New Roman"/>
              </a:rPr>
              <a:t>management.</a:t>
            </a:r>
            <a:endParaRPr sz="3492" dirty="0">
              <a:latin typeface="Century Gothic" panose="020B0502020202020204" pitchFamily="34" charset="0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9104050" y="8568024"/>
            <a:ext cx="5595435" cy="92865"/>
          </a:xfrm>
          <a:custGeom>
            <a:avLst/>
            <a:gdLst/>
            <a:ahLst/>
            <a:cxnLst/>
            <a:rect l="l" t="t" r="r" b="b"/>
            <a:pathLst>
              <a:path w="2563494" h="42545">
                <a:moveTo>
                  <a:pt x="0" y="42276"/>
                </a:moveTo>
                <a:lnTo>
                  <a:pt x="2563344" y="42276"/>
                </a:lnTo>
                <a:lnTo>
                  <a:pt x="2563344" y="0"/>
                </a:lnTo>
                <a:lnTo>
                  <a:pt x="0" y="0"/>
                </a:lnTo>
                <a:lnTo>
                  <a:pt x="0" y="42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18" name="object 118"/>
          <p:cNvSpPr/>
          <p:nvPr/>
        </p:nvSpPr>
        <p:spPr>
          <a:xfrm>
            <a:off x="29104050" y="13128388"/>
            <a:ext cx="5595435" cy="184343"/>
          </a:xfrm>
          <a:custGeom>
            <a:avLst/>
            <a:gdLst/>
            <a:ahLst/>
            <a:cxnLst/>
            <a:rect l="l" t="t" r="r" b="b"/>
            <a:pathLst>
              <a:path w="2563494" h="84454">
                <a:moveTo>
                  <a:pt x="0" y="84252"/>
                </a:moveTo>
                <a:lnTo>
                  <a:pt x="2563344" y="84252"/>
                </a:lnTo>
                <a:lnTo>
                  <a:pt x="2563344" y="0"/>
                </a:lnTo>
                <a:lnTo>
                  <a:pt x="0" y="0"/>
                </a:lnTo>
                <a:lnTo>
                  <a:pt x="0" y="84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/>
          </a:p>
        </p:txBody>
      </p:sp>
      <p:sp>
        <p:nvSpPr>
          <p:cNvPr id="119" name="object 119"/>
          <p:cNvSpPr/>
          <p:nvPr/>
        </p:nvSpPr>
        <p:spPr>
          <a:xfrm>
            <a:off x="29018123" y="8660304"/>
            <a:ext cx="5771462" cy="4468584"/>
          </a:xfrm>
          <a:custGeom>
            <a:avLst/>
            <a:gdLst/>
            <a:ahLst/>
            <a:cxnLst/>
            <a:rect l="l" t="t" r="r" b="b"/>
            <a:pathLst>
              <a:path w="2644140" h="2047239">
                <a:moveTo>
                  <a:pt x="0" y="2047009"/>
                </a:moveTo>
                <a:lnTo>
                  <a:pt x="2644147" y="2047009"/>
                </a:lnTo>
                <a:lnTo>
                  <a:pt x="2644147" y="0"/>
                </a:lnTo>
                <a:lnTo>
                  <a:pt x="0" y="0"/>
                </a:lnTo>
                <a:lnTo>
                  <a:pt x="0" y="2047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571" dirty="0"/>
          </a:p>
        </p:txBody>
      </p:sp>
      <p:sp>
        <p:nvSpPr>
          <p:cNvPr id="120" name="object 120"/>
          <p:cNvSpPr txBox="1"/>
          <p:nvPr/>
        </p:nvSpPr>
        <p:spPr>
          <a:xfrm>
            <a:off x="29080931" y="8702071"/>
            <a:ext cx="5650876" cy="1410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088"/>
            <a:r>
              <a:rPr sz="3056" spc="33" dirty="0">
                <a:latin typeface="Century Gothic" panose="020B0502020202020204" pitchFamily="34" charset="0"/>
                <a:cs typeface="Times New Roman"/>
              </a:rPr>
              <a:t>A </a:t>
            </a:r>
            <a:r>
              <a:rPr sz="3056" spc="22" dirty="0">
                <a:latin typeface="Century Gothic" panose="020B0502020202020204" pitchFamily="34" charset="0"/>
                <a:cs typeface="Times New Roman"/>
              </a:rPr>
              <a:t>main </a:t>
            </a:r>
            <a:r>
              <a:rPr sz="3056" spc="11" dirty="0">
                <a:latin typeface="Century Gothic" panose="020B0502020202020204" pitchFamily="34" charset="0"/>
                <a:cs typeface="Times New Roman"/>
              </a:rPr>
              <a:t>principle of</a:t>
            </a:r>
            <a:r>
              <a:rPr sz="3056" spc="-316" dirty="0">
                <a:latin typeface="Century Gothic" panose="020B0502020202020204" pitchFamily="34" charset="0"/>
                <a:cs typeface="Times New Roman"/>
              </a:rPr>
              <a:t> </a:t>
            </a:r>
            <a:r>
              <a:rPr sz="3056" spc="22" dirty="0">
                <a:latin typeface="Century Gothic" panose="020B0502020202020204" pitchFamily="34" charset="0"/>
                <a:cs typeface="Times New Roman"/>
              </a:rPr>
              <a:t>computational  </a:t>
            </a:r>
            <a:r>
              <a:rPr sz="3056" spc="11" dirty="0">
                <a:latin typeface="Century Gothic" panose="020B0502020202020204" pitchFamily="34" charset="0"/>
                <a:cs typeface="Times New Roman"/>
              </a:rPr>
              <a:t>reproducibility </a:t>
            </a:r>
            <a:r>
              <a:rPr lang="en-US" sz="3056" spc="22" dirty="0">
                <a:latin typeface="Century Gothic" panose="020B0502020202020204" pitchFamily="34" charset="0"/>
                <a:cs typeface="Times New Roman"/>
              </a:rPr>
              <a:t>is</a:t>
            </a:r>
            <a:r>
              <a:rPr sz="3056" spc="22" dirty="0">
                <a:latin typeface="Century Gothic" panose="020B0502020202020204" pitchFamily="34" charset="0"/>
                <a:cs typeface="Times New Roman"/>
              </a:rPr>
              <a:t> </a:t>
            </a:r>
            <a:r>
              <a:rPr sz="3056" spc="11" dirty="0">
                <a:latin typeface="Century Gothic" panose="020B0502020202020204" pitchFamily="34" charset="0"/>
                <a:cs typeface="Times New Roman"/>
              </a:rPr>
              <a:t>tidy data [7].</a:t>
            </a:r>
            <a:endParaRPr sz="3056" dirty="0">
              <a:latin typeface="Century Gothic" panose="020B0502020202020204" pitchFamily="34" charset="0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9231885" y="10508882"/>
            <a:ext cx="5609372" cy="1209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008" indent="-237008">
              <a:buChar char="-"/>
              <a:tabLst>
                <a:tab pos="238394" algn="l"/>
              </a:tabLst>
            </a:pPr>
            <a:r>
              <a:rPr sz="2619" spc="22" dirty="0">
                <a:latin typeface="Century Gothic" panose="020B0502020202020204" pitchFamily="34" charset="0"/>
                <a:cs typeface="Times New Roman"/>
              </a:rPr>
              <a:t>Each column </a:t>
            </a:r>
            <a:r>
              <a:rPr sz="2619" spc="11" dirty="0">
                <a:latin typeface="Century Gothic" panose="020B0502020202020204" pitchFamily="34" charset="0"/>
                <a:cs typeface="Times New Roman"/>
              </a:rPr>
              <a:t>as </a:t>
            </a:r>
            <a:r>
              <a:rPr sz="2619" spc="22" dirty="0">
                <a:latin typeface="Century Gothic" panose="020B0502020202020204" pitchFamily="34" charset="0"/>
                <a:cs typeface="Times New Roman"/>
              </a:rPr>
              <a:t>a</a:t>
            </a:r>
            <a:r>
              <a:rPr sz="2619" spc="-120" dirty="0">
                <a:latin typeface="Century Gothic" panose="020B0502020202020204" pitchFamily="34" charset="0"/>
                <a:cs typeface="Times New Roman"/>
              </a:rPr>
              <a:t> </a:t>
            </a:r>
            <a:r>
              <a:rPr sz="2619" spc="11" dirty="0">
                <a:latin typeface="Century Gothic" panose="020B0502020202020204" pitchFamily="34" charset="0"/>
                <a:cs typeface="Times New Roman"/>
              </a:rPr>
              <a:t>variable</a:t>
            </a:r>
            <a:endParaRPr sz="2619" dirty="0">
              <a:latin typeface="Century Gothic" panose="020B0502020202020204" pitchFamily="34" charset="0"/>
              <a:cs typeface="Times New Roman"/>
            </a:endParaRPr>
          </a:p>
          <a:p>
            <a:pPr marL="237008" indent="-237008">
              <a:buChar char="-"/>
              <a:tabLst>
                <a:tab pos="238394" algn="l"/>
              </a:tabLst>
            </a:pPr>
            <a:r>
              <a:rPr sz="2619" spc="22" dirty="0">
                <a:latin typeface="Century Gothic" panose="020B0502020202020204" pitchFamily="34" charset="0"/>
                <a:cs typeface="Times New Roman"/>
              </a:rPr>
              <a:t>Each row </a:t>
            </a:r>
            <a:r>
              <a:rPr sz="2619" spc="11" dirty="0">
                <a:latin typeface="Century Gothic" panose="020B0502020202020204" pitchFamily="34" charset="0"/>
                <a:cs typeface="Times New Roman"/>
              </a:rPr>
              <a:t>as </a:t>
            </a:r>
            <a:r>
              <a:rPr sz="2619" spc="22" dirty="0">
                <a:latin typeface="Century Gothic" panose="020B0502020202020204" pitchFamily="34" charset="0"/>
                <a:cs typeface="Times New Roman"/>
              </a:rPr>
              <a:t>an</a:t>
            </a:r>
            <a:r>
              <a:rPr sz="2619" spc="-76" dirty="0">
                <a:latin typeface="Century Gothic" panose="020B0502020202020204" pitchFamily="34" charset="0"/>
                <a:cs typeface="Times New Roman"/>
              </a:rPr>
              <a:t> </a:t>
            </a:r>
            <a:r>
              <a:rPr sz="2619" spc="11" dirty="0">
                <a:latin typeface="Century Gothic" panose="020B0502020202020204" pitchFamily="34" charset="0"/>
                <a:cs typeface="Times New Roman"/>
              </a:rPr>
              <a:t>observation</a:t>
            </a:r>
            <a:endParaRPr sz="2619" dirty="0">
              <a:latin typeface="Century Gothic" panose="020B0502020202020204" pitchFamily="34" charset="0"/>
              <a:cs typeface="Times New Roman"/>
            </a:endParaRPr>
          </a:p>
          <a:p>
            <a:pPr marL="237008" indent="-237008">
              <a:buChar char="-"/>
              <a:tabLst>
                <a:tab pos="238394" algn="l"/>
              </a:tabLst>
            </a:pPr>
            <a:r>
              <a:rPr sz="2619" spc="22" dirty="0">
                <a:latin typeface="Century Gothic" panose="020B0502020202020204" pitchFamily="34" charset="0"/>
                <a:cs typeface="Times New Roman"/>
              </a:rPr>
              <a:t>Each </a:t>
            </a:r>
            <a:r>
              <a:rPr sz="2619" spc="11" dirty="0">
                <a:latin typeface="Century Gothic" panose="020B0502020202020204" pitchFamily="34" charset="0"/>
                <a:cs typeface="Times New Roman"/>
              </a:rPr>
              <a:t>table as </a:t>
            </a:r>
            <a:r>
              <a:rPr sz="2619" spc="22" dirty="0">
                <a:latin typeface="Century Gothic" panose="020B0502020202020204" pitchFamily="34" charset="0"/>
                <a:cs typeface="Times New Roman"/>
              </a:rPr>
              <a:t>a</a:t>
            </a:r>
            <a:r>
              <a:rPr sz="2619" spc="-142" dirty="0">
                <a:latin typeface="Century Gothic" panose="020B0502020202020204" pitchFamily="34" charset="0"/>
                <a:cs typeface="Times New Roman"/>
              </a:rPr>
              <a:t> </a:t>
            </a:r>
            <a:r>
              <a:rPr sz="2619" spc="22" dirty="0">
                <a:latin typeface="Century Gothic" panose="020B0502020202020204" pitchFamily="34" charset="0"/>
                <a:cs typeface="Times New Roman"/>
              </a:rPr>
              <a:t>measure</a:t>
            </a:r>
            <a:endParaRPr sz="2619" dirty="0">
              <a:latin typeface="Century Gothic" panose="020B0502020202020204" pitchFamily="34" charset="0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9080925" y="12079558"/>
            <a:ext cx="6281113" cy="940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088"/>
            <a:r>
              <a:rPr sz="3056" spc="22" dirty="0">
                <a:latin typeface="Century Gothic" panose="020B0502020202020204" pitchFamily="34" charset="0"/>
                <a:cs typeface="Times New Roman"/>
              </a:rPr>
              <a:t>Our work </a:t>
            </a:r>
            <a:r>
              <a:rPr sz="3056" spc="11" dirty="0">
                <a:latin typeface="Century Gothic" panose="020B0502020202020204" pitchFamily="34" charset="0"/>
                <a:cs typeface="Times New Roman"/>
              </a:rPr>
              <a:t>extends </a:t>
            </a:r>
            <a:r>
              <a:rPr lang="en-US" sz="3056" spc="11" dirty="0">
                <a:latin typeface="Century Gothic" panose="020B0502020202020204" pitchFamily="34" charset="0"/>
                <a:cs typeface="Times New Roman"/>
              </a:rPr>
              <a:t>the </a:t>
            </a:r>
            <a:r>
              <a:rPr sz="3056" spc="11" dirty="0">
                <a:latin typeface="Century Gothic" panose="020B0502020202020204" pitchFamily="34" charset="0"/>
                <a:cs typeface="Times New Roman"/>
              </a:rPr>
              <a:t>tidy principles</a:t>
            </a:r>
            <a:r>
              <a:rPr lang="en-US" sz="3056" spc="11" dirty="0">
                <a:latin typeface="Century Gothic" panose="020B0502020202020204" pitchFamily="34" charset="0"/>
                <a:cs typeface="Times New Roman"/>
              </a:rPr>
              <a:t> to physiological data.</a:t>
            </a:r>
            <a:endParaRPr sz="3056" dirty="0">
              <a:latin typeface="Century Gothic" panose="020B0502020202020204" pitchFamily="34" charset="0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4579824" y="13060199"/>
            <a:ext cx="2784550" cy="268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46" spc="-11" dirty="0">
                <a:latin typeface="Times New Roman"/>
                <a:cs typeface="Times New Roman"/>
              </a:rPr>
              <a:t>[6]</a:t>
            </a:r>
            <a:r>
              <a:rPr sz="1746" spc="-44" dirty="0">
                <a:latin typeface="Times New Roman"/>
                <a:cs typeface="Times New Roman"/>
              </a:rPr>
              <a:t> </a:t>
            </a:r>
            <a:r>
              <a:rPr sz="1801" baseline="10101" dirty="0">
                <a:solidFill>
                  <a:srgbClr val="231F20"/>
                </a:solidFill>
                <a:latin typeface="Adobe Song Std L"/>
                <a:cs typeface="Adobe Song Std L"/>
              </a:rPr>
              <a:t>https://r4ds.had.co.nz/introduction.html</a:t>
            </a:r>
            <a:endParaRPr sz="1801" baseline="10101">
              <a:latin typeface="Adobe Song Std L"/>
              <a:cs typeface="Adobe Song Std 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5923310" y="24137624"/>
            <a:ext cx="3878134" cy="2239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143" algn="just"/>
            <a:r>
              <a:rPr sz="3383" dirty="0">
                <a:solidFill>
                  <a:srgbClr val="939598"/>
                </a:solidFill>
                <a:latin typeface="Lucida Console"/>
                <a:cs typeface="Lucida Console"/>
              </a:rPr>
              <a:t>psyphr.bids</a:t>
            </a:r>
            <a:endParaRPr sz="3383" dirty="0">
              <a:latin typeface="Lucida Console"/>
              <a:cs typeface="Lucida Console"/>
            </a:endParaRPr>
          </a:p>
          <a:p>
            <a:pPr marR="11088" algn="just">
              <a:lnSpc>
                <a:spcPct val="101400"/>
              </a:lnSpc>
              <a:spcBef>
                <a:spcPts val="2521"/>
              </a:spcBef>
            </a:pPr>
            <a:r>
              <a:rPr sz="3056" i="1" spc="11" dirty="0">
                <a:solidFill>
                  <a:srgbClr val="231F20"/>
                </a:solidFill>
                <a:latin typeface="Times New Roman"/>
                <a:cs typeface="Times New Roman"/>
              </a:rPr>
              <a:t>compatibility with</a:t>
            </a:r>
            <a:r>
              <a:rPr sz="3056" i="1" spc="-4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056" i="1" spc="11" dirty="0">
                <a:solidFill>
                  <a:srgbClr val="231F20"/>
                </a:solidFill>
                <a:latin typeface="Times New Roman"/>
                <a:cs typeface="Times New Roman"/>
              </a:rPr>
              <a:t>Brain  Imaging Data </a:t>
            </a:r>
            <a:r>
              <a:rPr sz="3056" i="1" dirty="0">
                <a:solidFill>
                  <a:srgbClr val="231F20"/>
                </a:solidFill>
                <a:latin typeface="Times New Roman"/>
                <a:cs typeface="Times New Roman"/>
              </a:rPr>
              <a:t>Structure  </a:t>
            </a:r>
            <a:r>
              <a:rPr sz="3056" i="1" spc="22" dirty="0">
                <a:solidFill>
                  <a:srgbClr val="231F20"/>
                </a:solidFill>
                <a:latin typeface="Times New Roman"/>
                <a:cs typeface="Times New Roman"/>
              </a:rPr>
              <a:t>(BIDS)</a:t>
            </a:r>
            <a:r>
              <a:rPr lang="en-US" sz="3056" i="1" spc="22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601" spc="33" baseline="5050" dirty="0">
                <a:latin typeface="Times New Roman"/>
                <a:cs typeface="Times New Roman"/>
              </a:rPr>
              <a:t>[8]</a:t>
            </a:r>
            <a:endParaRPr sz="3601" baseline="5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480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Song Std L</vt:lpstr>
      <vt:lpstr>Arial Narrow</vt:lpstr>
      <vt:lpstr>Calibri</vt:lpstr>
      <vt:lpstr>Century Gothic</vt:lpstr>
      <vt:lpstr>Lucida Console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</dc:title>
  <cp:lastModifiedBy>Wendt,Kathleen</cp:lastModifiedBy>
  <cp:revision>3</cp:revision>
  <dcterms:created xsi:type="dcterms:W3CDTF">2019-11-11T21:53:27Z</dcterms:created>
  <dcterms:modified xsi:type="dcterms:W3CDTF">2019-11-12T05:11:21Z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2019-11-11T00:00:00Z</vt:filetime>
  </property>
  <property fmtid="{D5CDD505-2E9C-101B-9397-08002B2CF9AE}" pid="3" name="Creator">
    <vt:lpwstr>Adobe Illustrator CC 23.0 (Windows)</vt:lpwstr>
  </property>
  <property fmtid="{D5CDD505-2E9C-101B-9397-08002B2CF9AE}" pid="4" name="LastSaved">
    <vt:filetime>2019-11-12T00:00:00Z</vt:filetime>
  </property>
</Properties>
</file>