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51206400" cy="32918400"/>
  <p:notesSz cx="6858000" cy="9144000"/>
  <p:defaultTextStyle>
    <a:defPPr>
      <a:defRPr lang="en-US"/>
    </a:defPPr>
    <a:lvl1pPr marL="0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1pPr>
    <a:lvl2pPr marL="1984405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2pPr>
    <a:lvl3pPr marL="3968818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3pPr>
    <a:lvl4pPr marL="5953228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4pPr>
    <a:lvl5pPr marL="7937641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5pPr>
    <a:lvl6pPr marL="9922050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6pPr>
    <a:lvl7pPr marL="11906455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7pPr>
    <a:lvl8pPr marL="13890869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8pPr>
    <a:lvl9pPr marL="15875274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D9C"/>
    <a:srgbClr val="DAD490"/>
    <a:srgbClr val="D0DB42"/>
    <a:srgbClr val="1E4D2B"/>
    <a:srgbClr val="024D26"/>
    <a:srgbClr val="E1963E"/>
    <a:srgbClr val="7F7F7F"/>
    <a:srgbClr val="E57D30"/>
    <a:srgbClr val="092529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1" autoAdjust="0"/>
    <p:restoredTop sz="94651" autoAdjust="0"/>
  </p:normalViewPr>
  <p:slideViewPr>
    <p:cSldViewPr snapToGrid="0" snapToObjects="1">
      <p:cViewPr varScale="1">
        <p:scale>
          <a:sx n="23" d="100"/>
          <a:sy n="23" d="100"/>
        </p:scale>
        <p:origin x="13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1" d="100"/>
        <a:sy n="161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37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54A1A-7AD8-9043-B73C-5F273BF3337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18F5-F84F-0E42-92B0-1A209486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1pPr>
    <a:lvl2pPr marL="1781434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2pPr>
    <a:lvl3pPr marL="3562868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3pPr>
    <a:lvl4pPr marL="5344302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4pPr>
    <a:lvl5pPr marL="7125736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5pPr>
    <a:lvl6pPr marL="8907170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6pPr>
    <a:lvl7pPr marL="10688604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7pPr>
    <a:lvl8pPr marL="12470039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8pPr>
    <a:lvl9pPr marL="14251473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2" y="722902"/>
            <a:ext cx="10344933" cy="3285751"/>
          </a:xfrm>
          <a:prstGeom prst="rect">
            <a:avLst/>
          </a:prstGeom>
        </p:spPr>
      </p:pic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721426" y="1574799"/>
            <a:ext cx="15891150" cy="2239183"/>
          </a:xfrm>
          <a:prstGeom prst="rect">
            <a:avLst/>
          </a:prstGeom>
        </p:spPr>
        <p:txBody>
          <a:bodyPr vert="horz" lIns="54864" tIns="54864" rIns="54864" bIns="50929" rtlCol="0" anchor="t" anchorCtr="0">
            <a:normAutofit/>
          </a:bodyPr>
          <a:lstStyle/>
          <a:p>
            <a:r>
              <a:rPr lang="en-US" dirty="0" smtClean="0"/>
              <a:t>TITLE OF RESEARCH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429440" y="1574799"/>
            <a:ext cx="6022848" cy="223918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Author No. 1</a:t>
            </a:r>
            <a:br>
              <a:rPr lang="en-US" dirty="0" smtClean="0"/>
            </a:br>
            <a:r>
              <a:rPr lang="en-US" dirty="0" smtClean="0"/>
              <a:t>Title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44269152" y="1574799"/>
            <a:ext cx="6022848" cy="223918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Author No. 2</a:t>
            </a:r>
            <a:br>
              <a:rPr lang="en-US" dirty="0" smtClean="0"/>
            </a:br>
            <a:r>
              <a:rPr lang="en-US" dirty="0" smtClean="0"/>
              <a:t>Title</a:t>
            </a:r>
          </a:p>
        </p:txBody>
      </p:sp>
      <p:pic>
        <p:nvPicPr>
          <p:cNvPr id="3" name="Picture 2" descr="Colorado State University signatur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69" y="31147577"/>
            <a:ext cx="9161388" cy="419775"/>
          </a:xfrm>
          <a:prstGeom prst="rect">
            <a:avLst/>
          </a:prstGeom>
        </p:spPr>
      </p:pic>
      <p:sp>
        <p:nvSpPr>
          <p:cNvPr id="4" name="Rectangle 3" descr="Colege of Health and Human Sciences text"/>
          <p:cNvSpPr/>
          <p:nvPr userDrawn="1"/>
        </p:nvSpPr>
        <p:spPr>
          <a:xfrm>
            <a:off x="26539543" y="30927748"/>
            <a:ext cx="1336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spc="300" dirty="0" smtClean="0">
                <a:solidFill>
                  <a:srgbClr val="FFFFFF"/>
                </a:solidFill>
                <a:latin typeface="+mn-lt"/>
                <a:cs typeface="Franklin Gothic Medium"/>
              </a:rPr>
              <a:t>COLLEGE OF HEALTH AND HUMAN SCIENCES</a:t>
            </a:r>
            <a:endParaRPr lang="en-US" sz="4800" dirty="0">
              <a:latin typeface="+mn-lt"/>
            </a:endParaRPr>
          </a:p>
        </p:txBody>
      </p:sp>
      <p:pic>
        <p:nvPicPr>
          <p:cNvPr id="8" name="Picture 7" descr="white line art on background bar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11" t="62144" b="19150"/>
          <a:stretch/>
        </p:blipFill>
        <p:spPr>
          <a:xfrm>
            <a:off x="41046400" y="29768800"/>
            <a:ext cx="9245599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dark green bar"/>
          <p:cNvSpPr/>
          <p:nvPr userDrawn="1"/>
        </p:nvSpPr>
        <p:spPr>
          <a:xfrm>
            <a:off x="914400" y="30565893"/>
            <a:ext cx="49377600" cy="15573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509249" rtl="0" eaLnBrk="1" latinLnBrk="0" hangingPunct="1">
        <a:spcBef>
          <a:spcPct val="0"/>
        </a:spcBef>
        <a:buNone/>
        <a:defRPr sz="8000" kern="1200" cap="all" baseline="0">
          <a:solidFill>
            <a:schemeClr val="tx2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0" marR="0" indent="0" algn="l" defTabSz="480709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1pPr>
      <a:lvl2pPr marL="827531" indent="-318282" algn="l" defTabSz="509249" rtl="0" eaLnBrk="1" latinLnBrk="0" hangingPunct="1">
        <a:spcBef>
          <a:spcPct val="2000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2pPr>
      <a:lvl3pPr marL="1273126" indent="-254625" algn="l" defTabSz="509249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14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3pPr>
      <a:lvl4pPr marL="1782376" indent="-254625" algn="l" defTabSz="509249" rtl="0" eaLnBrk="1" latinLnBrk="0" hangingPunct="1">
        <a:spcBef>
          <a:spcPct val="20000"/>
        </a:spcBef>
        <a:spcAft>
          <a:spcPts val="600"/>
        </a:spcAft>
        <a:buFont typeface="Arial"/>
        <a:buChar char="–"/>
        <a:defRPr sz="12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4pPr>
      <a:lvl5pPr marL="2291627" indent="-254625" algn="l" defTabSz="509249" rtl="0" eaLnBrk="1" latinLnBrk="0" hangingPunct="1">
        <a:spcBef>
          <a:spcPct val="20000"/>
        </a:spcBef>
        <a:buFont typeface="Arial"/>
        <a:buChar char="»"/>
        <a:defRPr sz="12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5pPr>
      <a:lvl6pPr marL="2800878" indent="-254625" algn="l" defTabSz="50924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129" indent="-254625" algn="l" defTabSz="50924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378" indent="-254625" algn="l" defTabSz="50924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629" indent="-254625" algn="l" defTabSz="50924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49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01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751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003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252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502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753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002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im.org/resources/contrastcheck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 + FONTS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508665" y="4833141"/>
            <a:ext cx="14232814" cy="8448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dirty="0">
                <a:latin typeface="+mj-lt"/>
              </a:rPr>
              <a:t>Colorado State University Palette</a:t>
            </a:r>
          </a:p>
        </p:txBody>
      </p:sp>
      <p:cxnSp>
        <p:nvCxnSpPr>
          <p:cNvPr id="117" name="Straight Connector 116" descr="head underline"/>
          <p:cNvCxnSpPr/>
          <p:nvPr/>
        </p:nvCxnSpPr>
        <p:spPr>
          <a:xfrm>
            <a:off x="4343400" y="6049258"/>
            <a:ext cx="20040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62217" y="9633468"/>
            <a:ext cx="1389573" cy="2031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latin typeface="+mj-lt"/>
              </a:rPr>
              <a:t>R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latin typeface="+mj-lt"/>
              </a:rPr>
              <a:t>G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latin typeface="+mj-lt"/>
              </a:rPr>
              <a:t>B</a:t>
            </a:r>
          </a:p>
        </p:txBody>
      </p:sp>
      <p:sp>
        <p:nvSpPr>
          <p:cNvPr id="51" name="Rectangle 50" descr="PMS 357"/>
          <p:cNvSpPr/>
          <p:nvPr/>
        </p:nvSpPr>
        <p:spPr>
          <a:xfrm>
            <a:off x="6670658" y="6992777"/>
            <a:ext cx="2030918" cy="2092461"/>
          </a:xfrm>
          <a:prstGeom prst="rect">
            <a:avLst/>
          </a:prstGeom>
          <a:solidFill>
            <a:srgbClr val="1E4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sz="287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0658" y="9633464"/>
            <a:ext cx="2030918" cy="353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30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77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4000" dirty="0">
                <a:solidFill>
                  <a:srgbClr val="000000"/>
                </a:solidFill>
              </a:rPr>
              <a:t>43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PMS 357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1E4D2B</a:t>
            </a:r>
          </a:p>
        </p:txBody>
      </p:sp>
      <p:sp>
        <p:nvSpPr>
          <p:cNvPr id="55" name="Rectangle 54" descr="PMS 617"/>
          <p:cNvSpPr/>
          <p:nvPr/>
        </p:nvSpPr>
        <p:spPr>
          <a:xfrm>
            <a:off x="10360427" y="6992777"/>
            <a:ext cx="2030918" cy="20924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sz="287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60427" y="9633464"/>
            <a:ext cx="2030918" cy="353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200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195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4000" dirty="0">
                <a:solidFill>
                  <a:srgbClr val="000000"/>
                </a:solidFill>
              </a:rPr>
              <a:t>114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PMS 617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C8C372</a:t>
            </a:r>
          </a:p>
        </p:txBody>
      </p:sp>
      <p:sp>
        <p:nvSpPr>
          <p:cNvPr id="78" name="Rectangle 77" descr="White"/>
          <p:cNvSpPr/>
          <p:nvPr/>
        </p:nvSpPr>
        <p:spPr>
          <a:xfrm>
            <a:off x="14050206" y="6992777"/>
            <a:ext cx="2030918" cy="20924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sz="287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224366" y="9633464"/>
            <a:ext cx="1710261" cy="353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255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255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4000" dirty="0">
                <a:solidFill>
                  <a:srgbClr val="000000"/>
                </a:solidFill>
              </a:rPr>
              <a:t>255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White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FFFFFF</a:t>
            </a:r>
          </a:p>
        </p:txBody>
      </p:sp>
      <p:sp>
        <p:nvSpPr>
          <p:cNvPr id="73" name="Rectangle 72" descr="Black"/>
          <p:cNvSpPr/>
          <p:nvPr/>
        </p:nvSpPr>
        <p:spPr>
          <a:xfrm>
            <a:off x="17739975" y="6992777"/>
            <a:ext cx="2030918" cy="2092461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sz="287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67648" y="9633464"/>
            <a:ext cx="2003245" cy="353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4000" dirty="0">
                <a:solidFill>
                  <a:srgbClr val="000000"/>
                </a:solidFill>
              </a:rPr>
              <a:t>64</a:t>
            </a:r>
            <a:br>
              <a:rPr lang="en-US" sz="4000" dirty="0">
                <a:solidFill>
                  <a:srgbClr val="000000"/>
                </a:solidFill>
              </a:rPr>
            </a:br>
            <a:r>
              <a:rPr lang="en-US" sz="4000" dirty="0">
                <a:solidFill>
                  <a:srgbClr val="000000"/>
                </a:solidFill>
              </a:rPr>
              <a:t>65</a:t>
            </a:r>
            <a:br>
              <a:rPr lang="en-US" sz="4000" dirty="0">
                <a:solidFill>
                  <a:srgbClr val="000000"/>
                </a:solidFill>
              </a:rPr>
            </a:br>
            <a:r>
              <a:rPr lang="en-US" sz="4000" dirty="0">
                <a:solidFill>
                  <a:srgbClr val="000000"/>
                </a:solidFill>
              </a:rPr>
              <a:t>64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Black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000000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06743" y="14320367"/>
            <a:ext cx="16497585" cy="8448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dirty="0">
                <a:latin typeface="+mj-lt"/>
              </a:rPr>
              <a:t>College of Health and Human Sciences Palette</a:t>
            </a:r>
          </a:p>
        </p:txBody>
      </p:sp>
      <p:cxnSp>
        <p:nvCxnSpPr>
          <p:cNvPr id="132" name="Straight Connector 131" descr="head underline"/>
          <p:cNvCxnSpPr/>
          <p:nvPr/>
        </p:nvCxnSpPr>
        <p:spPr>
          <a:xfrm>
            <a:off x="4343400" y="15536480"/>
            <a:ext cx="20040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665041" y="19120690"/>
            <a:ext cx="1389573" cy="2031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latin typeface="+mj-lt"/>
              </a:rPr>
              <a:t>R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latin typeface="+mj-lt"/>
              </a:rPr>
              <a:t>G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latin typeface="+mj-lt"/>
              </a:rPr>
              <a:t>B</a:t>
            </a:r>
          </a:p>
        </p:txBody>
      </p:sp>
      <p:sp>
        <p:nvSpPr>
          <p:cNvPr id="118" name="Rectangle 117" descr="PMS 584"/>
          <p:cNvSpPr/>
          <p:nvPr/>
        </p:nvSpPr>
        <p:spPr>
          <a:xfrm>
            <a:off x="6673482" y="16479996"/>
            <a:ext cx="2030918" cy="2092461"/>
          </a:xfrm>
          <a:prstGeom prst="rect">
            <a:avLst/>
          </a:prstGeom>
          <a:solidFill>
            <a:srgbClr val="D0D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sz="287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73482" y="19120690"/>
            <a:ext cx="2030918" cy="353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208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219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4000" dirty="0">
                <a:solidFill>
                  <a:srgbClr val="000000"/>
                </a:solidFill>
              </a:rPr>
              <a:t>66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PMS 584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D5DE53</a:t>
            </a:r>
          </a:p>
        </p:txBody>
      </p:sp>
      <p:sp>
        <p:nvSpPr>
          <p:cNvPr id="121" name="Rectangle 120" descr="PMS 7599"/>
          <p:cNvSpPr/>
          <p:nvPr/>
        </p:nvSpPr>
        <p:spPr>
          <a:xfrm>
            <a:off x="10363251" y="16479996"/>
            <a:ext cx="2030918" cy="2092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sz="287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232625" y="19120686"/>
            <a:ext cx="2355446" cy="353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170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72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4000" dirty="0">
                <a:solidFill>
                  <a:srgbClr val="000000"/>
                </a:solidFill>
              </a:rPr>
              <a:t>46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PMS 7599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AB4224</a:t>
            </a:r>
          </a:p>
        </p:txBody>
      </p:sp>
      <p:sp>
        <p:nvSpPr>
          <p:cNvPr id="123" name="Rectangle 122" descr="PMS 570"/>
          <p:cNvSpPr/>
          <p:nvPr/>
        </p:nvSpPr>
        <p:spPr>
          <a:xfrm>
            <a:off x="14053031" y="16479996"/>
            <a:ext cx="2030918" cy="20924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sz="287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4068892" y="19120686"/>
            <a:ext cx="2015057" cy="353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133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186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4000" dirty="0">
                <a:solidFill>
                  <a:srgbClr val="000000"/>
                </a:solidFill>
              </a:rPr>
              <a:t>175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PMS 570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8AC4B3</a:t>
            </a:r>
          </a:p>
        </p:txBody>
      </p:sp>
      <p:sp>
        <p:nvSpPr>
          <p:cNvPr id="125" name="Rectangle 124" descr="PMS 316"/>
          <p:cNvSpPr/>
          <p:nvPr/>
        </p:nvSpPr>
        <p:spPr>
          <a:xfrm>
            <a:off x="17742799" y="16479996"/>
            <a:ext cx="2030918" cy="20924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sz="287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742799" y="19120686"/>
            <a:ext cx="2030918" cy="353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0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62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4000" dirty="0">
                <a:solidFill>
                  <a:srgbClr val="000000"/>
                </a:solidFill>
              </a:rPr>
              <a:t>70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PMS 316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003D46</a:t>
            </a:r>
          </a:p>
        </p:txBody>
      </p:sp>
      <p:sp>
        <p:nvSpPr>
          <p:cNvPr id="34" name="Rectangle 33" descr="PMS 138"/>
          <p:cNvSpPr/>
          <p:nvPr/>
        </p:nvSpPr>
        <p:spPr>
          <a:xfrm>
            <a:off x="21432575" y="16479996"/>
            <a:ext cx="2030918" cy="2092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 sz="287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32575" y="19120686"/>
            <a:ext cx="2030918" cy="353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225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150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4000" dirty="0">
                <a:solidFill>
                  <a:srgbClr val="000000"/>
                </a:solidFill>
              </a:rPr>
              <a:t>62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PMS 138</a:t>
            </a:r>
          </a:p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rgbClr val="000000"/>
                </a:solidFill>
              </a:rPr>
              <a:t>DF8E2E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418906" y="23665877"/>
            <a:ext cx="210236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09292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292" algn="l" defTabSz="509292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586" algn="l" defTabSz="509292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879" algn="l" defTabSz="509292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173" algn="l" defTabSz="509292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466" algn="l" defTabSz="509292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758" algn="l" defTabSz="509292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052" algn="l" defTabSz="509292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4344" algn="l" defTabSz="509292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 smtClean="0"/>
              <a:t>Check color contrast with </a:t>
            </a:r>
            <a:r>
              <a:rPr lang="en-US" sz="5400" dirty="0" err="1" smtClean="0">
                <a:solidFill>
                  <a:srgbClr val="000000"/>
                </a:solidFill>
                <a:hlinkClick r:id="rId2"/>
              </a:rPr>
              <a:t>WebAIM</a:t>
            </a:r>
            <a:r>
              <a:rPr lang="en-US" sz="5400" dirty="0" smtClean="0">
                <a:solidFill>
                  <a:srgbClr val="000000"/>
                </a:solidFill>
                <a:hlinkClick r:id="rId2"/>
              </a:rPr>
              <a:t> </a:t>
            </a:r>
            <a:r>
              <a:rPr lang="en-US" sz="5400" dirty="0">
                <a:solidFill>
                  <a:srgbClr val="000000"/>
                </a:solidFill>
                <a:hlinkClick r:id="rId2"/>
              </a:rPr>
              <a:t>Contrast Checker</a:t>
            </a:r>
            <a:r>
              <a:rPr lang="en-US" sz="5400" dirty="0">
                <a:solidFill>
                  <a:srgbClr val="000000"/>
                </a:solidFill>
              </a:rPr>
              <a:t> </a:t>
            </a:r>
            <a:r>
              <a:rPr lang="en-US" sz="5000" dirty="0" smtClean="0"/>
              <a:t>using the six-letter/number hexadecimal code below each PMS color name.</a:t>
            </a:r>
            <a:endParaRPr lang="en-US" sz="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484509" y="26694486"/>
            <a:ext cx="21464301" cy="8448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cap="all" dirty="0">
                <a:latin typeface="+mj-lt"/>
              </a:rPr>
              <a:t>Presentation font is Franklin Gothic Medium for Headings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77366" y="28112562"/>
            <a:ext cx="21464301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dirty="0"/>
              <a:t>Presentation font is Franklin Gothic Book for Body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603082" y="5032802"/>
            <a:ext cx="19012429" cy="21624381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solidFill>
              <a:schemeClr val="tx1"/>
            </a:solidFill>
          </a:ln>
        </p:spPr>
        <p:txBody>
          <a:bodyPr wrap="square" lIns="640080" tIns="640080" rIns="640080" bIns="640080">
            <a:spAutoFit/>
          </a:bodyPr>
          <a:lstStyle/>
          <a:p>
            <a:pPr>
              <a:lnSpc>
                <a:spcPct val="110000"/>
              </a:lnSpc>
              <a:spcAft>
                <a:spcPts val="4200"/>
              </a:spcAft>
            </a:pPr>
            <a:r>
              <a:rPr lang="en-US" sz="7200" dirty="0" smtClean="0">
                <a:latin typeface="+mj-lt"/>
              </a:rPr>
              <a:t>Accessibility Color Contrast</a:t>
            </a:r>
          </a:p>
          <a:p>
            <a:pPr>
              <a:lnSpc>
                <a:spcPct val="110000"/>
              </a:lnSpc>
            </a:pPr>
            <a:r>
              <a:rPr lang="en-US" sz="6000" dirty="0" smtClean="0"/>
              <a:t>The </a:t>
            </a:r>
            <a:r>
              <a:rPr lang="en-US" sz="6000" dirty="0"/>
              <a:t>following colors have enough contrast when used with </a:t>
            </a:r>
            <a:r>
              <a:rPr lang="en-US" sz="6000" b="1" dirty="0"/>
              <a:t>white</a:t>
            </a:r>
            <a:r>
              <a:rPr lang="en-US" sz="6000" dirty="0"/>
              <a:t> (i.e., white text on color background or color text on white background):</a:t>
            </a:r>
          </a:p>
          <a:p>
            <a:pPr>
              <a:lnSpc>
                <a:spcPct val="110000"/>
              </a:lnSpc>
              <a:spcAft>
                <a:spcPts val="4200"/>
              </a:spcAft>
            </a:pPr>
            <a:r>
              <a:rPr lang="en-US" sz="6000" dirty="0"/>
              <a:t>PMS 357	PMS </a:t>
            </a:r>
            <a:r>
              <a:rPr lang="en-US" sz="6000" dirty="0" smtClean="0"/>
              <a:t>316	black</a:t>
            </a:r>
            <a:endParaRPr lang="en-US" sz="6000" dirty="0"/>
          </a:p>
          <a:p>
            <a:pPr>
              <a:lnSpc>
                <a:spcPct val="110000"/>
              </a:lnSpc>
            </a:pPr>
            <a:r>
              <a:rPr lang="en-US" sz="6000" dirty="0"/>
              <a:t>The following </a:t>
            </a:r>
            <a:r>
              <a:rPr lang="en-US" sz="6000" dirty="0" smtClean="0"/>
              <a:t>color </a:t>
            </a:r>
            <a:r>
              <a:rPr lang="en-US" sz="6000" dirty="0"/>
              <a:t>can also be paired with </a:t>
            </a:r>
            <a:r>
              <a:rPr lang="en-US" sz="6000" dirty="0" smtClean="0"/>
              <a:t>white, but </a:t>
            </a:r>
            <a:r>
              <a:rPr lang="en-US" sz="6000" dirty="0"/>
              <a:t>ONLY when using larger type (18 pt. bold or larger</a:t>
            </a:r>
            <a:r>
              <a:rPr lang="en-US" sz="6000" dirty="0" smtClean="0"/>
              <a:t>):</a:t>
            </a:r>
            <a:endParaRPr lang="en-US" sz="6000" dirty="0"/>
          </a:p>
          <a:p>
            <a:pPr>
              <a:lnSpc>
                <a:spcPct val="110000"/>
              </a:lnSpc>
            </a:pPr>
            <a:r>
              <a:rPr lang="en-US" sz="6000" dirty="0"/>
              <a:t>PMS </a:t>
            </a:r>
            <a:r>
              <a:rPr lang="en-US" sz="6000" dirty="0" smtClean="0"/>
              <a:t>7559</a:t>
            </a:r>
          </a:p>
          <a:p>
            <a:pPr>
              <a:lnSpc>
                <a:spcPct val="110000"/>
              </a:lnSpc>
              <a:spcAft>
                <a:spcPts val="900"/>
              </a:spcAft>
            </a:pPr>
            <a:r>
              <a:rPr lang="en-US" sz="6000" dirty="0" smtClean="0"/>
              <a:t>-----------------------------------------</a:t>
            </a:r>
            <a:endParaRPr lang="en-US" sz="6000" dirty="0"/>
          </a:p>
          <a:p>
            <a:pPr>
              <a:lnSpc>
                <a:spcPct val="110000"/>
              </a:lnSpc>
            </a:pPr>
            <a:r>
              <a:rPr lang="en-US" sz="6000" dirty="0"/>
              <a:t>The following colors have enough contrast when used with </a:t>
            </a:r>
            <a:r>
              <a:rPr lang="en-US" sz="6000" b="1" dirty="0"/>
              <a:t>black</a:t>
            </a:r>
            <a:r>
              <a:rPr lang="en-US" sz="6000" dirty="0"/>
              <a:t>:</a:t>
            </a:r>
          </a:p>
          <a:p>
            <a:pPr>
              <a:lnSpc>
                <a:spcPct val="110000"/>
              </a:lnSpc>
              <a:spcAft>
                <a:spcPts val="4200"/>
              </a:spcAft>
            </a:pPr>
            <a:r>
              <a:rPr lang="en-US" sz="6000" dirty="0"/>
              <a:t>PMS 617	PMS </a:t>
            </a:r>
            <a:r>
              <a:rPr lang="en-US" sz="6000" dirty="0" smtClean="0"/>
              <a:t>584	PMS </a:t>
            </a:r>
            <a:r>
              <a:rPr lang="en-US" sz="6000" dirty="0"/>
              <a:t>570	PMS </a:t>
            </a:r>
            <a:r>
              <a:rPr lang="en-US" sz="6000" dirty="0" smtClean="0"/>
              <a:t>138	white</a:t>
            </a:r>
            <a:endParaRPr lang="en-US" sz="6000" dirty="0"/>
          </a:p>
          <a:p>
            <a:pPr>
              <a:lnSpc>
                <a:spcPct val="110000"/>
              </a:lnSpc>
            </a:pPr>
            <a:r>
              <a:rPr lang="en-US" sz="6000" dirty="0"/>
              <a:t>The following </a:t>
            </a:r>
            <a:r>
              <a:rPr lang="en-US" sz="6000" dirty="0" smtClean="0"/>
              <a:t>color </a:t>
            </a:r>
            <a:r>
              <a:rPr lang="en-US" sz="6000" dirty="0"/>
              <a:t>can also be paired with </a:t>
            </a:r>
            <a:r>
              <a:rPr lang="en-US" sz="6000" dirty="0" smtClean="0"/>
              <a:t>black, </a:t>
            </a:r>
            <a:r>
              <a:rPr lang="en-US" sz="6000" dirty="0"/>
              <a:t>but ONLY when using larger type (18 pt. bold or larger):</a:t>
            </a:r>
          </a:p>
          <a:p>
            <a:pPr>
              <a:lnSpc>
                <a:spcPct val="110000"/>
              </a:lnSpc>
            </a:pPr>
            <a:r>
              <a:rPr lang="en-US" sz="6000" dirty="0"/>
              <a:t>PMS 7559</a:t>
            </a:r>
          </a:p>
          <a:p>
            <a:pPr>
              <a:lnSpc>
                <a:spcPct val="110000"/>
              </a:lnSpc>
              <a:spcAft>
                <a:spcPts val="900"/>
              </a:spcAft>
            </a:pPr>
            <a:r>
              <a:rPr lang="en-US" sz="6000" dirty="0"/>
              <a:t>-----------------------------------------</a:t>
            </a:r>
          </a:p>
          <a:p>
            <a:pPr>
              <a:lnSpc>
                <a:spcPct val="110000"/>
              </a:lnSpc>
            </a:pPr>
            <a:r>
              <a:rPr lang="en-US" sz="6000" dirty="0" smtClean="0"/>
              <a:t>All other colors can be used for visual accents, but not text.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221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RESEARCH GOES HERE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 descr="Introduction"/>
          <p:cNvSpPr/>
          <p:nvPr/>
        </p:nvSpPr>
        <p:spPr>
          <a:xfrm>
            <a:off x="914400" y="4128655"/>
            <a:ext cx="15849600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INTRODUCTION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1" y="5975234"/>
            <a:ext cx="157734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Nisl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luptatum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adipiscing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mauris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Odio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nulla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neque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enim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gilvus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proprius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pneum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erat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qui.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wisi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olim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regula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nonummy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luctus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Amet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sed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incassum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iriure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aptent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quidem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feugiat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 vel.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Sed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dolus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uxor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lobortis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Nisl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luptatum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adipiscing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mauris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Odio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nulla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neque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enim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gilvus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proprius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pneum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erat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endParaRPr lang="en-US" sz="3600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</a:p>
        </p:txBody>
      </p:sp>
      <p:sp>
        <p:nvSpPr>
          <p:cNvPr id="36" name="Rectangle 35" descr="Study Goals"/>
          <p:cNvSpPr/>
          <p:nvPr/>
        </p:nvSpPr>
        <p:spPr>
          <a:xfrm>
            <a:off x="914400" y="16764000"/>
            <a:ext cx="15849600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STUDY GOALS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18569039"/>
            <a:ext cx="1584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</a:p>
        </p:txBody>
      </p:sp>
      <p:sp>
        <p:nvSpPr>
          <p:cNvPr id="37" name="Rectangle 36" descr="Conceptual Model"/>
          <p:cNvSpPr/>
          <p:nvPr/>
        </p:nvSpPr>
        <p:spPr>
          <a:xfrm>
            <a:off x="914400" y="22712524"/>
            <a:ext cx="15849600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CONCEPTUAL MODEL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24547991"/>
            <a:ext cx="1584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</a:p>
        </p:txBody>
      </p:sp>
      <p:sp>
        <p:nvSpPr>
          <p:cNvPr id="13" name="Rectangle 12" descr="Methods"/>
          <p:cNvSpPr/>
          <p:nvPr/>
        </p:nvSpPr>
        <p:spPr>
          <a:xfrm>
            <a:off x="17653201" y="4114800"/>
            <a:ext cx="15895573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METHODS</a:t>
            </a:r>
            <a:endParaRPr lang="en-US" sz="5400" spc="300" dirty="0">
              <a:solidFill>
                <a:srgbClr val="FFFFFF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53201" y="5975234"/>
            <a:ext cx="15874799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Nisl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luptatum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adipiscing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mauris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Odio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nulla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neque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enim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gilvus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proprius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pneum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erat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wisi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olim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regula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nonummy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luctus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Amet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sed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incassum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iriure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aptent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quidem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feugiat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vel.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Sed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dolus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uxor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lobortis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Nisl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luptatum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adipiscing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mauris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Odio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nulla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neque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enim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gilvus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proprius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pneum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erat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  <a:endParaRPr lang="en-US" sz="3600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wisi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olim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regula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nonummy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luctus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Amet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sed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incassum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iriure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aptent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quidem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feugiat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vel.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Sed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dolus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uxor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lobortis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Nisl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luptatum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adipiscing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mauris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Odio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nulla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neque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enim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gilvus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proprius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pneum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erat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</p:txBody>
      </p:sp>
      <p:sp>
        <p:nvSpPr>
          <p:cNvPr id="29" name="Rectangle 28" descr="Methods Table 1"/>
          <p:cNvSpPr/>
          <p:nvPr/>
        </p:nvSpPr>
        <p:spPr>
          <a:xfrm>
            <a:off x="17678400" y="22712524"/>
            <a:ext cx="15849600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3600" spc="300" dirty="0" smtClean="0">
                <a:solidFill>
                  <a:srgbClr val="FFFFFF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Table 1.</a:t>
            </a:r>
            <a:endParaRPr lang="en-US" sz="3600" spc="300" dirty="0">
              <a:solidFill>
                <a:srgbClr val="FFFFFF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27962" y="24547991"/>
            <a:ext cx="15900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</a:p>
        </p:txBody>
      </p:sp>
      <p:sp>
        <p:nvSpPr>
          <p:cNvPr id="14" name="Rectangle 13" descr="Results"/>
          <p:cNvSpPr/>
          <p:nvPr/>
        </p:nvSpPr>
        <p:spPr>
          <a:xfrm>
            <a:off x="34435486" y="4128655"/>
            <a:ext cx="15856514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RESULTS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42400" y="5975234"/>
            <a:ext cx="15849600" cy="895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Nisl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luptatum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adipiscing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mauris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Odio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nulla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neque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enim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gilvus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proprius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pneum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erat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wisi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olim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regula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nonummy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luctus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Amet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sed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incassum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iriure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aptent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quidem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feugiat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vel.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Sed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dolus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uxor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lobortis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Nisl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luptatum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adipiscing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mauris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hendrerit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voco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Odio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nulla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neque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enim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modo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gilvus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ea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proprius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pneum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erat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</a:p>
        </p:txBody>
      </p:sp>
      <p:sp>
        <p:nvSpPr>
          <p:cNvPr id="31" name="Rectangle 30" descr="Results Table 1"/>
          <p:cNvSpPr/>
          <p:nvPr/>
        </p:nvSpPr>
        <p:spPr>
          <a:xfrm>
            <a:off x="34442400" y="16098260"/>
            <a:ext cx="15849600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3600" spc="300" dirty="0" smtClean="0">
                <a:solidFill>
                  <a:srgbClr val="FFFFFF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Table 1.</a:t>
            </a:r>
            <a:endParaRPr lang="en-US" sz="3600" spc="300" dirty="0">
              <a:solidFill>
                <a:srgbClr val="FFFFFF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435486" y="18569039"/>
            <a:ext cx="1585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</a:p>
        </p:txBody>
      </p:sp>
      <p:sp>
        <p:nvSpPr>
          <p:cNvPr id="16" name="Rectangle 15" descr="Conclusion"/>
          <p:cNvSpPr/>
          <p:nvPr/>
        </p:nvSpPr>
        <p:spPr>
          <a:xfrm>
            <a:off x="34435486" y="22712524"/>
            <a:ext cx="15856514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CONCLUSION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442400" y="24545248"/>
            <a:ext cx="1584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Consequat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opto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et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gemino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illum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usitas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ut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suscipere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in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paulatim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nibh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ventosus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Blandit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singularis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accumsan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duis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nostrud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delenit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macto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tation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qui. </a:t>
            </a:r>
          </a:p>
        </p:txBody>
      </p:sp>
    </p:spTree>
    <p:extLst>
      <p:ext uri="{BB962C8B-B14F-4D97-AF65-F5344CB8AC3E}">
        <p14:creationId xmlns:p14="http://schemas.microsoft.com/office/powerpoint/2010/main" val="20322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SU_CHHS-2017">
      <a:dk1>
        <a:srgbClr val="404140"/>
      </a:dk1>
      <a:lt1>
        <a:srgbClr val="FFFFFF"/>
      </a:lt1>
      <a:dk2>
        <a:srgbClr val="1E4D2B"/>
      </a:dk2>
      <a:lt2>
        <a:srgbClr val="C8C371"/>
      </a:lt2>
      <a:accent1>
        <a:srgbClr val="D0DB42"/>
      </a:accent1>
      <a:accent2>
        <a:srgbClr val="AA482E"/>
      </a:accent2>
      <a:accent3>
        <a:srgbClr val="85BAAF"/>
      </a:accent3>
      <a:accent4>
        <a:srgbClr val="003E46"/>
      </a:accent4>
      <a:accent5>
        <a:srgbClr val="E1963E"/>
      </a:accent5>
      <a:accent6>
        <a:srgbClr val="FFFFFF"/>
      </a:accent6>
      <a:hlink>
        <a:srgbClr val="3246A4"/>
      </a:hlink>
      <a:folHlink>
        <a:srgbClr val="6B156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812</Words>
  <Application>Microsoft Office PowerPoint</Application>
  <PresentationFormat>Custom</PresentationFormat>
  <Paragraphs>125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Franklin Gothic Book</vt:lpstr>
      <vt:lpstr>Franklin Gothic Medium</vt:lpstr>
      <vt:lpstr>Office Theme</vt:lpstr>
      <vt:lpstr>COLOR PALETTE + FONTS</vt:lpstr>
      <vt:lpstr>TITLE OF RESEARCH GOES HERE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Curtis</dc:creator>
  <cp:lastModifiedBy>Thode,Sandy</cp:lastModifiedBy>
  <cp:revision>144</cp:revision>
  <dcterms:created xsi:type="dcterms:W3CDTF">2015-06-30T23:05:53Z</dcterms:created>
  <dcterms:modified xsi:type="dcterms:W3CDTF">2019-09-20T18:14:23Z</dcterms:modified>
</cp:coreProperties>
</file>