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87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84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93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55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5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60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02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58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43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51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37F-DE92-4105-AD71-0D1862255491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0D38-2A54-483A-BD5E-0DB1A63FB2E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48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C137F-DE92-4105-AD71-0D1862255491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30D38-2A54-483A-BD5E-0DB1A63FB2E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3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36" y="-3045714"/>
            <a:ext cx="16954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32" y="-2931668"/>
            <a:ext cx="30765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540569" y="-2790085"/>
            <a:ext cx="96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INNER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-584075" y="-496892"/>
            <a:ext cx="10718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87" y="-3056181"/>
            <a:ext cx="16859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50" y="-325490"/>
            <a:ext cx="16954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-584075" y="-200523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LEFT OUTER</a:t>
            </a:r>
            <a:endParaRPr lang="ko-KR" altLang="en-US" b="1" dirty="0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62" y="-344539"/>
            <a:ext cx="16859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510665" y="-2776486"/>
            <a:ext cx="749821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988640" y="-2784226"/>
            <a:ext cx="749821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646664" y="-2683863"/>
            <a:ext cx="2788543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32" y="-354064"/>
            <a:ext cx="30480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4501139" y="-62024"/>
            <a:ext cx="749821" cy="349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498477" y="287256"/>
            <a:ext cx="749821" cy="34928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12453" y="-65215"/>
            <a:ext cx="749821" cy="349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646664" y="-90773"/>
            <a:ext cx="2759968" cy="349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12452" y="284065"/>
            <a:ext cx="749821" cy="3492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646664" y="265016"/>
            <a:ext cx="1379984" cy="3492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-584075" y="-1865044"/>
            <a:ext cx="10718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11" y="-1670895"/>
            <a:ext cx="16954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-584075" y="-1568675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RIGHT OUTER</a:t>
            </a:r>
            <a:endParaRPr lang="ko-KR" altLang="en-US" b="1" dirty="0"/>
          </a:p>
        </p:txBody>
      </p:sp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87" y="-1670895"/>
            <a:ext cx="16859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4510664" y="-1388380"/>
            <a:ext cx="749821" cy="349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508002" y="-1039100"/>
            <a:ext cx="749821" cy="34928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979114" y="-1410620"/>
            <a:ext cx="749821" cy="349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979113" y="-1061340"/>
            <a:ext cx="749821" cy="3492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49" y="-1680421"/>
            <a:ext cx="30289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6665714" y="-1433525"/>
            <a:ext cx="2759968" cy="349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043514" y="-1077736"/>
            <a:ext cx="1382168" cy="34928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529333" y="-4545828"/>
            <a:ext cx="1992286" cy="26997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rgbClr val="FF0000"/>
                </a:solidFill>
              </a:rPr>
              <a:t>두 테이블 모두 존재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79912" y="-4545828"/>
            <a:ext cx="2160240" cy="269972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rgbClr val="00B050"/>
                </a:solidFill>
              </a:rPr>
              <a:t>왼쪽 테이블에만 존재</a:t>
            </a:r>
            <a:endParaRPr lang="ko-KR" altLang="en-US" sz="1500" b="1" dirty="0">
              <a:solidFill>
                <a:srgbClr val="00B05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68355" y="-4545828"/>
            <a:ext cx="2364085" cy="269972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rgbClr val="7030A0"/>
                </a:solidFill>
              </a:rPr>
              <a:t>오른쪽 테이블에만 존재</a:t>
            </a:r>
            <a:endParaRPr lang="ko-KR" altLang="en-US" sz="1500" b="1" dirty="0">
              <a:solidFill>
                <a:srgbClr val="7030A0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-584075" y="799252"/>
            <a:ext cx="10718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50" y="1125733"/>
            <a:ext cx="169545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-584075" y="125070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FULL OUTER</a:t>
            </a:r>
            <a:endParaRPr lang="ko-KR" altLang="en-US" b="1" dirty="0"/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62" y="1106684"/>
            <a:ext cx="16859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4501139" y="1389199"/>
            <a:ext cx="749821" cy="349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498477" y="1738479"/>
            <a:ext cx="749821" cy="34928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2012453" y="1386008"/>
            <a:ext cx="749821" cy="349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2012452" y="1735288"/>
            <a:ext cx="749821" cy="3492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32" y="959220"/>
            <a:ext cx="30575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6646664" y="1224585"/>
            <a:ext cx="2759968" cy="349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6640213" y="1573865"/>
            <a:ext cx="1405485" cy="3492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8045698" y="1900915"/>
            <a:ext cx="1365101" cy="34928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4" name="직선 연결선 73"/>
          <p:cNvCxnSpPr/>
          <p:nvPr/>
        </p:nvCxnSpPr>
        <p:spPr>
          <a:xfrm flipV="1">
            <a:off x="-584075" y="2401489"/>
            <a:ext cx="10718650" cy="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-584075" y="269785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SELF</a:t>
            </a:r>
            <a:endParaRPr lang="ko-KR" altLang="en-US" b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73" y="2564904"/>
            <a:ext cx="16859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64904"/>
            <a:ext cx="16859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44" y="2636912"/>
            <a:ext cx="31623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277912" y="2799839"/>
            <a:ext cx="734542" cy="26735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4532311" y="3026786"/>
            <a:ext cx="725512" cy="35726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6625702" y="2912529"/>
            <a:ext cx="2842842" cy="38160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3" name="직선 연결선 92"/>
          <p:cNvCxnSpPr/>
          <p:nvPr/>
        </p:nvCxnSpPr>
        <p:spPr>
          <a:xfrm>
            <a:off x="-612576" y="3526554"/>
            <a:ext cx="10747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-584075" y="41383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CROSS</a:t>
            </a:r>
            <a:endParaRPr lang="ko-KR" altLang="en-US" b="1" dirty="0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477" y="4104456"/>
            <a:ext cx="10572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95" y="4030960"/>
            <a:ext cx="11049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063" y="3755702"/>
            <a:ext cx="18764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5" name="직선 연결선 104"/>
          <p:cNvCxnSpPr/>
          <p:nvPr/>
        </p:nvCxnSpPr>
        <p:spPr>
          <a:xfrm>
            <a:off x="-612576" y="5169195"/>
            <a:ext cx="10747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-612576" y="57809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NATURAL</a:t>
            </a:r>
            <a:endParaRPr lang="ko-KR" altLang="en-US" b="1" dirty="0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73" y="5632271"/>
            <a:ext cx="19621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648" y="5398343"/>
            <a:ext cx="27717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360243"/>
            <a:ext cx="37623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TextBox 148"/>
          <p:cNvSpPr txBox="1"/>
          <p:nvPr/>
        </p:nvSpPr>
        <p:spPr>
          <a:xfrm>
            <a:off x="1282476" y="-3929694"/>
            <a:ext cx="144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테이블 </a:t>
            </a:r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cxnSp>
        <p:nvCxnSpPr>
          <p:cNvPr id="150" name="직선 연결선 149"/>
          <p:cNvCxnSpPr/>
          <p:nvPr/>
        </p:nvCxnSpPr>
        <p:spPr>
          <a:xfrm>
            <a:off x="-475182" y="-3350815"/>
            <a:ext cx="10718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775248" y="-3965540"/>
            <a:ext cx="144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테이블 </a:t>
            </a:r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561825" y="-4012663"/>
            <a:ext cx="284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결과 테이블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381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꺾인 연결선 17"/>
          <p:cNvCxnSpPr/>
          <p:nvPr/>
        </p:nvCxnSpPr>
        <p:spPr>
          <a:xfrm flipV="1">
            <a:off x="2531121" y="1243021"/>
            <a:ext cx="1096813" cy="143780"/>
          </a:xfrm>
          <a:prstGeom prst="bentConnector3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520802" y="1037521"/>
            <a:ext cx="1080839" cy="14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47814" y="453073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</a:rPr>
              <a:t>이름별로</a:t>
            </a:r>
            <a:endParaRPr lang="en-US" altLang="ko-KR" sz="1500" b="1" dirty="0" smtClean="0">
              <a:solidFill>
                <a:srgbClr val="FF0000"/>
              </a:solidFill>
            </a:endParaRPr>
          </a:p>
          <a:p>
            <a:r>
              <a:rPr lang="ko-KR" altLang="en-US" sz="1500" b="1" dirty="0" smtClean="0">
                <a:solidFill>
                  <a:srgbClr val="FF0000"/>
                </a:solidFill>
              </a:rPr>
              <a:t>평균 계산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534" y="260649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smtClean="0"/>
              <a:t>SCORE_LIST </a:t>
            </a:r>
            <a:r>
              <a:rPr lang="ko-KR" altLang="en-US" sz="1500" b="1" dirty="0" smtClean="0"/>
              <a:t>테이블</a:t>
            </a:r>
            <a:endParaRPr lang="ko-KR" altLang="en-US" sz="15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699942" y="260648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GROUP BY </a:t>
            </a:r>
            <a:r>
              <a:rPr lang="ko-KR" altLang="en-US" sz="1500" b="1" dirty="0" smtClean="0"/>
              <a:t>결과</a:t>
            </a:r>
            <a:endParaRPr lang="ko-KR" altLang="en-US" sz="1500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574114"/>
            <a:ext cx="28003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891631" y="862881"/>
            <a:ext cx="1629172" cy="3492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91631" y="1212161"/>
            <a:ext cx="1639490" cy="3492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007" y="701119"/>
            <a:ext cx="21621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3986808" y="957992"/>
            <a:ext cx="1855093" cy="17464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3986808" y="1132632"/>
            <a:ext cx="1855093" cy="182279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732240" y="250949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Having </a:t>
            </a:r>
            <a:r>
              <a:rPr lang="ko-KR" altLang="en-US" sz="1500" b="1" dirty="0" smtClean="0"/>
              <a:t>결과</a:t>
            </a:r>
            <a:endParaRPr lang="ko-KR" altLang="en-US" sz="1500" b="1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746" y="720502"/>
            <a:ext cx="2190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직선 화살표 연결선 46"/>
          <p:cNvCxnSpPr/>
          <p:nvPr/>
        </p:nvCxnSpPr>
        <p:spPr>
          <a:xfrm flipV="1">
            <a:off x="5841901" y="1038225"/>
            <a:ext cx="94942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81538" y="491314"/>
            <a:ext cx="12827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</a:rPr>
              <a:t>94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점 이상만 출력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8234" y="212550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SELECT</a:t>
            </a:r>
            <a:r>
              <a:rPr lang="en-US" altLang="ko-KR" b="1" dirty="0"/>
              <a:t> SUBJECT, NAME, AVG(SCORE) </a:t>
            </a:r>
            <a:r>
              <a:rPr lang="en-US" altLang="ko-KR" b="1" dirty="0">
                <a:solidFill>
                  <a:srgbClr val="00B0F0"/>
                </a:solidFill>
              </a:rPr>
              <a:t>FROM</a:t>
            </a:r>
            <a:r>
              <a:rPr lang="en-US" altLang="ko-KR" b="1" dirty="0"/>
              <a:t> SCORELIST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GROUP BY 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GROUPING SETS</a:t>
            </a:r>
            <a:r>
              <a:rPr lang="en-US" altLang="ko-KR" b="1" dirty="0"/>
              <a:t>( </a:t>
            </a:r>
            <a:endParaRPr lang="en-US" altLang="ko-KR" b="1" dirty="0" smtClean="0"/>
          </a:p>
          <a:p>
            <a:pPr marL="0" lvl="1"/>
            <a:r>
              <a:rPr lang="en-US" altLang="ko-KR" b="1" dirty="0" smtClean="0"/>
              <a:t>      (),</a:t>
            </a:r>
            <a:endParaRPr lang="en-US" altLang="ko-KR" b="1" dirty="0"/>
          </a:p>
          <a:p>
            <a:pPr lvl="1"/>
            <a:r>
              <a:rPr lang="en-US" altLang="ko-KR" b="1" dirty="0"/>
              <a:t>(SUBJECT, NAME),</a:t>
            </a:r>
          </a:p>
          <a:p>
            <a:pPr lvl="1"/>
            <a:r>
              <a:rPr lang="en-US" altLang="ko-KR" b="1" dirty="0"/>
              <a:t>SUBJECT,</a:t>
            </a:r>
          </a:p>
          <a:p>
            <a:pPr lvl="1"/>
            <a:r>
              <a:rPr lang="en-US" altLang="ko-KR" b="1" dirty="0"/>
              <a:t>NAME,</a:t>
            </a:r>
          </a:p>
          <a:p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640" y="2299732"/>
            <a:ext cx="3379404" cy="231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꺾인 연결선 18"/>
          <p:cNvCxnSpPr>
            <a:stCxn id="25" idx="3"/>
            <a:endCxn id="30" idx="1"/>
          </p:cNvCxnSpPr>
          <p:nvPr/>
        </p:nvCxnSpPr>
        <p:spPr>
          <a:xfrm flipV="1">
            <a:off x="966639" y="2761794"/>
            <a:ext cx="4394001" cy="656373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79912" y="2745795"/>
            <a:ext cx="20578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</a:rPr>
              <a:t>전체 평균 출력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cxnSp>
        <p:nvCxnSpPr>
          <p:cNvPr id="23" name="꺾인 연결선 22"/>
          <p:cNvCxnSpPr>
            <a:stCxn id="26" idx="3"/>
            <a:endCxn id="31" idx="1"/>
          </p:cNvCxnSpPr>
          <p:nvPr/>
        </p:nvCxnSpPr>
        <p:spPr>
          <a:xfrm flipV="1">
            <a:off x="2621790" y="3302283"/>
            <a:ext cx="2738850" cy="399370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84211" y="3265767"/>
            <a:ext cx="482428" cy="3048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74540" y="3569493"/>
            <a:ext cx="2147250" cy="26431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88826" y="3836194"/>
            <a:ext cx="1145131" cy="25505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79303" y="4091245"/>
            <a:ext cx="1145130" cy="24388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26285" y="3307050"/>
            <a:ext cx="20578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</a:rPr>
              <a:t>과목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500" b="1" dirty="0" err="1" smtClean="0">
                <a:solidFill>
                  <a:srgbClr val="FF0000"/>
                </a:solidFill>
              </a:rPr>
              <a:t>이름별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 </a:t>
            </a:r>
            <a:endParaRPr lang="en-US" altLang="ko-KR" sz="1500" b="1" dirty="0" smtClean="0">
              <a:solidFill>
                <a:srgbClr val="FF0000"/>
              </a:solidFill>
            </a:endParaRPr>
          </a:p>
          <a:p>
            <a:r>
              <a:rPr lang="ko-KR" altLang="en-US" sz="1500" b="1" dirty="0" smtClean="0">
                <a:solidFill>
                  <a:srgbClr val="FF0000"/>
                </a:solidFill>
              </a:rPr>
              <a:t>평균 출력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60640" y="2667122"/>
            <a:ext cx="3379404" cy="18934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360640" y="2860847"/>
            <a:ext cx="3379404" cy="88287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꺾인 연결선 31"/>
          <p:cNvCxnSpPr>
            <a:stCxn id="27" idx="3"/>
            <a:endCxn id="38" idx="1"/>
          </p:cNvCxnSpPr>
          <p:nvPr/>
        </p:nvCxnSpPr>
        <p:spPr>
          <a:xfrm flipV="1">
            <a:off x="1633957" y="3961504"/>
            <a:ext cx="3726683" cy="2216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360640" y="3743718"/>
            <a:ext cx="3379404" cy="43557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360640" y="4179289"/>
            <a:ext cx="3379404" cy="43557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66245" y="3969048"/>
            <a:ext cx="20578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</a:rPr>
              <a:t>과목별 평균 출력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cxnSp>
        <p:nvCxnSpPr>
          <p:cNvPr id="46" name="꺾인 연결선 45"/>
          <p:cNvCxnSpPr>
            <a:stCxn id="28" idx="3"/>
            <a:endCxn id="41" idx="1"/>
          </p:cNvCxnSpPr>
          <p:nvPr/>
        </p:nvCxnSpPr>
        <p:spPr>
          <a:xfrm>
            <a:off x="1624433" y="4213188"/>
            <a:ext cx="3736207" cy="183887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66245" y="4437112"/>
            <a:ext cx="20578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 smtClean="0">
                <a:solidFill>
                  <a:srgbClr val="FF0000"/>
                </a:solidFill>
              </a:rPr>
              <a:t>이름별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 평균 출력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73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246676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SELECT</a:t>
            </a:r>
            <a:r>
              <a:rPr lang="en-US" altLang="ko-KR" b="1" dirty="0"/>
              <a:t> SUBJECT, NAME, AVG(SCORE) </a:t>
            </a:r>
            <a:r>
              <a:rPr lang="en-US" altLang="ko-KR" b="1" dirty="0">
                <a:solidFill>
                  <a:srgbClr val="00B0F0"/>
                </a:solidFill>
              </a:rPr>
              <a:t>FROM</a:t>
            </a:r>
            <a:r>
              <a:rPr lang="en-US" altLang="ko-KR" b="1" dirty="0"/>
              <a:t> SCORELIST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GROUP BY </a:t>
            </a:r>
            <a:r>
              <a:rPr lang="en-US" altLang="ko-KR" b="1" dirty="0" smtClean="0">
                <a:solidFill>
                  <a:srgbClr val="FF0000"/>
                </a:solidFill>
              </a:rPr>
              <a:t>SUBJECT</a:t>
            </a:r>
            <a:r>
              <a:rPr lang="en-US" altLang="ko-KR" b="1" dirty="0" smtClean="0"/>
              <a:t>,</a:t>
            </a:r>
            <a:endParaRPr lang="en-US" altLang="ko-KR" b="1" dirty="0">
              <a:solidFill>
                <a:srgbClr val="00B0F0"/>
              </a:solidFill>
            </a:endParaRPr>
          </a:p>
          <a:p>
            <a:r>
              <a:rPr lang="en-US" altLang="ko-KR" b="1" dirty="0">
                <a:solidFill>
                  <a:srgbClr val="00B0F0"/>
                </a:solidFill>
              </a:rPr>
              <a:t>ROLLUP</a:t>
            </a:r>
            <a:r>
              <a:rPr lang="en-US" altLang="ko-KR" b="1" dirty="0"/>
              <a:t>( </a:t>
            </a:r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	NAME</a:t>
            </a:r>
          </a:p>
          <a:p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7504" y="3326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SELECT</a:t>
            </a:r>
            <a:r>
              <a:rPr lang="en-US" altLang="ko-KR" b="1" dirty="0"/>
              <a:t> SUBJECT, NAME, AVG(SCORE) </a:t>
            </a:r>
            <a:r>
              <a:rPr lang="en-US" altLang="ko-KR" b="1" dirty="0">
                <a:solidFill>
                  <a:srgbClr val="00B0F0"/>
                </a:solidFill>
              </a:rPr>
              <a:t>FROM</a:t>
            </a:r>
            <a:r>
              <a:rPr lang="en-US" altLang="ko-KR" b="1" dirty="0"/>
              <a:t> SCORELIST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GROUP BY 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ROLLUP</a:t>
            </a:r>
            <a:r>
              <a:rPr lang="en-US" altLang="ko-KR" b="1" dirty="0"/>
              <a:t>(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	SUBJECT</a:t>
            </a:r>
            <a:r>
              <a:rPr lang="en-US" altLang="ko-KR" b="1" dirty="0"/>
              <a:t>,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	NAME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24208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04" y="430472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SELECT</a:t>
            </a:r>
            <a:r>
              <a:rPr lang="en-US" altLang="ko-KR" b="1" dirty="0"/>
              <a:t> SUBJECT, NAME, AVG(SCORE) </a:t>
            </a:r>
            <a:r>
              <a:rPr lang="en-US" altLang="ko-KR" b="1" dirty="0">
                <a:solidFill>
                  <a:srgbClr val="00B0F0"/>
                </a:solidFill>
              </a:rPr>
              <a:t>FROM</a:t>
            </a:r>
            <a:r>
              <a:rPr lang="en-US" altLang="ko-KR" b="1" dirty="0"/>
              <a:t> SCORELIST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GROUP BY 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r>
              <a:rPr lang="en-US" altLang="ko-KR" b="1" dirty="0" smtClean="0">
                <a:solidFill>
                  <a:srgbClr val="00B0F0"/>
                </a:solidFill>
              </a:rPr>
              <a:t>ROLLUP</a:t>
            </a:r>
            <a:r>
              <a:rPr lang="en-US" altLang="ko-KR" b="1" dirty="0" smtClean="0"/>
              <a:t>( </a:t>
            </a:r>
          </a:p>
          <a:p>
            <a:r>
              <a:rPr lang="en-US" altLang="ko-KR" b="1" dirty="0"/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(SUBJECT, NAME)</a:t>
            </a:r>
          </a:p>
          <a:p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429309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28428"/>
            <a:ext cx="27432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154" y="2571865"/>
            <a:ext cx="2724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706026"/>
            <a:ext cx="27051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043608" y="1743497"/>
            <a:ext cx="792088" cy="3048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43608" y="1438697"/>
            <a:ext cx="1152128" cy="3048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꺾인 연결선 17"/>
          <p:cNvCxnSpPr>
            <a:stCxn id="16" idx="3"/>
            <a:endCxn id="21" idx="1"/>
          </p:cNvCxnSpPr>
          <p:nvPr/>
        </p:nvCxnSpPr>
        <p:spPr>
          <a:xfrm flipV="1">
            <a:off x="1835696" y="1892947"/>
            <a:ext cx="3666436" cy="2950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502132" y="1685840"/>
            <a:ext cx="2749172" cy="41421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43808" y="1895897"/>
            <a:ext cx="2561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</a:rPr>
              <a:t>1. SUBJECT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별 평균 출력</a:t>
            </a:r>
            <a:endParaRPr lang="en-US" altLang="ko-KR" sz="1500" b="1" dirty="0" smtClean="0">
              <a:solidFill>
                <a:srgbClr val="FF0000"/>
              </a:solidFill>
            </a:endParaRPr>
          </a:p>
          <a:p>
            <a:r>
              <a:rPr lang="en-US" altLang="ko-KR" sz="1500" b="1" dirty="0" smtClean="0">
                <a:solidFill>
                  <a:srgbClr val="FF0000"/>
                </a:solidFill>
              </a:rPr>
              <a:t>(SUBJECT , </a:t>
            </a:r>
            <a:r>
              <a:rPr lang="en-US" altLang="ko-KR" sz="1500" strike="sngStrike" dirty="0" smtClean="0">
                <a:solidFill>
                  <a:srgbClr val="FF0000"/>
                </a:solidFill>
              </a:rPr>
              <a:t>NAME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cxnSp>
        <p:nvCxnSpPr>
          <p:cNvPr id="25" name="꺾인 연결선 24"/>
          <p:cNvCxnSpPr>
            <a:stCxn id="17" idx="3"/>
          </p:cNvCxnSpPr>
          <p:nvPr/>
        </p:nvCxnSpPr>
        <p:spPr>
          <a:xfrm flipV="1">
            <a:off x="2195736" y="885509"/>
            <a:ext cx="3331418" cy="705588"/>
          </a:xfrm>
          <a:prstGeom prst="bentConnector3">
            <a:avLst>
              <a:gd name="adj1" fmla="val 7793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486068" y="781956"/>
            <a:ext cx="2749172" cy="20710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83768" y="885509"/>
            <a:ext cx="2849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</a:rPr>
              <a:t>2.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전체 평균 출력</a:t>
            </a:r>
            <a:endParaRPr lang="en-US" altLang="ko-KR" sz="1500" b="1" dirty="0" smtClean="0">
              <a:solidFill>
                <a:srgbClr val="FF0000"/>
              </a:solidFill>
            </a:endParaRPr>
          </a:p>
          <a:p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  <a:r>
              <a:rPr lang="en-US" altLang="ko-KR" sz="1500" strike="sngStrike" dirty="0">
                <a:solidFill>
                  <a:srgbClr val="FF0000"/>
                </a:solidFill>
              </a:rPr>
              <a:t>SUBJECT</a:t>
            </a:r>
            <a:r>
              <a:rPr lang="en-US" altLang="ko-KR" sz="1500" b="1" dirty="0">
                <a:solidFill>
                  <a:srgbClr val="FF0000"/>
                </a:solidFill>
              </a:rPr>
              <a:t> , </a:t>
            </a:r>
            <a:r>
              <a:rPr lang="en-US" altLang="ko-KR" sz="1500" strike="sngStrike" dirty="0">
                <a:solidFill>
                  <a:srgbClr val="FF0000"/>
                </a:solidFill>
              </a:rPr>
              <a:t>NAME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43608" y="3613396"/>
            <a:ext cx="792088" cy="3048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꺾인 연결선 32"/>
          <p:cNvCxnSpPr>
            <a:stCxn id="32" idx="3"/>
            <a:endCxn id="34" idx="1"/>
          </p:cNvCxnSpPr>
          <p:nvPr/>
        </p:nvCxnSpPr>
        <p:spPr>
          <a:xfrm flipV="1">
            <a:off x="1835696" y="3762236"/>
            <a:ext cx="3659540" cy="3560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495236" y="3555129"/>
            <a:ext cx="2749172" cy="41421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14117" y="3754287"/>
            <a:ext cx="2561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</a:rPr>
              <a:t>1. SUBJECT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별 평균 출력</a:t>
            </a:r>
            <a:endParaRPr lang="en-US" altLang="ko-KR" sz="1500" b="1" dirty="0" smtClean="0">
              <a:solidFill>
                <a:srgbClr val="FF0000"/>
              </a:solidFill>
            </a:endParaRPr>
          </a:p>
          <a:p>
            <a:r>
              <a:rPr lang="en-US" altLang="ko-KR" sz="15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500" strike="sngStrike" dirty="0" smtClean="0">
                <a:solidFill>
                  <a:srgbClr val="FF0000"/>
                </a:solidFill>
              </a:rPr>
              <a:t>NAME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03648" y="3039125"/>
            <a:ext cx="989856" cy="3048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꺾인 연결선 38"/>
          <p:cNvCxnSpPr>
            <a:stCxn id="38" idx="3"/>
            <a:endCxn id="37" idx="0"/>
          </p:cNvCxnSpPr>
          <p:nvPr/>
        </p:nvCxnSpPr>
        <p:spPr>
          <a:xfrm>
            <a:off x="2393504" y="3191525"/>
            <a:ext cx="1301583" cy="562762"/>
          </a:xfrm>
          <a:prstGeom prst="bentConnector2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043607" y="5445224"/>
            <a:ext cx="2000687" cy="3048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486068" y="4974783"/>
            <a:ext cx="2749172" cy="20710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꺾인 연결선 45"/>
          <p:cNvCxnSpPr>
            <a:stCxn id="44" idx="3"/>
            <a:endCxn id="45" idx="1"/>
          </p:cNvCxnSpPr>
          <p:nvPr/>
        </p:nvCxnSpPr>
        <p:spPr>
          <a:xfrm flipV="1">
            <a:off x="3044294" y="5078337"/>
            <a:ext cx="2441774" cy="519287"/>
          </a:xfrm>
          <a:prstGeom prst="bentConnector3">
            <a:avLst>
              <a:gd name="adj1" fmla="val 795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91030" y="5078336"/>
            <a:ext cx="2561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전체 평균 출력</a:t>
            </a:r>
            <a:endParaRPr lang="en-US" altLang="ko-KR" sz="1500" b="1" dirty="0" smtClean="0">
              <a:solidFill>
                <a:srgbClr val="FF0000"/>
              </a:solidFill>
            </a:endParaRPr>
          </a:p>
          <a:p>
            <a:r>
              <a:rPr lang="en-US" altLang="ko-KR" sz="15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500" strike="sngStrike" dirty="0" smtClean="0">
                <a:solidFill>
                  <a:srgbClr val="FF0000"/>
                </a:solidFill>
              </a:rPr>
              <a:t>SUBJECT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1500" strike="sngStrike" dirty="0" smtClean="0">
                <a:solidFill>
                  <a:srgbClr val="FF0000"/>
                </a:solidFill>
              </a:rPr>
              <a:t>NAME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39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246676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SELECT</a:t>
            </a:r>
            <a:r>
              <a:rPr lang="en-US" altLang="ko-KR" b="1" dirty="0"/>
              <a:t> SUBJECT, NAME, AVG(SCORE) </a:t>
            </a:r>
            <a:r>
              <a:rPr lang="en-US" altLang="ko-KR" b="1" dirty="0">
                <a:solidFill>
                  <a:srgbClr val="00B0F0"/>
                </a:solidFill>
              </a:rPr>
              <a:t>FROM</a:t>
            </a:r>
            <a:r>
              <a:rPr lang="en-US" altLang="ko-KR" b="1" dirty="0"/>
              <a:t> SCORELIST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GROUP BY </a:t>
            </a:r>
            <a:r>
              <a:rPr lang="en-US" altLang="ko-KR" b="1" dirty="0" smtClean="0">
                <a:solidFill>
                  <a:srgbClr val="FF0000"/>
                </a:solidFill>
              </a:rPr>
              <a:t>SUBJECT</a:t>
            </a:r>
            <a:r>
              <a:rPr lang="en-US" altLang="ko-KR" b="1" dirty="0" smtClean="0"/>
              <a:t>,</a:t>
            </a:r>
            <a:endParaRPr lang="en-US" altLang="ko-KR" b="1" dirty="0">
              <a:solidFill>
                <a:srgbClr val="00B0F0"/>
              </a:solidFill>
            </a:endParaRPr>
          </a:p>
          <a:p>
            <a:r>
              <a:rPr lang="en-US" altLang="ko-KR" b="1" dirty="0" smtClean="0">
                <a:solidFill>
                  <a:srgbClr val="00B0F0"/>
                </a:solidFill>
              </a:rPr>
              <a:t>CUBE</a:t>
            </a:r>
            <a:r>
              <a:rPr lang="en-US" altLang="ko-KR" b="1" dirty="0" smtClean="0"/>
              <a:t>(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	NAME</a:t>
            </a:r>
          </a:p>
          <a:p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7504" y="3326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SELECT</a:t>
            </a:r>
            <a:r>
              <a:rPr lang="en-US" altLang="ko-KR" b="1" dirty="0"/>
              <a:t> SUBJECT, NAME, AVG(SCORE) </a:t>
            </a:r>
            <a:r>
              <a:rPr lang="en-US" altLang="ko-KR" b="1" dirty="0">
                <a:solidFill>
                  <a:srgbClr val="00B0F0"/>
                </a:solidFill>
              </a:rPr>
              <a:t>FROM</a:t>
            </a:r>
            <a:r>
              <a:rPr lang="en-US" altLang="ko-KR" b="1" dirty="0"/>
              <a:t> SCORELIST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GROUP BY </a:t>
            </a:r>
          </a:p>
          <a:p>
            <a:r>
              <a:rPr lang="en-US" altLang="ko-KR" b="1" dirty="0" smtClean="0">
                <a:solidFill>
                  <a:srgbClr val="00B0F0"/>
                </a:solidFill>
              </a:rPr>
              <a:t>CUBE</a:t>
            </a:r>
            <a:r>
              <a:rPr lang="en-US" altLang="ko-KR" b="1" dirty="0" smtClean="0"/>
              <a:t>( </a:t>
            </a:r>
            <a:endParaRPr lang="en-US" altLang="ko-KR" b="1" dirty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	SUBJECT</a:t>
            </a:r>
            <a:r>
              <a:rPr lang="en-US" altLang="ko-KR" b="1" dirty="0"/>
              <a:t>,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	NAME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24208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04" y="430472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SELECT</a:t>
            </a:r>
            <a:r>
              <a:rPr lang="en-US" altLang="ko-KR" b="1" dirty="0"/>
              <a:t> SUBJECT, NAME, AVG(SCORE) </a:t>
            </a:r>
            <a:r>
              <a:rPr lang="en-US" altLang="ko-KR" b="1" dirty="0">
                <a:solidFill>
                  <a:srgbClr val="00B0F0"/>
                </a:solidFill>
              </a:rPr>
              <a:t>FROM</a:t>
            </a:r>
            <a:r>
              <a:rPr lang="en-US" altLang="ko-KR" b="1" dirty="0"/>
              <a:t> SCORELIST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GROUP BY 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r>
              <a:rPr lang="en-US" altLang="ko-KR" b="1" dirty="0" smtClean="0">
                <a:solidFill>
                  <a:srgbClr val="00B0F0"/>
                </a:solidFill>
              </a:rPr>
              <a:t>CUBE</a:t>
            </a:r>
            <a:r>
              <a:rPr lang="en-US" altLang="ko-KR" b="1" dirty="0" smtClean="0"/>
              <a:t>( </a:t>
            </a:r>
          </a:p>
          <a:p>
            <a:r>
              <a:rPr lang="en-US" altLang="ko-KR" b="1" dirty="0"/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(SUBJECT, NAME)</a:t>
            </a:r>
          </a:p>
          <a:p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429309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154" y="2571865"/>
            <a:ext cx="2724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706026"/>
            <a:ext cx="27051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043608" y="1743497"/>
            <a:ext cx="792088" cy="3048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43608" y="1438697"/>
            <a:ext cx="1152128" cy="3048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43608" y="3613396"/>
            <a:ext cx="792088" cy="3048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꺾인 연결선 20"/>
          <p:cNvCxnSpPr>
            <a:stCxn id="20" idx="3"/>
            <a:endCxn id="22" idx="1"/>
          </p:cNvCxnSpPr>
          <p:nvPr/>
        </p:nvCxnSpPr>
        <p:spPr>
          <a:xfrm flipV="1">
            <a:off x="1835696" y="3762236"/>
            <a:ext cx="3659540" cy="3560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495236" y="3555129"/>
            <a:ext cx="2749172" cy="41421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14117" y="3754287"/>
            <a:ext cx="2561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</a:rPr>
              <a:t>1. SUBJECT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별 평균 출력</a:t>
            </a:r>
            <a:endParaRPr lang="en-US" altLang="ko-KR" sz="1500" b="1" dirty="0" smtClean="0">
              <a:solidFill>
                <a:srgbClr val="FF0000"/>
              </a:solidFill>
            </a:endParaRPr>
          </a:p>
          <a:p>
            <a:r>
              <a:rPr lang="en-US" altLang="ko-KR" sz="15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500" strike="sngStrike" dirty="0" smtClean="0">
                <a:solidFill>
                  <a:srgbClr val="FF0000"/>
                </a:solidFill>
              </a:rPr>
              <a:t>NAME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03648" y="3039125"/>
            <a:ext cx="989856" cy="3048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꺾인 연결선 24"/>
          <p:cNvCxnSpPr>
            <a:stCxn id="24" idx="3"/>
            <a:endCxn id="23" idx="0"/>
          </p:cNvCxnSpPr>
          <p:nvPr/>
        </p:nvCxnSpPr>
        <p:spPr>
          <a:xfrm>
            <a:off x="2393504" y="3191525"/>
            <a:ext cx="1301583" cy="562762"/>
          </a:xfrm>
          <a:prstGeom prst="bentConnector2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43607" y="5445224"/>
            <a:ext cx="2000687" cy="3048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486068" y="4974783"/>
            <a:ext cx="2749172" cy="20710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꺾인 연결선 27"/>
          <p:cNvCxnSpPr>
            <a:stCxn id="26" idx="3"/>
            <a:endCxn id="27" idx="1"/>
          </p:cNvCxnSpPr>
          <p:nvPr/>
        </p:nvCxnSpPr>
        <p:spPr>
          <a:xfrm flipV="1">
            <a:off x="3044294" y="5078337"/>
            <a:ext cx="2441774" cy="519287"/>
          </a:xfrm>
          <a:prstGeom prst="bentConnector3">
            <a:avLst>
              <a:gd name="adj1" fmla="val 795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91030" y="5078336"/>
            <a:ext cx="2561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전체 평균 출력</a:t>
            </a:r>
            <a:endParaRPr lang="en-US" altLang="ko-KR" sz="1500" b="1" dirty="0" smtClean="0">
              <a:solidFill>
                <a:srgbClr val="FF0000"/>
              </a:solidFill>
            </a:endParaRPr>
          </a:p>
          <a:p>
            <a:r>
              <a:rPr lang="en-US" altLang="ko-KR" sz="15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500" strike="sngStrike" dirty="0" smtClean="0">
                <a:solidFill>
                  <a:srgbClr val="FF0000"/>
                </a:solidFill>
              </a:rPr>
              <a:t>SUBJECT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, </a:t>
            </a:r>
            <a:r>
              <a:rPr lang="en-US" altLang="ko-KR" sz="1500" strike="sngStrike" dirty="0" smtClean="0">
                <a:solidFill>
                  <a:srgbClr val="FF0000"/>
                </a:solidFill>
              </a:rPr>
              <a:t>NAME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4664"/>
            <a:ext cx="27622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5502132" y="686753"/>
            <a:ext cx="2749172" cy="20710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5508048" y="1581986"/>
            <a:ext cx="2749172" cy="37806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527154" y="1960048"/>
            <a:ext cx="2749172" cy="36866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꺾인 연결선 59"/>
          <p:cNvCxnSpPr>
            <a:stCxn id="12" idx="3"/>
            <a:endCxn id="59" idx="1"/>
          </p:cNvCxnSpPr>
          <p:nvPr/>
        </p:nvCxnSpPr>
        <p:spPr>
          <a:xfrm>
            <a:off x="1835696" y="1895897"/>
            <a:ext cx="3691458" cy="248484"/>
          </a:xfrm>
          <a:prstGeom prst="bentConnector3">
            <a:avLst>
              <a:gd name="adj1" fmla="val 59114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3" idx="3"/>
            <a:endCxn id="58" idx="1"/>
          </p:cNvCxnSpPr>
          <p:nvPr/>
        </p:nvCxnSpPr>
        <p:spPr>
          <a:xfrm>
            <a:off x="2195736" y="1591097"/>
            <a:ext cx="3312312" cy="179920"/>
          </a:xfrm>
          <a:prstGeom prst="bentConnector3">
            <a:avLst>
              <a:gd name="adj1" fmla="val 3203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898576" y="1876176"/>
            <a:ext cx="2561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</a:rPr>
              <a:t>1. NAME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별 평균 출력</a:t>
            </a:r>
            <a:endParaRPr lang="en-US" altLang="ko-KR" sz="1500" b="1" dirty="0" smtClean="0">
              <a:solidFill>
                <a:srgbClr val="FF0000"/>
              </a:solidFill>
            </a:endParaRPr>
          </a:p>
          <a:p>
            <a:r>
              <a:rPr lang="en-US" altLang="ko-KR" sz="15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500" strike="sngStrike" dirty="0" smtClean="0">
                <a:solidFill>
                  <a:srgbClr val="FF0000"/>
                </a:solidFill>
              </a:rPr>
              <a:t>SUBJECT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, NAME)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75856" y="1161698"/>
            <a:ext cx="2561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</a:rPr>
              <a:t>2. SUBJECT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별 평균 출력</a:t>
            </a:r>
            <a:endParaRPr lang="en-US" altLang="ko-KR" sz="1500" b="1" dirty="0" smtClean="0">
              <a:solidFill>
                <a:srgbClr val="FF0000"/>
              </a:solidFill>
            </a:endParaRPr>
          </a:p>
          <a:p>
            <a:r>
              <a:rPr lang="en-US" altLang="ko-KR" sz="1500" b="1" dirty="0" smtClean="0">
                <a:solidFill>
                  <a:srgbClr val="FF0000"/>
                </a:solidFill>
              </a:rPr>
              <a:t>(SUBJECT</a:t>
            </a:r>
            <a:r>
              <a:rPr lang="en-US" altLang="ko-KR" sz="1500" dirty="0" smtClean="0">
                <a:solidFill>
                  <a:srgbClr val="FF0000"/>
                </a:solidFill>
              </a:rPr>
              <a:t>, </a:t>
            </a:r>
            <a:r>
              <a:rPr lang="en-US" altLang="ko-KR" sz="1500" strike="sngStrike" dirty="0" smtClean="0">
                <a:solidFill>
                  <a:srgbClr val="FF0000"/>
                </a:solidFill>
              </a:rPr>
              <a:t>NAME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51920" y="620688"/>
            <a:ext cx="2561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3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전</a:t>
            </a:r>
            <a:r>
              <a:rPr lang="ko-KR" altLang="en-US" sz="1500" b="1" dirty="0">
                <a:solidFill>
                  <a:srgbClr val="FF0000"/>
                </a:solidFill>
              </a:rPr>
              <a:t>체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 평균 출력</a:t>
            </a:r>
            <a:endParaRPr lang="en-US" altLang="ko-KR" sz="1500" b="1" dirty="0" smtClean="0">
              <a:solidFill>
                <a:srgbClr val="FF0000"/>
              </a:solidFill>
            </a:endParaRPr>
          </a:p>
          <a:p>
            <a:r>
              <a:rPr lang="en-US" altLang="ko-KR" sz="15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500" strike="sngStrike" dirty="0" smtClean="0">
                <a:solidFill>
                  <a:srgbClr val="FF0000"/>
                </a:solidFill>
              </a:rPr>
              <a:t>SUBJECT</a:t>
            </a:r>
            <a:r>
              <a:rPr lang="en-US" altLang="ko-KR" sz="1500" dirty="0" smtClean="0">
                <a:solidFill>
                  <a:srgbClr val="FF0000"/>
                </a:solidFill>
              </a:rPr>
              <a:t>, </a:t>
            </a:r>
            <a:r>
              <a:rPr lang="en-US" altLang="ko-KR" sz="1500" strike="sngStrike" dirty="0" smtClean="0">
                <a:solidFill>
                  <a:srgbClr val="FF0000"/>
                </a:solidFill>
              </a:rPr>
              <a:t>NAME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4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253</Words>
  <Application>Microsoft Office PowerPoint</Application>
  <PresentationFormat>화면 슬라이드 쇼(4:3)</PresentationFormat>
  <Paragraphs>82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821031179964</dc:creator>
  <cp:lastModifiedBy>821031179964</cp:lastModifiedBy>
  <cp:revision>13</cp:revision>
  <dcterms:created xsi:type="dcterms:W3CDTF">2021-03-29T13:42:28Z</dcterms:created>
  <dcterms:modified xsi:type="dcterms:W3CDTF">2021-04-01T14:18:31Z</dcterms:modified>
</cp:coreProperties>
</file>