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49" autoAdjust="0"/>
  </p:normalViewPr>
  <p:slideViewPr>
    <p:cSldViewPr>
      <p:cViewPr>
        <p:scale>
          <a:sx n="100" d="100"/>
          <a:sy n="100" d="100"/>
        </p:scale>
        <p:origin x="-1944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768F-C68A-4A3A-8367-7E0051482586}" type="datetimeFigureOut">
              <a:rPr lang="ko-KR" altLang="en-US" smtClean="0"/>
              <a:t>2019-09-01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22C8-B264-48B1-AF4E-7FB89D514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4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768F-C68A-4A3A-8367-7E0051482586}" type="datetimeFigureOut">
              <a:rPr lang="ko-KR" altLang="en-US" smtClean="0"/>
              <a:t>2019-09-01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22C8-B264-48B1-AF4E-7FB89D514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92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768F-C68A-4A3A-8367-7E0051482586}" type="datetimeFigureOut">
              <a:rPr lang="ko-KR" altLang="en-US" smtClean="0"/>
              <a:t>2019-09-01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22C8-B264-48B1-AF4E-7FB89D514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21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768F-C68A-4A3A-8367-7E0051482586}" type="datetimeFigureOut">
              <a:rPr lang="ko-KR" altLang="en-US" smtClean="0"/>
              <a:t>2019-09-01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22C8-B264-48B1-AF4E-7FB89D514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95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768F-C68A-4A3A-8367-7E0051482586}" type="datetimeFigureOut">
              <a:rPr lang="ko-KR" altLang="en-US" smtClean="0"/>
              <a:t>2019-09-01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22C8-B264-48B1-AF4E-7FB89D514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31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768F-C68A-4A3A-8367-7E0051482586}" type="datetimeFigureOut">
              <a:rPr lang="ko-KR" altLang="en-US" smtClean="0"/>
              <a:t>2019-09-01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22C8-B264-48B1-AF4E-7FB89D514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85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768F-C68A-4A3A-8367-7E0051482586}" type="datetimeFigureOut">
              <a:rPr lang="ko-KR" altLang="en-US" smtClean="0"/>
              <a:t>2019-09-01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22C8-B264-48B1-AF4E-7FB89D514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88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768F-C68A-4A3A-8367-7E0051482586}" type="datetimeFigureOut">
              <a:rPr lang="ko-KR" altLang="en-US" smtClean="0"/>
              <a:t>2019-09-01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22C8-B264-48B1-AF4E-7FB89D514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25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768F-C68A-4A3A-8367-7E0051482586}" type="datetimeFigureOut">
              <a:rPr lang="ko-KR" altLang="en-US" smtClean="0"/>
              <a:t>2019-09-01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22C8-B264-48B1-AF4E-7FB89D514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67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768F-C68A-4A3A-8367-7E0051482586}" type="datetimeFigureOut">
              <a:rPr lang="ko-KR" altLang="en-US" smtClean="0"/>
              <a:t>2019-09-01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22C8-B264-48B1-AF4E-7FB89D514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91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768F-C68A-4A3A-8367-7E0051482586}" type="datetimeFigureOut">
              <a:rPr lang="ko-KR" altLang="en-US" smtClean="0"/>
              <a:t>2019-09-01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22C8-B264-48B1-AF4E-7FB89D514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91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7768F-C68A-4A3A-8367-7E0051482586}" type="datetimeFigureOut">
              <a:rPr lang="ko-KR" altLang="en-US" smtClean="0"/>
              <a:t>2019-09-01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022C8-B264-48B1-AF4E-7FB89D514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32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691746"/>
              </p:ext>
            </p:extLst>
          </p:nvPr>
        </p:nvGraphicFramePr>
        <p:xfrm>
          <a:off x="1547664" y="401435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몸무게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252453"/>
              </p:ext>
            </p:extLst>
          </p:nvPr>
        </p:nvGraphicFramePr>
        <p:xfrm>
          <a:off x="1524000" y="1190268"/>
          <a:ext cx="24719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968"/>
                <a:gridCol w="123596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262540"/>
              </p:ext>
            </p:extLst>
          </p:nvPr>
        </p:nvGraphicFramePr>
        <p:xfrm>
          <a:off x="5364088" y="1206044"/>
          <a:ext cx="24719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968"/>
                <a:gridCol w="123596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몸무게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오른쪽 중괄호 7"/>
          <p:cNvSpPr/>
          <p:nvPr/>
        </p:nvSpPr>
        <p:spPr>
          <a:xfrm rot="16200000">
            <a:off x="2591780" y="-198112"/>
            <a:ext cx="288032" cy="237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오른쪽 중괄호 8"/>
          <p:cNvSpPr/>
          <p:nvPr/>
        </p:nvSpPr>
        <p:spPr>
          <a:xfrm rot="16200000">
            <a:off x="6480212" y="-198113"/>
            <a:ext cx="288032" cy="237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9836" y="47667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Series1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688268" y="48772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Series2</a:t>
            </a:r>
            <a:endParaRPr lang="ko-KR" altLang="en-US" b="1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195736" y="3006244"/>
            <a:ext cx="0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5" idx="0"/>
          </p:cNvCxnSpPr>
          <p:nvPr/>
        </p:nvCxnSpPr>
        <p:spPr>
          <a:xfrm>
            <a:off x="3275856" y="3006244"/>
            <a:ext cx="1319808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195736" y="3078252"/>
            <a:ext cx="3672408" cy="936104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6624228" y="3006244"/>
            <a:ext cx="612068" cy="1008112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오른쪽 중괄호 30"/>
          <p:cNvSpPr/>
          <p:nvPr/>
        </p:nvSpPr>
        <p:spPr>
          <a:xfrm rot="5400000">
            <a:off x="4402105" y="3088233"/>
            <a:ext cx="288032" cy="60287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610017" y="62742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DataFrame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46591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299104"/>
              </p:ext>
            </p:extLst>
          </p:nvPr>
        </p:nvGraphicFramePr>
        <p:xfrm>
          <a:off x="645307" y="1350060"/>
          <a:ext cx="16487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593"/>
                <a:gridCol w="549593"/>
                <a:gridCol w="5495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70319" y="1685666"/>
            <a:ext cx="533550" cy="1145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02603" y="1685666"/>
            <a:ext cx="533550" cy="1145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36153" y="1685666"/>
            <a:ext cx="533550" cy="1145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7346" y="3222268"/>
            <a:ext cx="2536304" cy="12318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08558" y="3222268"/>
            <a:ext cx="25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function</a:t>
            </a:r>
            <a:endParaRPr lang="ko-KR" altLang="en-US" b="1" dirty="0"/>
          </a:p>
        </p:txBody>
      </p:sp>
      <p:cxnSp>
        <p:nvCxnSpPr>
          <p:cNvPr id="10" name="꺾인 연결선 9"/>
          <p:cNvCxnSpPr>
            <a:stCxn id="5" idx="2"/>
            <a:endCxn id="8" idx="0"/>
          </p:cNvCxnSpPr>
          <p:nvPr/>
        </p:nvCxnSpPr>
        <p:spPr>
          <a:xfrm rot="16200000" flipH="1">
            <a:off x="1005597" y="2762366"/>
            <a:ext cx="391399" cy="52840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4" idx="2"/>
            <a:endCxn id="8" idx="0"/>
          </p:cNvCxnSpPr>
          <p:nvPr/>
        </p:nvCxnSpPr>
        <p:spPr>
          <a:xfrm rot="5400000">
            <a:off x="1273173" y="3025745"/>
            <a:ext cx="388848" cy="419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7" idx="2"/>
            <a:endCxn id="8" idx="0"/>
          </p:cNvCxnSpPr>
          <p:nvPr/>
        </p:nvCxnSpPr>
        <p:spPr>
          <a:xfrm rot="5400000">
            <a:off x="1538514" y="2757853"/>
            <a:ext cx="391399" cy="53743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9425" y="3726324"/>
            <a:ext cx="217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sr.max() – sr.min()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0319" y="980728"/>
            <a:ext cx="5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sr1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89583" y="990020"/>
            <a:ext cx="5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sr2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65647" y="980728"/>
            <a:ext cx="5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sr3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764810"/>
              </p:ext>
            </p:extLst>
          </p:nvPr>
        </p:nvGraphicFramePr>
        <p:xfrm>
          <a:off x="641107" y="4856851"/>
          <a:ext cx="16487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593"/>
                <a:gridCol w="549593"/>
                <a:gridCol w="5495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꺾인 연결선 23"/>
          <p:cNvCxnSpPr>
            <a:stCxn id="8" idx="2"/>
            <a:endCxn id="25" idx="0"/>
          </p:cNvCxnSpPr>
          <p:nvPr/>
        </p:nvCxnSpPr>
        <p:spPr>
          <a:xfrm rot="5400000">
            <a:off x="974263" y="4387217"/>
            <a:ext cx="424354" cy="55811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40606" y="4878452"/>
            <a:ext cx="53355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87176" y="4878451"/>
            <a:ext cx="53355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720726" y="4878451"/>
            <a:ext cx="53355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꺾인 연결선 29"/>
          <p:cNvCxnSpPr>
            <a:stCxn id="8" idx="2"/>
            <a:endCxn id="23" idx="0"/>
          </p:cNvCxnSpPr>
          <p:nvPr/>
        </p:nvCxnSpPr>
        <p:spPr>
          <a:xfrm rot="5400000">
            <a:off x="1264121" y="4655473"/>
            <a:ext cx="402753" cy="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8" idx="2"/>
            <a:endCxn id="27" idx="0"/>
          </p:cNvCxnSpPr>
          <p:nvPr/>
        </p:nvCxnSpPr>
        <p:spPr>
          <a:xfrm rot="16200000" flipH="1">
            <a:off x="1514323" y="4405272"/>
            <a:ext cx="424353" cy="52200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80566" y="539388"/>
            <a:ext cx="25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axis = 0</a:t>
            </a:r>
            <a:endParaRPr lang="ko-KR" altLang="en-US" b="1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3248918" y="692696"/>
            <a:ext cx="0" cy="468052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107504" y="980728"/>
            <a:ext cx="8784976" cy="3974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396334"/>
              </p:ext>
            </p:extLst>
          </p:nvPr>
        </p:nvGraphicFramePr>
        <p:xfrm>
          <a:off x="3957804" y="1369576"/>
          <a:ext cx="16487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593"/>
                <a:gridCol w="549593"/>
                <a:gridCol w="5495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3920905" y="1724706"/>
            <a:ext cx="168567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920905" y="2089656"/>
            <a:ext cx="168567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920905" y="2449696"/>
            <a:ext cx="168567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꺾인 연결선 46"/>
          <p:cNvCxnSpPr>
            <a:stCxn id="44" idx="3"/>
            <a:endCxn id="54" idx="0"/>
          </p:cNvCxnSpPr>
          <p:nvPr/>
        </p:nvCxnSpPr>
        <p:spPr>
          <a:xfrm>
            <a:off x="5606583" y="1904726"/>
            <a:ext cx="374562" cy="1477627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45" idx="3"/>
            <a:endCxn id="54" idx="0"/>
          </p:cNvCxnSpPr>
          <p:nvPr/>
        </p:nvCxnSpPr>
        <p:spPr>
          <a:xfrm>
            <a:off x="5606583" y="2269676"/>
            <a:ext cx="374562" cy="1112677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46" idx="3"/>
            <a:endCxn id="43" idx="0"/>
          </p:cNvCxnSpPr>
          <p:nvPr/>
        </p:nvCxnSpPr>
        <p:spPr>
          <a:xfrm>
            <a:off x="5606583" y="2629716"/>
            <a:ext cx="374562" cy="74954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72832" y="1724706"/>
            <a:ext cx="76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sr1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2832" y="2080364"/>
            <a:ext cx="76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sr2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2832" y="2440404"/>
            <a:ext cx="76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sr3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4857009" y="3379262"/>
            <a:ext cx="2248272" cy="1231830"/>
            <a:chOff x="6373254" y="2917250"/>
            <a:chExt cx="2536304" cy="1231830"/>
          </a:xfrm>
        </p:grpSpPr>
        <p:sp>
          <p:nvSpPr>
            <p:cNvPr id="53" name="TextBox 52"/>
            <p:cNvSpPr txBox="1"/>
            <p:nvPr/>
          </p:nvSpPr>
          <p:spPr>
            <a:xfrm>
              <a:off x="6373254" y="3352610"/>
              <a:ext cx="25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sr.max() – sr.min()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6373254" y="2917250"/>
              <a:ext cx="2536304" cy="1231830"/>
              <a:chOff x="6373254" y="2917250"/>
              <a:chExt cx="2536304" cy="1231830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6373254" y="2917250"/>
                <a:ext cx="2536304" cy="123183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6373254" y="2920341"/>
                <a:ext cx="25363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 smtClean="0"/>
                  <a:t>function</a:t>
                </a:r>
                <a:endParaRPr lang="ko-KR" altLang="en-US" b="1" dirty="0"/>
              </a:p>
            </p:txBody>
          </p:sp>
        </p:grpSp>
      </p:grp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488525"/>
              </p:ext>
            </p:extLst>
          </p:nvPr>
        </p:nvGraphicFramePr>
        <p:xfrm>
          <a:off x="7910839" y="3097768"/>
          <a:ext cx="9096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6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result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7911732" y="3467100"/>
            <a:ext cx="86082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7910839" y="3817848"/>
            <a:ext cx="86082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7910839" y="4177888"/>
            <a:ext cx="86082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9" name="꺾인 연결선 58"/>
          <p:cNvCxnSpPr>
            <a:stCxn id="53" idx="3"/>
            <a:endCxn id="56" idx="1"/>
          </p:cNvCxnSpPr>
          <p:nvPr/>
        </p:nvCxnSpPr>
        <p:spPr>
          <a:xfrm flipV="1">
            <a:off x="7105281" y="3647120"/>
            <a:ext cx="806451" cy="35216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3" idx="3"/>
            <a:endCxn id="57" idx="1"/>
          </p:cNvCxnSpPr>
          <p:nvPr/>
        </p:nvCxnSpPr>
        <p:spPr>
          <a:xfrm flipV="1">
            <a:off x="7105281" y="3997868"/>
            <a:ext cx="805558" cy="142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53" idx="3"/>
            <a:endCxn id="58" idx="1"/>
          </p:cNvCxnSpPr>
          <p:nvPr/>
        </p:nvCxnSpPr>
        <p:spPr>
          <a:xfrm>
            <a:off x="7105281" y="3999288"/>
            <a:ext cx="805558" cy="35862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4932040" y="548680"/>
            <a:ext cx="25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axis = 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9764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914249"/>
              </p:ext>
            </p:extLst>
          </p:nvPr>
        </p:nvGraphicFramePr>
        <p:xfrm>
          <a:off x="1051013" y="764704"/>
          <a:ext cx="16487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593"/>
                <a:gridCol w="549593"/>
                <a:gridCol w="5495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3259832" y="1045042"/>
            <a:ext cx="1456184" cy="12318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9518" y="1119834"/>
            <a:ext cx="56027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39518" y="1484784"/>
            <a:ext cx="56027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39518" y="1844824"/>
            <a:ext cx="56027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꺾인 연결선 8"/>
          <p:cNvCxnSpPr>
            <a:stCxn id="6" idx="3"/>
            <a:endCxn id="5" idx="1"/>
          </p:cNvCxnSpPr>
          <p:nvPr/>
        </p:nvCxnSpPr>
        <p:spPr>
          <a:xfrm>
            <a:off x="2699792" y="1299854"/>
            <a:ext cx="560040" cy="36110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7" idx="3"/>
            <a:endCxn id="5" idx="1"/>
          </p:cNvCxnSpPr>
          <p:nvPr/>
        </p:nvCxnSpPr>
        <p:spPr>
          <a:xfrm flipV="1">
            <a:off x="2699792" y="1660957"/>
            <a:ext cx="560040" cy="384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8" idx="3"/>
            <a:endCxn id="5" idx="1"/>
          </p:cNvCxnSpPr>
          <p:nvPr/>
        </p:nvCxnSpPr>
        <p:spPr>
          <a:xfrm flipV="1">
            <a:off x="2699792" y="1660957"/>
            <a:ext cx="560040" cy="36388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79975" y="1480402"/>
                <a:ext cx="1164033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975" y="1480402"/>
                <a:ext cx="1164033" cy="375552"/>
              </a:xfrm>
              <a:prstGeom prst="rect">
                <a:avLst/>
              </a:prstGeom>
              <a:blipFill rotWithShape="1"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/>
          <p:cNvSpPr/>
          <p:nvPr/>
        </p:nvSpPr>
        <p:spPr>
          <a:xfrm>
            <a:off x="3259832" y="683404"/>
            <a:ext cx="145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function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1579060" y="1124744"/>
            <a:ext cx="56027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579060" y="1489694"/>
            <a:ext cx="56027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579060" y="1849734"/>
            <a:ext cx="56027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018921" y="1119834"/>
            <a:ext cx="56027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018921" y="1484784"/>
            <a:ext cx="56027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018921" y="1844824"/>
            <a:ext cx="56027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44615"/>
              </p:ext>
            </p:extLst>
          </p:nvPr>
        </p:nvGraphicFramePr>
        <p:xfrm>
          <a:off x="5299485" y="764704"/>
          <a:ext cx="16487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593"/>
                <a:gridCol w="549593"/>
                <a:gridCol w="5495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6387990" y="1119834"/>
            <a:ext cx="56027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387990" y="1484784"/>
            <a:ext cx="56027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87990" y="1844824"/>
            <a:ext cx="56027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827532" y="1124744"/>
            <a:ext cx="56027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827532" y="1489694"/>
            <a:ext cx="56027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5827532" y="1849734"/>
            <a:ext cx="56027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267393" y="1119834"/>
            <a:ext cx="56027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267393" y="1484784"/>
            <a:ext cx="56027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267393" y="1844824"/>
            <a:ext cx="56027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꺾인 연결선 42"/>
          <p:cNvCxnSpPr>
            <a:stCxn id="5" idx="3"/>
            <a:endCxn id="40" idx="1"/>
          </p:cNvCxnSpPr>
          <p:nvPr/>
        </p:nvCxnSpPr>
        <p:spPr>
          <a:xfrm flipV="1">
            <a:off x="4716016" y="1299854"/>
            <a:ext cx="551377" cy="36110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5" idx="3"/>
            <a:endCxn id="41" idx="1"/>
          </p:cNvCxnSpPr>
          <p:nvPr/>
        </p:nvCxnSpPr>
        <p:spPr>
          <a:xfrm>
            <a:off x="4716016" y="1660957"/>
            <a:ext cx="551377" cy="384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5" idx="3"/>
            <a:endCxn id="42" idx="1"/>
          </p:cNvCxnSpPr>
          <p:nvPr/>
        </p:nvCxnSpPr>
        <p:spPr>
          <a:xfrm>
            <a:off x="4716016" y="1660957"/>
            <a:ext cx="551377" cy="36388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4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068438"/>
              </p:ext>
            </p:extLst>
          </p:nvPr>
        </p:nvGraphicFramePr>
        <p:xfrm>
          <a:off x="216024" y="1069360"/>
          <a:ext cx="23610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93"/>
                <a:gridCol w="778193"/>
                <a:gridCol w="6268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선수명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팀명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Goal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메시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바셀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수아레즈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바셀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손흥민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토트넘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헤리케인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토트넘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아구에로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맨시티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D.</a:t>
                      </a:r>
                      <a:r>
                        <a:rPr lang="ko-KR" altLang="en-US" sz="1400" dirty="0" smtClean="0"/>
                        <a:t>실바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맨시티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559277"/>
              </p:ext>
            </p:extLst>
          </p:nvPr>
        </p:nvGraphicFramePr>
        <p:xfrm>
          <a:off x="3851920" y="548680"/>
          <a:ext cx="23762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93"/>
                <a:gridCol w="772199"/>
                <a:gridCol w="6480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선수명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팀명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Goal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메시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바셀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수아레즈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바셀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389415"/>
              </p:ext>
            </p:extLst>
          </p:nvPr>
        </p:nvGraphicFramePr>
        <p:xfrm>
          <a:off x="3851920" y="1988840"/>
          <a:ext cx="23610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93"/>
                <a:gridCol w="778193"/>
                <a:gridCol w="6268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선수명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팀명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Goal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손흥민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토트넘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헤리케인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토트넘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6669"/>
              </p:ext>
            </p:extLst>
          </p:nvPr>
        </p:nvGraphicFramePr>
        <p:xfrm>
          <a:off x="3851920" y="3429000"/>
          <a:ext cx="23610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93"/>
                <a:gridCol w="778193"/>
                <a:gridCol w="6268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선수명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팀명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Goal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아구에로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맨시티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D.</a:t>
                      </a:r>
                      <a:r>
                        <a:rPr lang="ko-KR" altLang="en-US" sz="1400" dirty="0" smtClean="0"/>
                        <a:t>실바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맨시티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직선 화살표 연결선 14"/>
          <p:cNvCxnSpPr>
            <a:endCxn id="8" idx="1"/>
          </p:cNvCxnSpPr>
          <p:nvPr/>
        </p:nvCxnSpPr>
        <p:spPr>
          <a:xfrm flipV="1">
            <a:off x="2555776" y="1104940"/>
            <a:ext cx="1296144" cy="70027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9" idx="1"/>
          </p:cNvCxnSpPr>
          <p:nvPr/>
        </p:nvCxnSpPr>
        <p:spPr>
          <a:xfrm>
            <a:off x="2555776" y="2545100"/>
            <a:ext cx="129614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555776" y="3317384"/>
            <a:ext cx="1336563" cy="66787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721390"/>
              </p:ext>
            </p:extLst>
          </p:nvPr>
        </p:nvGraphicFramePr>
        <p:xfrm>
          <a:off x="7328193" y="1628800"/>
          <a:ext cx="142027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99"/>
                <a:gridCol w="6480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팀명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Goal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바셀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28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토트넘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맨시티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직선 화살표 연결선 30"/>
          <p:cNvCxnSpPr/>
          <p:nvPr/>
        </p:nvCxnSpPr>
        <p:spPr>
          <a:xfrm>
            <a:off x="6212978" y="2604909"/>
            <a:ext cx="111521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6228184" y="1164749"/>
            <a:ext cx="1100009" cy="104243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0" idx="3"/>
          </p:cNvCxnSpPr>
          <p:nvPr/>
        </p:nvCxnSpPr>
        <p:spPr>
          <a:xfrm flipV="1">
            <a:off x="6212978" y="2910860"/>
            <a:ext cx="1115215" cy="10744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63688" y="4869160"/>
            <a:ext cx="848883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팀별로 그룹</a:t>
            </a:r>
            <a:r>
              <a:rPr lang="ko-KR" altLang="en-US" sz="1400" b="1" dirty="0"/>
              <a:t>핑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PlayerGroup</a:t>
            </a:r>
            <a:r>
              <a:rPr lang="en-US" altLang="ko-KR" sz="1400" b="1" dirty="0" smtClean="0"/>
              <a:t> =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Player.groupby(‘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팀명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’)</a:t>
            </a:r>
          </a:p>
          <a:p>
            <a:r>
              <a:rPr lang="en-US" altLang="ko-KR" sz="1400" b="1" dirty="0" smtClean="0"/>
              <a:t>2. </a:t>
            </a:r>
            <a:r>
              <a:rPr lang="ko-KR" altLang="en-US" sz="1400" b="1" dirty="0" smtClean="0"/>
              <a:t>팀별로 </a:t>
            </a:r>
            <a:r>
              <a:rPr lang="ko-KR" altLang="en-US" sz="1400" b="1" dirty="0" smtClean="0"/>
              <a:t>집계함수 사용 </a:t>
            </a:r>
            <a:r>
              <a:rPr lang="en-US" altLang="ko-KR" sz="1400" b="1" dirty="0" smtClean="0"/>
              <a:t>: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Result</a:t>
            </a:r>
            <a:r>
              <a:rPr lang="en-US" altLang="ko-KR" sz="1400" b="1" dirty="0" smtClean="0"/>
              <a:t> =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PlayerGroup.sum()</a:t>
            </a:r>
          </a:p>
          <a:p>
            <a:r>
              <a:rPr lang="en-US" altLang="ko-KR" sz="1400" b="1" dirty="0" smtClean="0"/>
              <a:t>3. </a:t>
            </a:r>
            <a:r>
              <a:rPr lang="ko-KR" altLang="en-US" sz="1400" b="1" dirty="0" smtClean="0"/>
              <a:t>한 줄로 사용 가능 </a:t>
            </a:r>
            <a:r>
              <a:rPr lang="en-US" altLang="ko-KR" sz="1400" b="1" dirty="0" smtClean="0"/>
              <a:t>: </a:t>
            </a:r>
            <a:r>
              <a:rPr lang="en-US" altLang="ko-KR" sz="1400" b="1" dirty="0">
                <a:solidFill>
                  <a:srgbClr val="0070C0"/>
                </a:solidFill>
              </a:rPr>
              <a:t>Result</a:t>
            </a:r>
            <a:r>
              <a:rPr lang="en-US" altLang="ko-KR" sz="1400" b="1" dirty="0"/>
              <a:t> =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Player.groupby</a:t>
            </a:r>
            <a:r>
              <a:rPr lang="en-US" altLang="ko-KR" sz="1400" b="1" dirty="0">
                <a:solidFill>
                  <a:srgbClr val="FF0000"/>
                </a:solidFill>
              </a:rPr>
              <a:t>(‘</a:t>
            </a:r>
            <a:r>
              <a:rPr lang="ko-KR" altLang="en-US" sz="1400" b="1" dirty="0">
                <a:solidFill>
                  <a:srgbClr val="FF0000"/>
                </a:solidFill>
              </a:rPr>
              <a:t>팀명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’)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.sum()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707904" y="368424"/>
            <a:ext cx="2592288" cy="428471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4227166" y="188640"/>
            <a:ext cx="1640978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00B050"/>
                </a:solidFill>
              </a:rPr>
              <a:t>PlayerGroup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6620" y="868070"/>
            <a:ext cx="2521024" cy="2920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48890" y="683404"/>
            <a:ext cx="109532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Player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627784" y="2147372"/>
            <a:ext cx="906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groupby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6516216" y="2223403"/>
            <a:ext cx="5421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sum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160612" y="1463059"/>
            <a:ext cx="1731868" cy="1746866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96879" y="1259468"/>
            <a:ext cx="109532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Result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81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009650"/>
            <a:ext cx="85439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34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09625"/>
            <a:ext cx="8505825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052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838200"/>
            <a:ext cx="844867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052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647700"/>
            <a:ext cx="852487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05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009899"/>
              </p:ext>
            </p:extLst>
          </p:nvPr>
        </p:nvGraphicFramePr>
        <p:xfrm>
          <a:off x="827584" y="908720"/>
          <a:ext cx="262858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093"/>
                <a:gridCol w="732155"/>
                <a:gridCol w="514668"/>
                <a:gridCol w="514668"/>
              </a:tblGrid>
              <a:tr h="13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Index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502480"/>
              </p:ext>
            </p:extLst>
          </p:nvPr>
        </p:nvGraphicFramePr>
        <p:xfrm>
          <a:off x="4823736" y="908720"/>
          <a:ext cx="2846071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093"/>
                <a:gridCol w="732155"/>
                <a:gridCol w="732155"/>
                <a:gridCol w="514668"/>
              </a:tblGrid>
              <a:tr h="13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Index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NaN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213432"/>
              </p:ext>
            </p:extLst>
          </p:nvPr>
        </p:nvGraphicFramePr>
        <p:xfrm>
          <a:off x="2123728" y="3356992"/>
          <a:ext cx="379571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093"/>
                <a:gridCol w="732155"/>
                <a:gridCol w="732155"/>
                <a:gridCol w="732155"/>
                <a:gridCol w="73215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NaN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NaN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NaN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NaN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NaN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NaN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NaN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NaN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NaN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NaN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NaN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NaN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NaN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3923928" y="2708920"/>
            <a:ext cx="0" cy="4320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11960" y="2708920"/>
            <a:ext cx="0" cy="4320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067944" y="1484784"/>
            <a:ext cx="0" cy="4320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3843536" y="1663304"/>
            <a:ext cx="4404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03436" y="6372036"/>
            <a:ext cx="35236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00520" y="5404574"/>
            <a:ext cx="355283" cy="369332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99592" y="5877272"/>
            <a:ext cx="356211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59632" y="5401428"/>
            <a:ext cx="46041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dirty="0" smtClean="0"/>
              <a:t>: Index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명이 같으면 두 값을 연산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259632" y="5867980"/>
            <a:ext cx="63241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dirty="0" smtClean="0"/>
              <a:t>: Index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명은 같으나 값이 하나라도 </a:t>
            </a:r>
            <a:r>
              <a:rPr lang="en-US" altLang="ko-KR" dirty="0" smtClean="0"/>
              <a:t>NaN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NaN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259632" y="6378627"/>
            <a:ext cx="42146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dirty="0" smtClean="0"/>
              <a:t>: index</a:t>
            </a:r>
            <a:r>
              <a:rPr lang="ko-KR" altLang="en-US" dirty="0" smtClean="0"/>
              <a:t>명이나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명이 다르면 </a:t>
            </a:r>
            <a:r>
              <a:rPr lang="en-US" altLang="ko-KR" dirty="0" smtClean="0"/>
              <a:t>NaN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1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232260"/>
              </p:ext>
            </p:extLst>
          </p:nvPr>
        </p:nvGraphicFramePr>
        <p:xfrm>
          <a:off x="827584" y="558839"/>
          <a:ext cx="262858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093"/>
                <a:gridCol w="732155"/>
                <a:gridCol w="514668"/>
                <a:gridCol w="514668"/>
              </a:tblGrid>
              <a:tr h="13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Index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443279"/>
              </p:ext>
            </p:extLst>
          </p:nvPr>
        </p:nvGraphicFramePr>
        <p:xfrm>
          <a:off x="4823736" y="558839"/>
          <a:ext cx="2846071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093"/>
                <a:gridCol w="732155"/>
                <a:gridCol w="732155"/>
                <a:gridCol w="514668"/>
              </a:tblGrid>
              <a:tr h="13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Index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NaN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766586"/>
              </p:ext>
            </p:extLst>
          </p:nvPr>
        </p:nvGraphicFramePr>
        <p:xfrm>
          <a:off x="2123728" y="2798936"/>
          <a:ext cx="379571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093"/>
                <a:gridCol w="732155"/>
                <a:gridCol w="732155"/>
                <a:gridCol w="732155"/>
                <a:gridCol w="73215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NaN</a:t>
                      </a:r>
                      <a:endParaRPr lang="ko-KR" altLang="en-US" dirty="0" smtClean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NaN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9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3923928" y="2150864"/>
            <a:ext cx="0" cy="4320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11960" y="2150864"/>
            <a:ext cx="0" cy="4320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067944" y="1134903"/>
            <a:ext cx="0" cy="4320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3843536" y="1313423"/>
            <a:ext cx="4404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900520" y="4878044"/>
            <a:ext cx="355283" cy="369332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99592" y="5350742"/>
            <a:ext cx="3562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59632" y="4874898"/>
            <a:ext cx="46041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dirty="0" smtClean="0"/>
              <a:t>: Index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명이 같으면 두 값을 연산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259632" y="5341450"/>
            <a:ext cx="497636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dirty="0" smtClean="0"/>
              <a:t>: fill_value</a:t>
            </a:r>
            <a:r>
              <a:rPr lang="ko-KR" altLang="en-US" dirty="0" smtClean="0"/>
              <a:t>에 의해 </a:t>
            </a:r>
            <a:r>
              <a:rPr lang="en-US" altLang="ko-KR" dirty="0" smtClean="0"/>
              <a:t>NaN</a:t>
            </a:r>
            <a:r>
              <a:rPr lang="ko-KR" altLang="en-US" dirty="0" smtClean="0"/>
              <a:t>이</a:t>
            </a:r>
            <a:r>
              <a:rPr lang="en-US" altLang="ko-KR" dirty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간주되어 연산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44624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함수를 이용</a:t>
            </a:r>
            <a:r>
              <a:rPr lang="ko-KR" altLang="en-US" dirty="0"/>
              <a:t>하</a:t>
            </a:r>
            <a:r>
              <a:rPr lang="ko-KR" altLang="en-US" dirty="0" smtClean="0"/>
              <a:t>여 연산할 경우</a:t>
            </a:r>
            <a:r>
              <a:rPr lang="en-US" altLang="ko-KR" dirty="0" smtClean="0"/>
              <a:t>[Ex. df1.add(fill_value=0)]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16844" y="5861389"/>
            <a:ext cx="35236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73040" y="5867980"/>
            <a:ext cx="48686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두 </a:t>
            </a:r>
            <a:r>
              <a:rPr lang="en-US" altLang="ko-KR" dirty="0" smtClean="0"/>
              <a:t>DataFrame</a:t>
            </a:r>
            <a:r>
              <a:rPr lang="ko-KR" altLang="en-US" dirty="0" smtClean="0"/>
              <a:t>에 모두 존재하지 않으면 </a:t>
            </a:r>
            <a:r>
              <a:rPr lang="en-US" altLang="ko-KR" dirty="0" smtClean="0"/>
              <a:t>NaN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69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903109"/>
              </p:ext>
            </p:extLst>
          </p:nvPr>
        </p:nvGraphicFramePr>
        <p:xfrm>
          <a:off x="1475656" y="1484784"/>
          <a:ext cx="8347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70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age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36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3075856" y="1916832"/>
            <a:ext cx="2432248" cy="20568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Age:10~19 =</a:t>
            </a:r>
            <a:r>
              <a:rPr lang="en-US" altLang="ko-KR" b="1" dirty="0">
                <a:solidFill>
                  <a:srgbClr val="FF0000"/>
                </a:solidFill>
                <a:sym typeface="Wingdings" pitchFamily="2" charset="2"/>
              </a:rPr>
              <a:t>10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대</a:t>
            </a:r>
            <a:endParaRPr lang="en-US" altLang="ko-KR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Age:20~29 =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20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대</a:t>
            </a:r>
            <a:endParaRPr lang="en-US" altLang="ko-KR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Age:30~39 =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30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대</a:t>
            </a:r>
            <a:endParaRPr lang="en-US" altLang="ko-KR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ctr"/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그 외 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= NaN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39652" y="1863874"/>
            <a:ext cx="9001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439652" y="2223914"/>
            <a:ext cx="9001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439652" y="2583954"/>
            <a:ext cx="9001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439652" y="2943994"/>
            <a:ext cx="9001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439652" y="3304034"/>
            <a:ext cx="9001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439652" y="3664074"/>
            <a:ext cx="9001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꺾인 연결선 15"/>
          <p:cNvCxnSpPr>
            <a:stCxn id="9" idx="3"/>
            <a:endCxn id="6" idx="1"/>
          </p:cNvCxnSpPr>
          <p:nvPr/>
        </p:nvCxnSpPr>
        <p:spPr>
          <a:xfrm>
            <a:off x="2339752" y="2043894"/>
            <a:ext cx="736104" cy="901375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1" idx="3"/>
            <a:endCxn id="6" idx="1"/>
          </p:cNvCxnSpPr>
          <p:nvPr/>
        </p:nvCxnSpPr>
        <p:spPr>
          <a:xfrm>
            <a:off x="2339752" y="2763974"/>
            <a:ext cx="736104" cy="181295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1" idx="3"/>
            <a:endCxn id="6" idx="1"/>
          </p:cNvCxnSpPr>
          <p:nvPr/>
        </p:nvCxnSpPr>
        <p:spPr>
          <a:xfrm>
            <a:off x="2339752" y="2763974"/>
            <a:ext cx="736104" cy="181295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2" idx="3"/>
            <a:endCxn id="6" idx="1"/>
          </p:cNvCxnSpPr>
          <p:nvPr/>
        </p:nvCxnSpPr>
        <p:spPr>
          <a:xfrm flipV="1">
            <a:off x="2339752" y="2945269"/>
            <a:ext cx="736104" cy="178745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0" idx="3"/>
            <a:endCxn id="6" idx="1"/>
          </p:cNvCxnSpPr>
          <p:nvPr/>
        </p:nvCxnSpPr>
        <p:spPr>
          <a:xfrm>
            <a:off x="2339752" y="2403934"/>
            <a:ext cx="736104" cy="541335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3" idx="3"/>
            <a:endCxn id="6" idx="1"/>
          </p:cNvCxnSpPr>
          <p:nvPr/>
        </p:nvCxnSpPr>
        <p:spPr>
          <a:xfrm flipV="1">
            <a:off x="2339752" y="2945269"/>
            <a:ext cx="736104" cy="538785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4" idx="3"/>
            <a:endCxn id="6" idx="1"/>
          </p:cNvCxnSpPr>
          <p:nvPr/>
        </p:nvCxnSpPr>
        <p:spPr>
          <a:xfrm flipV="1">
            <a:off x="2339752" y="2945269"/>
            <a:ext cx="736104" cy="89882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461211"/>
              </p:ext>
            </p:extLst>
          </p:nvPr>
        </p:nvGraphicFramePr>
        <p:xfrm>
          <a:off x="6444208" y="1484784"/>
          <a:ext cx="12961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ageRange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r>
                        <a:rPr lang="ko-KR" altLang="en-US" dirty="0" smtClean="0"/>
                        <a:t>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r>
                        <a:rPr lang="ko-KR" altLang="en-US" dirty="0" smtClean="0"/>
                        <a:t>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r>
                        <a:rPr lang="ko-KR" altLang="en-US" dirty="0" smtClean="0"/>
                        <a:t>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6408204" y="1863874"/>
            <a:ext cx="13321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6408204" y="2223914"/>
            <a:ext cx="13321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408204" y="2583954"/>
            <a:ext cx="13321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408204" y="2943994"/>
            <a:ext cx="13321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6408204" y="3304034"/>
            <a:ext cx="13321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6408204" y="3664074"/>
            <a:ext cx="13321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6" name="꺾인 연결선 65"/>
          <p:cNvCxnSpPr>
            <a:stCxn id="6" idx="3"/>
            <a:endCxn id="60" idx="1"/>
          </p:cNvCxnSpPr>
          <p:nvPr/>
        </p:nvCxnSpPr>
        <p:spPr>
          <a:xfrm flipV="1">
            <a:off x="5508104" y="2043894"/>
            <a:ext cx="900100" cy="90137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" idx="3"/>
            <a:endCxn id="61" idx="1"/>
          </p:cNvCxnSpPr>
          <p:nvPr/>
        </p:nvCxnSpPr>
        <p:spPr>
          <a:xfrm flipV="1">
            <a:off x="5508104" y="2403934"/>
            <a:ext cx="900100" cy="54133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6" idx="3"/>
            <a:endCxn id="62" idx="1"/>
          </p:cNvCxnSpPr>
          <p:nvPr/>
        </p:nvCxnSpPr>
        <p:spPr>
          <a:xfrm flipV="1">
            <a:off x="5508104" y="2763974"/>
            <a:ext cx="900100" cy="18129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6" idx="3"/>
            <a:endCxn id="63" idx="1"/>
          </p:cNvCxnSpPr>
          <p:nvPr/>
        </p:nvCxnSpPr>
        <p:spPr>
          <a:xfrm>
            <a:off x="5508104" y="2945269"/>
            <a:ext cx="900100" cy="17874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6" idx="3"/>
            <a:endCxn id="64" idx="1"/>
          </p:cNvCxnSpPr>
          <p:nvPr/>
        </p:nvCxnSpPr>
        <p:spPr>
          <a:xfrm>
            <a:off x="5508104" y="2945269"/>
            <a:ext cx="900100" cy="53878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6" idx="3"/>
            <a:endCxn id="65" idx="1"/>
          </p:cNvCxnSpPr>
          <p:nvPr/>
        </p:nvCxnSpPr>
        <p:spPr>
          <a:xfrm>
            <a:off x="5508104" y="2945269"/>
            <a:ext cx="900100" cy="89882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913931" y="1552486"/>
            <a:ext cx="25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function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7326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221662"/>
              </p:ext>
            </p:extLst>
          </p:nvPr>
        </p:nvGraphicFramePr>
        <p:xfrm>
          <a:off x="1051013" y="764704"/>
          <a:ext cx="16487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593"/>
                <a:gridCol w="549593"/>
                <a:gridCol w="5495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3187824" y="1045042"/>
            <a:ext cx="2536304" cy="12318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14114" y="1119834"/>
            <a:ext cx="168567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14114" y="1484784"/>
            <a:ext cx="168567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14114" y="1844824"/>
            <a:ext cx="168567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꺾인 연결선 17"/>
          <p:cNvCxnSpPr>
            <a:stCxn id="7" idx="3"/>
            <a:endCxn id="6" idx="1"/>
          </p:cNvCxnSpPr>
          <p:nvPr/>
        </p:nvCxnSpPr>
        <p:spPr>
          <a:xfrm>
            <a:off x="2699792" y="1299854"/>
            <a:ext cx="488032" cy="36110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8" idx="3"/>
            <a:endCxn id="6" idx="1"/>
          </p:cNvCxnSpPr>
          <p:nvPr/>
        </p:nvCxnSpPr>
        <p:spPr>
          <a:xfrm flipV="1">
            <a:off x="2699792" y="1660957"/>
            <a:ext cx="488032" cy="384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9" idx="3"/>
            <a:endCxn id="6" idx="1"/>
          </p:cNvCxnSpPr>
          <p:nvPr/>
        </p:nvCxnSpPr>
        <p:spPr>
          <a:xfrm flipV="1">
            <a:off x="2699792" y="1660957"/>
            <a:ext cx="488032" cy="36388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1520" y="1119834"/>
            <a:ext cx="76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sr1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1475492"/>
            <a:ext cx="76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sr2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1520" y="1835532"/>
            <a:ext cx="76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sr3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07967" y="1480402"/>
            <a:ext cx="217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sr.max() – sr.min()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187824" y="683404"/>
            <a:ext cx="25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function</a:t>
            </a:r>
            <a:endParaRPr lang="ko-KR" altLang="en-US" b="1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088819"/>
              </p:ext>
            </p:extLst>
          </p:nvPr>
        </p:nvGraphicFramePr>
        <p:xfrm>
          <a:off x="6156176" y="758354"/>
          <a:ext cx="9096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6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result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6157069" y="1127686"/>
            <a:ext cx="86082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6156176" y="1478434"/>
            <a:ext cx="86082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6156176" y="1838474"/>
            <a:ext cx="86082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0" name="꺾인 연결선 59"/>
          <p:cNvCxnSpPr>
            <a:stCxn id="6" idx="3"/>
            <a:endCxn id="57" idx="1"/>
          </p:cNvCxnSpPr>
          <p:nvPr/>
        </p:nvCxnSpPr>
        <p:spPr>
          <a:xfrm flipV="1">
            <a:off x="5724128" y="1307706"/>
            <a:ext cx="432941" cy="35325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6" idx="3"/>
            <a:endCxn id="58" idx="1"/>
          </p:cNvCxnSpPr>
          <p:nvPr/>
        </p:nvCxnSpPr>
        <p:spPr>
          <a:xfrm flipV="1">
            <a:off x="5724128" y="1658454"/>
            <a:ext cx="432048" cy="250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6" idx="3"/>
            <a:endCxn id="59" idx="1"/>
          </p:cNvCxnSpPr>
          <p:nvPr/>
        </p:nvCxnSpPr>
        <p:spPr>
          <a:xfrm>
            <a:off x="5724128" y="1660957"/>
            <a:ext cx="432048" cy="35753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611560" y="304294"/>
            <a:ext cx="25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axis = 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5145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467</Words>
  <Application>Microsoft Office PowerPoint</Application>
  <PresentationFormat>화면 슬라이드 쇼(4:3)</PresentationFormat>
  <Paragraphs>333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821031179964</dc:creator>
  <cp:lastModifiedBy>821031179964</cp:lastModifiedBy>
  <cp:revision>26</cp:revision>
  <dcterms:created xsi:type="dcterms:W3CDTF">2019-08-17T09:27:03Z</dcterms:created>
  <dcterms:modified xsi:type="dcterms:W3CDTF">2019-09-01T14:17:03Z</dcterms:modified>
</cp:coreProperties>
</file>