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91" r:id="rId7"/>
    <p:sldId id="292" r:id="rId8"/>
    <p:sldId id="267" r:id="rId9"/>
    <p:sldId id="293" r:id="rId10"/>
    <p:sldId id="273" r:id="rId11"/>
    <p:sldId id="279" r:id="rId12"/>
    <p:sldId id="286" r:id="rId13"/>
    <p:sldId id="285" r:id="rId14"/>
    <p:sldId id="284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5DE8AF-FB9B-43E3-9A0C-A647F0C42DA4}">
  <a:tblStyle styleId="{175DE8AF-FB9B-43E3-9A0C-A647F0C42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CA" altLang="zh-CN" dirty="0" err="1"/>
              <a:t>ecision</a:t>
            </a:r>
            <a:r>
              <a:rPr lang="en-CA" altLang="zh-CN" dirty="0"/>
              <a:t> </a:t>
            </a:r>
            <a:br>
              <a:rPr lang="en-CA" altLang="zh-CN" dirty="0"/>
            </a:br>
            <a:r>
              <a:rPr lang="en-CA" altLang="zh-CN" dirty="0"/>
              <a:t>Tree</a:t>
            </a:r>
            <a:br>
              <a:rPr lang="en-CA" altLang="zh-CN" dirty="0"/>
            </a:br>
            <a:r>
              <a:rPr lang="en-CA" altLang="zh-CN" dirty="0"/>
              <a:t>Classification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Fraud Prediciton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Else?</a:t>
            </a:r>
            <a:endParaRPr dirty="0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2959424" y="2558750"/>
            <a:ext cx="1382982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Pruning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(Optional)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29" cy="1066800"/>
            <a:chOff x="5811388" y="1276350"/>
            <a:chExt cx="2743929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145306" y="1735937"/>
              <a:ext cx="2410004" cy="554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subtree is replaced with a leaf node if it causes the least increase in the error rate.</a:t>
              </a: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5983941" y="1404138"/>
              <a:ext cx="257137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 Complexity Prunning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29" cy="1066800"/>
            <a:chOff x="5811388" y="3608025"/>
            <a:chExt cx="2743929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145306" y="4215225"/>
              <a:ext cx="241000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latin typeface="Roboto"/>
                  <a:ea typeface="Roboto"/>
                  <a:cs typeface="Roboto"/>
                  <a:sym typeface="Roboto"/>
                </a:rPr>
                <a:t>Simplifying the tree by testing changes against a validation set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192371" y="3735813"/>
              <a:ext cx="236294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Reduce Error Prunning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82559" y="24973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Train, Fit, Predict, Result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7457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Credit Card Fraud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6419F-2B23-CB7C-29C4-F2937619FB15}"/>
              </a:ext>
            </a:extLst>
          </p:cNvPr>
          <p:cNvSpPr txBox="1"/>
          <p:nvPr/>
        </p:nvSpPr>
        <p:spPr>
          <a:xfrm>
            <a:off x="854165" y="1814071"/>
            <a:ext cx="22375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accuracy </a:t>
            </a:r>
            <a:r>
              <a:rPr lang="en-US" altLang="zh-CN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built tree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0.9925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2.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accuracy </a:t>
            </a:r>
            <a:r>
              <a:rPr lang="en-US" altLang="zh-CN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sklearn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built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4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tree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0.997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0352E-1103-96C0-815B-6144DA774E34}"/>
              </a:ext>
            </a:extLst>
          </p:cNvPr>
          <p:cNvSpPr txBox="1"/>
          <p:nvPr/>
        </p:nvSpPr>
        <p:spPr>
          <a:xfrm>
            <a:off x="2285664" y="621137"/>
            <a:ext cx="457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1.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Training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Accuracy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0.9985597996242955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2.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Testing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Accuracy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0.9925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3.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Training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Precision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0.9972520609542843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4.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Testing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Precision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0.16666666666666666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5.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Training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Recall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0.9998747651847214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6.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Testing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Recall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0.2857142857142857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7. </a:t>
            </a:r>
            <a:r>
              <a:rPr lang="en-US" altLang="zh-CN" sz="14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Classification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report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8.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        precision    recall  f1</a:t>
            </a:r>
            <a:r>
              <a:rPr lang="en-US" altLang="zh-CN" sz="14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score   support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10.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1.00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1.00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1993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11.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0.17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0.29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0.21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7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13.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accuracy                    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2000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14.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macro avg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0.58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0.64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0.60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2000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dirty="0"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15.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weighted avg 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0.99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2000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Improve?</a:t>
            </a:r>
            <a:endParaRPr dirty="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122956"/>
            <a:chOff x="6629400" y="934075"/>
            <a:chExt cx="2057400" cy="1122956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Pruning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725231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Reduce overfitting and improve model’s generalization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Better feature selection and transformation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66924" cy="1083827"/>
            <a:chOff x="457201" y="934075"/>
            <a:chExt cx="2066924" cy="1083827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Better Dataset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66725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Balanced dataset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Better Algorithm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232147"/>
            <a:chOff x="457201" y="3005625"/>
            <a:chExt cx="2057400" cy="1232147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89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Optimizing Tree Parameter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90597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Max Depth, Max Feature, Min Sample Split, etc…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 </a:t>
            </a:r>
          </a:p>
        </p:txBody>
      </p:sp>
      <p:sp>
        <p:nvSpPr>
          <p:cNvPr id="2260" name="Google Shape;2260;p44"/>
          <p:cNvSpPr/>
          <p:nvPr/>
        </p:nvSpPr>
        <p:spPr>
          <a:xfrm>
            <a:off x="457174" y="782875"/>
            <a:ext cx="8370819" cy="394895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44"/>
          <p:cNvSpPr txBox="1"/>
          <p:nvPr/>
        </p:nvSpPr>
        <p:spPr>
          <a:xfrm>
            <a:off x="815205" y="990374"/>
            <a:ext cx="5717374" cy="320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Decision Trees provide a robust method for both classification tasks in various sectors.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They are favored for their transparency and ease of interpretation, aiding in decision-making processes.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Key techniques to enhance performance include pruning to avoid overfitting, and ensemble methods like Random Forests for greater accuracy.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en-CA" sz="1200" dirty="0"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Future Outlook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Ongoing research is likely to refine decision tree algorithms further, enhancing their efficiency and reducing biases.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CA" sz="1200" dirty="0">
                <a:latin typeface="Roboto"/>
                <a:ea typeface="Roboto"/>
                <a:cs typeface="Roboto"/>
                <a:sym typeface="Roboto"/>
              </a:rPr>
              <a:t>Integration with other machine learning frameworks and big data technologies is expected to increase.</a:t>
            </a:r>
          </a:p>
        </p:txBody>
      </p: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6E6C31-354D-A3D0-9390-C58C562B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68" y="-1"/>
            <a:ext cx="9173967" cy="53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102677" y="2028899"/>
            <a:ext cx="8545605" cy="892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 You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Steps(don’t have prunning)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1042256"/>
            <a:chOff x="3297249" y="1027913"/>
            <a:chExt cx="2653489" cy="1042256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1042256"/>
              <a:chOff x="3969538" y="1108675"/>
              <a:chExt cx="1981200" cy="1042256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Selection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4"/>
                <a:ext cx="1981200" cy="7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Select the best feature that results in the most effective split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940746"/>
            <a:chOff x="6033350" y="1027913"/>
            <a:chExt cx="2653477" cy="940746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940746"/>
              <a:chOff x="6053048" y="700371"/>
              <a:chExt cx="1981204" cy="940746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Recursing on Subset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0"/>
                <a:ext cx="1981200" cy="601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Repeating the split for each subset until stop criteria meets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5" cy="1106092"/>
            <a:chOff x="3297248" y="2502860"/>
            <a:chExt cx="2653505" cy="1106092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5" cy="1106092"/>
              <a:chOff x="3581360" y="1153913"/>
              <a:chExt cx="1981205" cy="1106092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Determing the Split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764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Find the optimal threshold for spltting the data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5" cy="876580"/>
            <a:chOff x="3297248" y="3977808"/>
            <a:chExt cx="2653505" cy="87658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5" cy="876580"/>
              <a:chOff x="3581360" y="2254821"/>
              <a:chExt cx="1981205" cy="87658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Creating a Node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534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The node is created after split with the decision rule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952696"/>
            <a:chOff x="6033350" y="2501790"/>
            <a:chExt cx="2653515" cy="952696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5" cy="952696"/>
              <a:chOff x="6705660" y="2628879"/>
              <a:chExt cx="1981205" cy="952696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Stop Criteria 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611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The decision tree stops under certain conditions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855130"/>
            <a:chOff x="6033350" y="3977817"/>
            <a:chExt cx="2653477" cy="855130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855130"/>
              <a:chOff x="6705623" y="4058579"/>
              <a:chExt cx="1981204" cy="85513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Creat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 Leaf Node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8"/>
                <a:ext cx="1981200" cy="513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The leaf node predicts the class that has the majority in the subset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782874"/>
            <a:ext cx="3819600" cy="4185813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782874"/>
            <a:ext cx="3819600" cy="4185813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04937" y="686668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432919" y="760629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 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75583" y="84306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4590713" y="913392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89" y="904127"/>
            <a:ext cx="3343200" cy="3977154"/>
            <a:chOff x="695388" y="2273806"/>
            <a:chExt cx="3343200" cy="2689576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850331" y="227380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4"/>
              <a:ext cx="3343200" cy="230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 err="1">
                  <a:latin typeface="Roboto"/>
                  <a:ea typeface="Roboto"/>
                  <a:cs typeface="Roboto"/>
                  <a:sym typeface="Roboto"/>
                </a:rPr>
                <a:t>Trans_date_trans_time</a:t>
              </a: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: Timestamp of the transaction (date and time) They act according to environment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 err="1">
                  <a:latin typeface="Roboto"/>
                  <a:ea typeface="Roboto"/>
                  <a:cs typeface="Roboto"/>
                  <a:sym typeface="Roboto"/>
                </a:rPr>
                <a:t>Cc_num</a:t>
              </a: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: Unique customer identification number.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Name: Cardholder’s name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 altLang="zh-CN" dirty="0">
                  <a:latin typeface="Roboto"/>
                  <a:ea typeface="Roboto"/>
                  <a:cs typeface="Roboto"/>
                  <a:sym typeface="Roboto"/>
                </a:rPr>
                <a:t>Address: Cardholder’s address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 altLang="zh-CN" dirty="0">
                  <a:latin typeface="Roboto"/>
                  <a:ea typeface="Roboto"/>
                  <a:cs typeface="Roboto"/>
                  <a:sym typeface="Roboto"/>
                </a:rPr>
                <a:t>City_Pop: population of the cardhold’s city 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 altLang="zh-CN" dirty="0">
                  <a:latin typeface="Roboto"/>
                  <a:ea typeface="Roboto"/>
                  <a:cs typeface="Roboto"/>
                  <a:sym typeface="Roboto"/>
                </a:rPr>
                <a:t>Job: Cardholder’s job title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" altLang="zh-CN" dirty="0">
                  <a:latin typeface="Roboto"/>
                  <a:ea typeface="Roboto"/>
                  <a:cs typeface="Roboto"/>
                  <a:sym typeface="Roboto"/>
                </a:rPr>
                <a:t>Dob: Cardholder’s date of birth 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fr-FR" altLang="zh-CN" dirty="0" err="1">
                  <a:latin typeface="Roboto"/>
                  <a:ea typeface="Roboto"/>
                  <a:cs typeface="Roboto"/>
                  <a:sym typeface="Roboto"/>
                </a:rPr>
                <a:t>Trans_num</a:t>
              </a:r>
              <a:r>
                <a:rPr lang="fr-FR" altLang="zh-CN" dirty="0">
                  <a:latin typeface="Roboto"/>
                  <a:ea typeface="Roboto"/>
                  <a:cs typeface="Roboto"/>
                  <a:sym typeface="Roboto"/>
                </a:rPr>
                <a:t>: Unique transaction identifier</a:t>
              </a:r>
              <a:endParaRPr lang="en" altLang="zh-C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-CA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035008" y="957289"/>
            <a:ext cx="3343200" cy="3923993"/>
            <a:chOff x="5115000" y="2324990"/>
            <a:chExt cx="3343200" cy="3923993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270730" y="2324990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359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 err="1">
                  <a:latin typeface="Roboto"/>
                  <a:ea typeface="Roboto"/>
                  <a:cs typeface="Roboto"/>
                  <a:sym typeface="Roboto"/>
                </a:rPr>
                <a:t>Merchant:The</a:t>
              </a: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 merchant involved in the transaction.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Category Transaction type (e.g., personal, childcare).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Amt: Transaction amount.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Gender: Cardholder’s gender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Lat and Long: Latitude and Longitude of cardholder’s location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 err="1">
                  <a:latin typeface="Roboto"/>
                  <a:ea typeface="Roboto"/>
                  <a:cs typeface="Roboto"/>
                  <a:sym typeface="Roboto"/>
                </a:rPr>
                <a:t>Unix_time</a:t>
              </a: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: Transaction timestamp (Unix format).</a:t>
              </a:r>
              <a:endParaRPr lang="e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Merch_lat and Merch_long: Merchant’s location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CA" dirty="0" err="1">
                  <a:latin typeface="Roboto"/>
                  <a:ea typeface="Roboto"/>
                  <a:cs typeface="Roboto"/>
                  <a:sym typeface="Roboto"/>
                </a:rPr>
                <a:t>Is_fraud:Fraudulent</a:t>
              </a: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 transaction indicator (1 = fraud, 0 = legitimate). Target variable</a:t>
              </a:r>
              <a:endParaRPr lang="e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50937E-D69A-F0A0-507A-A57903ECF47F}"/>
              </a:ext>
            </a:extLst>
          </p:cNvPr>
          <p:cNvCxnSpPr/>
          <p:nvPr/>
        </p:nvCxnSpPr>
        <p:spPr>
          <a:xfrm flipH="1">
            <a:off x="8074959" y="2043953"/>
            <a:ext cx="719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1C7A0-5C11-6719-B749-8EA33C5683FB}"/>
              </a:ext>
            </a:extLst>
          </p:cNvPr>
          <p:cNvCxnSpPr/>
          <p:nvPr/>
        </p:nvCxnSpPr>
        <p:spPr>
          <a:xfrm flipH="1">
            <a:off x="8074959" y="2413747"/>
            <a:ext cx="71941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CDB360-CB3D-ACB2-5AA5-A9D5BE59B7E4}"/>
              </a:ext>
            </a:extLst>
          </p:cNvPr>
          <p:cNvCxnSpPr/>
          <p:nvPr/>
        </p:nvCxnSpPr>
        <p:spPr>
          <a:xfrm flipH="1">
            <a:off x="8074959" y="2571750"/>
            <a:ext cx="71941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29A8D7-40EE-E5FF-41B4-E3CA4D78B346}"/>
              </a:ext>
            </a:extLst>
          </p:cNvPr>
          <p:cNvCxnSpPr/>
          <p:nvPr/>
        </p:nvCxnSpPr>
        <p:spPr>
          <a:xfrm flipH="1">
            <a:off x="3939988" y="3778624"/>
            <a:ext cx="5715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Best Split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4058810" y="3496559"/>
            <a:ext cx="939063" cy="912749"/>
            <a:chOff x="6452356" y="2349928"/>
            <a:chExt cx="939063" cy="912749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Left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Right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4115082" y="1319030"/>
            <a:ext cx="784798" cy="2069804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 flipV="1">
            <a:off x="2171035" y="1599168"/>
            <a:ext cx="2069396" cy="49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flipH="1" flipV="1">
            <a:off x="4504734" y="1599168"/>
            <a:ext cx="2468251" cy="49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cxnSpLocks/>
            <a:stCxn id="488" idx="4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" name="Google Shape;453;p19">
            <a:extLst>
              <a:ext uri="{FF2B5EF4-FFF2-40B4-BE49-F238E27FC236}">
                <a16:creationId xmlns:a16="http://schemas.microsoft.com/office/drawing/2014/main" id="{389D7965-0358-56B9-53CA-2048F57ACEBC}"/>
              </a:ext>
            </a:extLst>
          </p:cNvPr>
          <p:cNvGrpSpPr/>
          <p:nvPr/>
        </p:nvGrpSpPr>
        <p:grpSpPr>
          <a:xfrm>
            <a:off x="6954259" y="2516442"/>
            <a:ext cx="939050" cy="209943"/>
            <a:chOff x="6452369" y="3052734"/>
            <a:chExt cx="939050" cy="209943"/>
          </a:xfrm>
        </p:grpSpPr>
        <p:sp>
          <p:nvSpPr>
            <p:cNvPr id="9" name="Google Shape;460;p19">
              <a:extLst>
                <a:ext uri="{FF2B5EF4-FFF2-40B4-BE49-F238E27FC236}">
                  <a16:creationId xmlns:a16="http://schemas.microsoft.com/office/drawing/2014/main" id="{B920FB25-B710-A371-708A-94B573CA4D1C}"/>
                </a:ext>
              </a:extLst>
            </p:cNvPr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1;p19">
              <a:extLst>
                <a:ext uri="{FF2B5EF4-FFF2-40B4-BE49-F238E27FC236}">
                  <a16:creationId xmlns:a16="http://schemas.microsoft.com/office/drawing/2014/main" id="{68A72168-5FDE-9FF8-1309-C1DEB284AE5A}"/>
                </a:ext>
              </a:extLst>
            </p:cNvPr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2;p19">
              <a:extLst>
                <a:ext uri="{FF2B5EF4-FFF2-40B4-BE49-F238E27FC236}">
                  <a16:creationId xmlns:a16="http://schemas.microsoft.com/office/drawing/2014/main" id="{40AEBE8D-7693-3899-CF8A-B8A57DB35CEB}"/>
                </a:ext>
              </a:extLst>
            </p:cNvPr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3;p19">
              <a:extLst>
                <a:ext uri="{FF2B5EF4-FFF2-40B4-BE49-F238E27FC236}">
                  <a16:creationId xmlns:a16="http://schemas.microsoft.com/office/drawing/2014/main" id="{8E71CF65-6C50-6D41-02F3-0615F32426B0}"/>
                </a:ext>
              </a:extLst>
            </p:cNvPr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4;p19">
              <a:extLst>
                <a:ext uri="{FF2B5EF4-FFF2-40B4-BE49-F238E27FC236}">
                  <a16:creationId xmlns:a16="http://schemas.microsoft.com/office/drawing/2014/main" id="{D9C3D199-CD69-F5B6-35C1-725FE24E7F54}"/>
                </a:ext>
              </a:extLst>
            </p:cNvPr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3;p19">
            <a:extLst>
              <a:ext uri="{FF2B5EF4-FFF2-40B4-BE49-F238E27FC236}">
                <a16:creationId xmlns:a16="http://schemas.microsoft.com/office/drawing/2014/main" id="{2CABE046-A002-859A-6FF6-512F0F2C9C28}"/>
              </a:ext>
            </a:extLst>
          </p:cNvPr>
          <p:cNvGrpSpPr/>
          <p:nvPr/>
        </p:nvGrpSpPr>
        <p:grpSpPr>
          <a:xfrm>
            <a:off x="1355658" y="2535703"/>
            <a:ext cx="939063" cy="572569"/>
            <a:chOff x="6452356" y="2349928"/>
            <a:chExt cx="939063" cy="572569"/>
          </a:xfrm>
        </p:grpSpPr>
        <p:sp>
          <p:nvSpPr>
            <p:cNvPr id="25" name="Google Shape;454;p19">
              <a:extLst>
                <a:ext uri="{FF2B5EF4-FFF2-40B4-BE49-F238E27FC236}">
                  <a16:creationId xmlns:a16="http://schemas.microsoft.com/office/drawing/2014/main" id="{D943A92D-734F-D3FA-6CBA-92DF52AF86C2}"/>
                </a:ext>
              </a:extLst>
            </p:cNvPr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5;p19">
              <a:extLst>
                <a:ext uri="{FF2B5EF4-FFF2-40B4-BE49-F238E27FC236}">
                  <a16:creationId xmlns:a16="http://schemas.microsoft.com/office/drawing/2014/main" id="{6806A671-CA19-FBC5-2729-58BF5860305B}"/>
                </a:ext>
              </a:extLst>
            </p:cNvPr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;p19">
              <a:extLst>
                <a:ext uri="{FF2B5EF4-FFF2-40B4-BE49-F238E27FC236}">
                  <a16:creationId xmlns:a16="http://schemas.microsoft.com/office/drawing/2014/main" id="{41D2FF88-54B1-9981-C427-8811EF056482}"/>
                </a:ext>
              </a:extLst>
            </p:cNvPr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7;p19">
              <a:extLst>
                <a:ext uri="{FF2B5EF4-FFF2-40B4-BE49-F238E27FC236}">
                  <a16:creationId xmlns:a16="http://schemas.microsoft.com/office/drawing/2014/main" id="{4DDEDC78-4EB2-44E9-9624-5589607E779D}"/>
                </a:ext>
              </a:extLst>
            </p:cNvPr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8;p19">
              <a:extLst>
                <a:ext uri="{FF2B5EF4-FFF2-40B4-BE49-F238E27FC236}">
                  <a16:creationId xmlns:a16="http://schemas.microsoft.com/office/drawing/2014/main" id="{E155FDE9-B5D6-93E2-C130-C053C80BFD01}"/>
                </a:ext>
              </a:extLst>
            </p:cNvPr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59;p19">
              <a:extLst>
                <a:ext uri="{FF2B5EF4-FFF2-40B4-BE49-F238E27FC236}">
                  <a16:creationId xmlns:a16="http://schemas.microsoft.com/office/drawing/2014/main" id="{8198766A-5A98-8C85-2C24-33456D61CE9D}"/>
                </a:ext>
              </a:extLst>
            </p:cNvPr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3;p19">
              <a:extLst>
                <a:ext uri="{FF2B5EF4-FFF2-40B4-BE49-F238E27FC236}">
                  <a16:creationId xmlns:a16="http://schemas.microsoft.com/office/drawing/2014/main" id="{33A57DBA-797D-8EDE-41F9-9925EE5432ED}"/>
                </a:ext>
              </a:extLst>
            </p:cNvPr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4;p19">
              <a:extLst>
                <a:ext uri="{FF2B5EF4-FFF2-40B4-BE49-F238E27FC236}">
                  <a16:creationId xmlns:a16="http://schemas.microsoft.com/office/drawing/2014/main" id="{189736A4-2E3C-9A40-FF28-793AE2E00563}"/>
                </a:ext>
              </a:extLst>
            </p:cNvPr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5;p19">
              <a:extLst>
                <a:ext uri="{FF2B5EF4-FFF2-40B4-BE49-F238E27FC236}">
                  <a16:creationId xmlns:a16="http://schemas.microsoft.com/office/drawing/2014/main" id="{3EDC18E1-B01A-39E8-64FB-CD8DD7E924BC}"/>
                </a:ext>
              </a:extLst>
            </p:cNvPr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6;p19">
              <a:extLst>
                <a:ext uri="{FF2B5EF4-FFF2-40B4-BE49-F238E27FC236}">
                  <a16:creationId xmlns:a16="http://schemas.microsoft.com/office/drawing/2014/main" id="{5D373A0A-2D2A-D083-980B-0610A78D958E}"/>
                </a:ext>
              </a:extLst>
            </p:cNvPr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8;p19">
              <a:extLst>
                <a:ext uri="{FF2B5EF4-FFF2-40B4-BE49-F238E27FC236}">
                  <a16:creationId xmlns:a16="http://schemas.microsoft.com/office/drawing/2014/main" id="{CC964A72-2266-D41E-6D8E-0058C79DB2CA}"/>
                </a:ext>
              </a:extLst>
            </p:cNvPr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9;p19">
              <a:extLst>
                <a:ext uri="{FF2B5EF4-FFF2-40B4-BE49-F238E27FC236}">
                  <a16:creationId xmlns:a16="http://schemas.microsoft.com/office/drawing/2014/main" id="{45F34688-13B5-2AAC-3F16-ACAC06B21D19}"/>
                </a:ext>
              </a:extLst>
            </p:cNvPr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2;p19">
              <a:extLst>
                <a:ext uri="{FF2B5EF4-FFF2-40B4-BE49-F238E27FC236}">
                  <a16:creationId xmlns:a16="http://schemas.microsoft.com/office/drawing/2014/main" id="{03EFA01A-3A1D-64F2-A345-8629FF7D6B2C}"/>
                </a:ext>
              </a:extLst>
            </p:cNvPr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307;p16">
            <a:extLst>
              <a:ext uri="{FF2B5EF4-FFF2-40B4-BE49-F238E27FC236}">
                <a16:creationId xmlns:a16="http://schemas.microsoft.com/office/drawing/2014/main" id="{91694675-C8AC-2425-45C9-F8C8D0000938}"/>
              </a:ext>
            </a:extLst>
          </p:cNvPr>
          <p:cNvSpPr txBox="1"/>
          <p:nvPr/>
        </p:nvSpPr>
        <p:spPr>
          <a:xfrm>
            <a:off x="2742597" y="4254927"/>
            <a:ext cx="3770949" cy="76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condition should not be defined by us!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B7CBFD6-8EFB-7430-2A98-CF8A5C62DDCC}"/>
              </a:ext>
            </a:extLst>
          </p:cNvPr>
          <p:cNvSpPr/>
          <p:nvPr/>
        </p:nvSpPr>
        <p:spPr>
          <a:xfrm>
            <a:off x="182078" y="639998"/>
            <a:ext cx="2283875" cy="23063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Type</a:t>
            </a:r>
            <a:endParaRPr dirty="0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2" name="Google Shape;532;p20"/>
            <p:cNvSpPr/>
            <p:nvPr/>
          </p:nvSpPr>
          <p:spPr>
            <a:xfrm>
              <a:off x="3489377" y="1648396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CART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Gini Impurity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C4.5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Better ID3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ID3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latin typeface="Roboto"/>
                  <a:ea typeface="Roboto"/>
                  <a:cs typeface="Roboto"/>
                  <a:sym typeface="Roboto"/>
                </a:rPr>
                <a:t>Entropy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C5.0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Faster C4.5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rot="10800000" flipH="1">
            <a:off x="1626303" y="3158925"/>
            <a:ext cx="1162200" cy="186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cxnSpLocks/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C21B-4153-03DE-2CE1-851E5673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CN" dirty="0"/>
              <a:t>Information Gain and </a:t>
            </a:r>
            <a:r>
              <a:rPr lang="en-CA" altLang="zh-CN" dirty="0" err="1"/>
              <a:t>Entrophy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07;p16">
                <a:extLst>
                  <a:ext uri="{FF2B5EF4-FFF2-40B4-BE49-F238E27FC236}">
                    <a16:creationId xmlns:a16="http://schemas.microsoft.com/office/drawing/2014/main" id="{17D70B92-A6E3-1B50-E20F-F00811CAC4A8}"/>
                  </a:ext>
                </a:extLst>
              </p:cNvPr>
              <p:cNvSpPr txBox="1"/>
              <p:nvPr/>
            </p:nvSpPr>
            <p:spPr>
              <a:xfrm>
                <a:off x="6640052" y="1052398"/>
                <a:ext cx="2247404" cy="1227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Entrophy = </a:t>
                </a:r>
                <a:r>
                  <a:rPr lang="el-GR" altLang="zh-CN" dirty="0">
                    <a:latin typeface="Roboto"/>
                    <a:ea typeface="Roboto"/>
                    <a:cs typeface="Roboto"/>
                    <a:sym typeface="Roboto"/>
                  </a:rPr>
                  <a:t>Σ</a:t>
                </a:r>
                <a14:m>
                  <m:oMath xmlns:m="http://schemas.openxmlformats.org/officeDocument/2006/math">
                    <m:r>
                      <a:rPr lang="en-CA" altLang="zh-CN" b="0" i="0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−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𝑝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𝑖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 </m:t>
                        </m:r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𝑙𝑜𝑔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𝑝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𝑖</m:t>
                        </m:r>
                      </m:sub>
                    </m:sSub>
                  </m:oMath>
                </a14:m>
                <a:endParaRPr lang="en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𝑝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= Probability of class i</a:t>
                </a:r>
              </a:p>
            </p:txBody>
          </p:sp>
        </mc:Choice>
        <mc:Fallback xmlns="">
          <p:sp>
            <p:nvSpPr>
              <p:cNvPr id="3" name="Google Shape;307;p16">
                <a:extLst>
                  <a:ext uri="{FF2B5EF4-FFF2-40B4-BE49-F238E27FC236}">
                    <a16:creationId xmlns:a16="http://schemas.microsoft.com/office/drawing/2014/main" id="{17D70B92-A6E3-1B50-E20F-F00811CAC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52" y="1052398"/>
                <a:ext cx="2247404" cy="1227792"/>
              </a:xfrm>
              <a:prstGeom prst="rect">
                <a:avLst/>
              </a:prstGeom>
              <a:blipFill>
                <a:blip r:embed="rId2"/>
                <a:stretch>
                  <a:fillRect l="-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E7963ED-413A-2DE0-C6FD-A9BCB60F862D}"/>
              </a:ext>
            </a:extLst>
          </p:cNvPr>
          <p:cNvSpPr/>
          <p:nvPr/>
        </p:nvSpPr>
        <p:spPr>
          <a:xfrm>
            <a:off x="4854596" y="978078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5B0D2-E5E4-BEE6-FFEF-E43EB54F0678}"/>
              </a:ext>
            </a:extLst>
          </p:cNvPr>
          <p:cNvSpPr/>
          <p:nvPr/>
        </p:nvSpPr>
        <p:spPr>
          <a:xfrm>
            <a:off x="4086156" y="107893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2617D2-ECA4-D709-EF66-B2FB3CFBCFFE}"/>
              </a:ext>
            </a:extLst>
          </p:cNvPr>
          <p:cNvSpPr/>
          <p:nvPr/>
        </p:nvSpPr>
        <p:spPr>
          <a:xfrm>
            <a:off x="5100507" y="124746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0AD9BF-B82A-0EBF-E501-47CDDDFC10E1}"/>
              </a:ext>
            </a:extLst>
          </p:cNvPr>
          <p:cNvSpPr/>
          <p:nvPr/>
        </p:nvSpPr>
        <p:spPr>
          <a:xfrm>
            <a:off x="4559788" y="969686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04BBAF-2419-F7C6-DD18-97F2E482D791}"/>
              </a:ext>
            </a:extLst>
          </p:cNvPr>
          <p:cNvSpPr/>
          <p:nvPr/>
        </p:nvSpPr>
        <p:spPr>
          <a:xfrm>
            <a:off x="5011671" y="935660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716B83-349A-D176-0CBC-13EEB843460F}"/>
              </a:ext>
            </a:extLst>
          </p:cNvPr>
          <p:cNvSpPr/>
          <p:nvPr/>
        </p:nvSpPr>
        <p:spPr>
          <a:xfrm>
            <a:off x="4206133" y="978079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CFBB5C-81E9-AC15-CEBF-DC67032E19CE}"/>
              </a:ext>
            </a:extLst>
          </p:cNvPr>
          <p:cNvSpPr/>
          <p:nvPr/>
        </p:nvSpPr>
        <p:spPr>
          <a:xfrm>
            <a:off x="4287585" y="1112549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C430C7-B622-A481-149A-D7B9C7E84B02}"/>
              </a:ext>
            </a:extLst>
          </p:cNvPr>
          <p:cNvSpPr/>
          <p:nvPr/>
        </p:nvSpPr>
        <p:spPr>
          <a:xfrm>
            <a:off x="4354820" y="978078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28276A-9E94-B9CB-279B-0943FF1CA61A}"/>
              </a:ext>
            </a:extLst>
          </p:cNvPr>
          <p:cNvSpPr/>
          <p:nvPr/>
        </p:nvSpPr>
        <p:spPr>
          <a:xfrm>
            <a:off x="4477074" y="1094045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F54A93-7AA6-7CAF-9883-56A6FCC3FDF6}"/>
              </a:ext>
            </a:extLst>
          </p:cNvPr>
          <p:cNvSpPr/>
          <p:nvPr/>
        </p:nvSpPr>
        <p:spPr>
          <a:xfrm>
            <a:off x="4657853" y="1127663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F3873-F9C6-647C-8CE3-BF082988370B}"/>
              </a:ext>
            </a:extLst>
          </p:cNvPr>
          <p:cNvSpPr/>
          <p:nvPr/>
        </p:nvSpPr>
        <p:spPr>
          <a:xfrm>
            <a:off x="4430848" y="1243750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9F14FA-5175-0715-31A2-581FEB06D6C5}"/>
              </a:ext>
            </a:extLst>
          </p:cNvPr>
          <p:cNvSpPr/>
          <p:nvPr/>
        </p:nvSpPr>
        <p:spPr>
          <a:xfrm>
            <a:off x="5134125" y="132568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D8745E-CC6D-92EC-770B-45D947C3A171}"/>
              </a:ext>
            </a:extLst>
          </p:cNvPr>
          <p:cNvSpPr/>
          <p:nvPr/>
        </p:nvSpPr>
        <p:spPr>
          <a:xfrm>
            <a:off x="4774059" y="1094046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A547B3-E915-C574-AF35-3DB727B18A4A}"/>
              </a:ext>
            </a:extLst>
          </p:cNvPr>
          <p:cNvSpPr/>
          <p:nvPr/>
        </p:nvSpPr>
        <p:spPr>
          <a:xfrm>
            <a:off x="5294080" y="1270796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8C0A3E-63A5-9E9F-51EF-AAFC4C90B506}"/>
              </a:ext>
            </a:extLst>
          </p:cNvPr>
          <p:cNvSpPr/>
          <p:nvPr/>
        </p:nvSpPr>
        <p:spPr>
          <a:xfrm>
            <a:off x="5109683" y="111254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EA4764-3044-7904-1C5A-4F285225FDAD}"/>
              </a:ext>
            </a:extLst>
          </p:cNvPr>
          <p:cNvSpPr/>
          <p:nvPr/>
        </p:nvSpPr>
        <p:spPr>
          <a:xfrm>
            <a:off x="5232743" y="1171963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505124-2339-50EC-A26A-30AAB01D41F5}"/>
              </a:ext>
            </a:extLst>
          </p:cNvPr>
          <p:cNvSpPr/>
          <p:nvPr/>
        </p:nvSpPr>
        <p:spPr>
          <a:xfrm>
            <a:off x="4978054" y="1070539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F131D4-5A52-4577-7CCE-A9BAE1F7B015}"/>
              </a:ext>
            </a:extLst>
          </p:cNvPr>
          <p:cNvSpPr/>
          <p:nvPr/>
        </p:nvSpPr>
        <p:spPr>
          <a:xfrm>
            <a:off x="5216640" y="103692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588CB4-4837-C980-F64E-FE04C5AE8DDA}"/>
              </a:ext>
            </a:extLst>
          </p:cNvPr>
          <p:cNvSpPr/>
          <p:nvPr/>
        </p:nvSpPr>
        <p:spPr>
          <a:xfrm>
            <a:off x="4978054" y="117094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333152-1034-3A5D-BA38-EA84A2BDF52C}"/>
              </a:ext>
            </a:extLst>
          </p:cNvPr>
          <p:cNvSpPr/>
          <p:nvPr/>
        </p:nvSpPr>
        <p:spPr>
          <a:xfrm>
            <a:off x="5361315" y="109740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DD5DF-17E3-B1A9-1E56-88E4C8CB0333}"/>
              </a:ext>
            </a:extLst>
          </p:cNvPr>
          <p:cNvCxnSpPr>
            <a:cxnSpLocks/>
          </p:cNvCxnSpPr>
          <p:nvPr/>
        </p:nvCxnSpPr>
        <p:spPr>
          <a:xfrm flipH="1">
            <a:off x="4068483" y="1306343"/>
            <a:ext cx="584428" cy="90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5A0B8-9073-C8D9-A914-9794C26F1CEF}"/>
              </a:ext>
            </a:extLst>
          </p:cNvPr>
          <p:cNvCxnSpPr/>
          <p:nvPr/>
        </p:nvCxnSpPr>
        <p:spPr>
          <a:xfrm>
            <a:off x="4788813" y="1315071"/>
            <a:ext cx="606119" cy="9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DE9B09E-D306-13DB-8884-CBE82FF75005}"/>
              </a:ext>
            </a:extLst>
          </p:cNvPr>
          <p:cNvSpPr/>
          <p:nvPr/>
        </p:nvSpPr>
        <p:spPr>
          <a:xfrm>
            <a:off x="3423733" y="2589977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6C7543-60E4-0BF9-0E90-8476075060DC}"/>
              </a:ext>
            </a:extLst>
          </p:cNvPr>
          <p:cNvSpPr/>
          <p:nvPr/>
        </p:nvSpPr>
        <p:spPr>
          <a:xfrm>
            <a:off x="3606081" y="2511110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C8E0DC-45BB-331B-60F6-FAFD642BC248}"/>
              </a:ext>
            </a:extLst>
          </p:cNvPr>
          <p:cNvSpPr/>
          <p:nvPr/>
        </p:nvSpPr>
        <p:spPr>
          <a:xfrm>
            <a:off x="2974922" y="240490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B80F6F-B8C0-AEFF-166E-EB54D3D02598}"/>
              </a:ext>
            </a:extLst>
          </p:cNvPr>
          <p:cNvSpPr/>
          <p:nvPr/>
        </p:nvSpPr>
        <p:spPr>
          <a:xfrm>
            <a:off x="3356498" y="224473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E06041-A0C3-7F02-BB9A-F93F5381037F}"/>
              </a:ext>
            </a:extLst>
          </p:cNvPr>
          <p:cNvSpPr/>
          <p:nvPr/>
        </p:nvSpPr>
        <p:spPr>
          <a:xfrm>
            <a:off x="3242155" y="2461757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F6ED5A-0481-F962-6E3E-778151FE2EC1}"/>
              </a:ext>
            </a:extLst>
          </p:cNvPr>
          <p:cNvSpPr/>
          <p:nvPr/>
        </p:nvSpPr>
        <p:spPr>
          <a:xfrm>
            <a:off x="3008539" y="229630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913508-BEC7-33D8-E1F5-B048024381F8}"/>
              </a:ext>
            </a:extLst>
          </p:cNvPr>
          <p:cNvSpPr/>
          <p:nvPr/>
        </p:nvSpPr>
        <p:spPr>
          <a:xfrm>
            <a:off x="3184301" y="2327637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0E8AD-5459-B533-2B84-508B5CAC6330}"/>
              </a:ext>
            </a:extLst>
          </p:cNvPr>
          <p:cNvSpPr/>
          <p:nvPr/>
        </p:nvSpPr>
        <p:spPr>
          <a:xfrm>
            <a:off x="3406083" y="244465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D8CFEA-E8D5-7CD8-C4A5-B15472CC4510}"/>
              </a:ext>
            </a:extLst>
          </p:cNvPr>
          <p:cNvSpPr/>
          <p:nvPr/>
        </p:nvSpPr>
        <p:spPr>
          <a:xfrm>
            <a:off x="5264528" y="2428139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40A266-2187-CB11-9C4C-2C3829032BDD}"/>
              </a:ext>
            </a:extLst>
          </p:cNvPr>
          <p:cNvSpPr/>
          <p:nvPr/>
        </p:nvSpPr>
        <p:spPr>
          <a:xfrm>
            <a:off x="5430908" y="2434090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3FB8AF-38EF-BD6C-511A-407B36A8AA6D}"/>
              </a:ext>
            </a:extLst>
          </p:cNvPr>
          <p:cNvSpPr/>
          <p:nvPr/>
        </p:nvSpPr>
        <p:spPr>
          <a:xfrm>
            <a:off x="5557707" y="351582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1AD1B0-34EC-D1AD-C04C-48527585E03F}"/>
              </a:ext>
            </a:extLst>
          </p:cNvPr>
          <p:cNvSpPr/>
          <p:nvPr/>
        </p:nvSpPr>
        <p:spPr>
          <a:xfrm>
            <a:off x="5268595" y="3825011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189427-F0E7-6E94-4C15-3F04C0CB267D}"/>
              </a:ext>
            </a:extLst>
          </p:cNvPr>
          <p:cNvSpPr/>
          <p:nvPr/>
        </p:nvSpPr>
        <p:spPr>
          <a:xfrm>
            <a:off x="5478691" y="3869956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023F0A-4D2D-3EE8-317A-C0D022470A88}"/>
              </a:ext>
            </a:extLst>
          </p:cNvPr>
          <p:cNvSpPr/>
          <p:nvPr/>
        </p:nvSpPr>
        <p:spPr>
          <a:xfrm>
            <a:off x="5780994" y="3693864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1000E3B-84E0-053A-2658-B363069B2429}"/>
              </a:ext>
            </a:extLst>
          </p:cNvPr>
          <p:cNvSpPr/>
          <p:nvPr/>
        </p:nvSpPr>
        <p:spPr>
          <a:xfrm>
            <a:off x="5601699" y="3728777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5EF402-6478-9425-BF73-102B5C319E4A}"/>
              </a:ext>
            </a:extLst>
          </p:cNvPr>
          <p:cNvSpPr/>
          <p:nvPr/>
        </p:nvSpPr>
        <p:spPr>
          <a:xfrm>
            <a:off x="5399116" y="345312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10CD9E1-00D4-1DDE-C30B-57BC531C123D}"/>
              </a:ext>
            </a:extLst>
          </p:cNvPr>
          <p:cNvSpPr/>
          <p:nvPr/>
        </p:nvSpPr>
        <p:spPr>
          <a:xfrm>
            <a:off x="5624527" y="3363420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CC84FD-CC4C-1F79-FE2D-278E7791828A}"/>
              </a:ext>
            </a:extLst>
          </p:cNvPr>
          <p:cNvSpPr/>
          <p:nvPr/>
        </p:nvSpPr>
        <p:spPr>
          <a:xfrm>
            <a:off x="5419171" y="3661542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FD9917-A8F9-D20B-7012-95BC3BC51541}"/>
              </a:ext>
            </a:extLst>
          </p:cNvPr>
          <p:cNvSpPr/>
          <p:nvPr/>
        </p:nvSpPr>
        <p:spPr>
          <a:xfrm>
            <a:off x="5266354" y="3626629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14A4E98-8B40-17E0-4D68-C19CCAA030CC}"/>
              </a:ext>
            </a:extLst>
          </p:cNvPr>
          <p:cNvSpPr/>
          <p:nvPr/>
        </p:nvSpPr>
        <p:spPr>
          <a:xfrm>
            <a:off x="5702968" y="3549438"/>
            <a:ext cx="67235" cy="67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08B97F-EDCD-B35B-D1C3-316DC6D46EE5}"/>
              </a:ext>
            </a:extLst>
          </p:cNvPr>
          <p:cNvSpPr/>
          <p:nvPr/>
        </p:nvSpPr>
        <p:spPr>
          <a:xfrm>
            <a:off x="3121132" y="257582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B3B94C-B3CE-AE71-CA46-8EAFEEBF6697}"/>
              </a:ext>
            </a:extLst>
          </p:cNvPr>
          <p:cNvSpPr/>
          <p:nvPr/>
        </p:nvSpPr>
        <p:spPr>
          <a:xfrm>
            <a:off x="3222027" y="2811020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30CE7DA-BAEA-CEEF-D02C-966FC26521EB}"/>
              </a:ext>
            </a:extLst>
          </p:cNvPr>
          <p:cNvSpPr/>
          <p:nvPr/>
        </p:nvSpPr>
        <p:spPr>
          <a:xfrm>
            <a:off x="3251536" y="263940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6CC3753-D0B6-3C90-38F7-4384C34C8132}"/>
              </a:ext>
            </a:extLst>
          </p:cNvPr>
          <p:cNvSpPr/>
          <p:nvPr/>
        </p:nvSpPr>
        <p:spPr>
          <a:xfrm>
            <a:off x="3554137" y="2670470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C6A481C-9296-681A-7FF5-4F3C9F31FD32}"/>
              </a:ext>
            </a:extLst>
          </p:cNvPr>
          <p:cNvSpPr/>
          <p:nvPr/>
        </p:nvSpPr>
        <p:spPr>
          <a:xfrm>
            <a:off x="3395507" y="2701685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8DDF6B3-093D-91FB-A8DD-A65F707764C2}"/>
              </a:ext>
            </a:extLst>
          </p:cNvPr>
          <p:cNvSpPr/>
          <p:nvPr/>
        </p:nvSpPr>
        <p:spPr>
          <a:xfrm>
            <a:off x="3066618" y="2689847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334434F-FC7E-AC33-955C-2B55A8EC556C}"/>
              </a:ext>
            </a:extLst>
          </p:cNvPr>
          <p:cNvSpPr/>
          <p:nvPr/>
        </p:nvSpPr>
        <p:spPr>
          <a:xfrm>
            <a:off x="2970649" y="372992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7BCC549-55CC-0CC7-46EE-73E892F816FC}"/>
              </a:ext>
            </a:extLst>
          </p:cNvPr>
          <p:cNvSpPr/>
          <p:nvPr/>
        </p:nvSpPr>
        <p:spPr>
          <a:xfrm>
            <a:off x="2992869" y="3559394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207EAF-CBDB-B5FF-A7BF-A6628C659B9B}"/>
              </a:ext>
            </a:extLst>
          </p:cNvPr>
          <p:cNvSpPr/>
          <p:nvPr/>
        </p:nvSpPr>
        <p:spPr>
          <a:xfrm>
            <a:off x="3131821" y="366319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CD6225-F129-82B4-9246-492B0F86F9B4}"/>
              </a:ext>
            </a:extLst>
          </p:cNvPr>
          <p:cNvSpPr/>
          <p:nvPr/>
        </p:nvSpPr>
        <p:spPr>
          <a:xfrm>
            <a:off x="3102625" y="381943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3DE7C9-5AAB-CA4A-356A-FD27B0758A81}"/>
              </a:ext>
            </a:extLst>
          </p:cNvPr>
          <p:cNvSpPr/>
          <p:nvPr/>
        </p:nvSpPr>
        <p:spPr>
          <a:xfrm>
            <a:off x="5199125" y="257582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8F5AA6C-DB9A-79AD-0B23-E769A05A69D3}"/>
              </a:ext>
            </a:extLst>
          </p:cNvPr>
          <p:cNvSpPr/>
          <p:nvPr/>
        </p:nvSpPr>
        <p:spPr>
          <a:xfrm>
            <a:off x="5571363" y="262814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65CDABB-8AE3-4EDD-C741-953E62A14EB0}"/>
              </a:ext>
            </a:extLst>
          </p:cNvPr>
          <p:cNvSpPr/>
          <p:nvPr/>
        </p:nvSpPr>
        <p:spPr>
          <a:xfrm>
            <a:off x="5445073" y="2743785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E9F7E50-2478-288A-604A-65D8F8B3A994}"/>
              </a:ext>
            </a:extLst>
          </p:cNvPr>
          <p:cNvSpPr/>
          <p:nvPr/>
        </p:nvSpPr>
        <p:spPr>
          <a:xfrm>
            <a:off x="5354386" y="2657212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E6FFBFF-CC8B-0FB3-47B4-081EE3E6ABDA}"/>
              </a:ext>
            </a:extLst>
          </p:cNvPr>
          <p:cNvSpPr/>
          <p:nvPr/>
        </p:nvSpPr>
        <p:spPr>
          <a:xfrm>
            <a:off x="5702968" y="391144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5DAB752-78FA-4FC7-DD8B-CB72FEEFAD0B}"/>
              </a:ext>
            </a:extLst>
          </p:cNvPr>
          <p:cNvSpPr/>
          <p:nvPr/>
        </p:nvSpPr>
        <p:spPr>
          <a:xfrm>
            <a:off x="5848229" y="3819431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CE5FDF-F7CD-47B5-3C52-DF47D35F9409}"/>
              </a:ext>
            </a:extLst>
          </p:cNvPr>
          <p:cNvSpPr/>
          <p:nvPr/>
        </p:nvSpPr>
        <p:spPr>
          <a:xfrm>
            <a:off x="5557707" y="4030478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6759A5-1204-8ACD-D537-D93A7058F830}"/>
              </a:ext>
            </a:extLst>
          </p:cNvPr>
          <p:cNvSpPr/>
          <p:nvPr/>
        </p:nvSpPr>
        <p:spPr>
          <a:xfrm>
            <a:off x="5783445" y="4055867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B359675-F61F-AE52-5051-E6C9CE34CB6B}"/>
              </a:ext>
            </a:extLst>
          </p:cNvPr>
          <p:cNvSpPr/>
          <p:nvPr/>
        </p:nvSpPr>
        <p:spPr>
          <a:xfrm>
            <a:off x="5927245" y="3996860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188B92-53BD-3F1F-C3CD-7F5DD47F2D8F}"/>
              </a:ext>
            </a:extLst>
          </p:cNvPr>
          <p:cNvSpPr/>
          <p:nvPr/>
        </p:nvSpPr>
        <p:spPr>
          <a:xfrm>
            <a:off x="6058325" y="3853048"/>
            <a:ext cx="67235" cy="672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DD20F3-283F-E97D-5E8A-E6913F45548D}"/>
                  </a:ext>
                </a:extLst>
              </p:cNvPr>
              <p:cNvSpPr txBox="1"/>
              <p:nvPr/>
            </p:nvSpPr>
            <p:spPr>
              <a:xfrm>
                <a:off x="5610441" y="983885"/>
                <a:ext cx="2220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b="0" i="0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−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0.5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𝑙𝑜𝑔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0.5−0.5</m:t>
                    </m:r>
                  </m:oMath>
                </a14:m>
                <a:r>
                  <a:rPr lang="en-CA" altLang="zh-CN" dirty="0"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i="1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𝑙𝑜𝑔</m:t>
                    </m:r>
                    <m:r>
                      <a:rPr lang="en-CA" altLang="zh-CN" i="1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0.5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DD20F3-283F-E97D-5E8A-E6913F45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41" y="983885"/>
                <a:ext cx="2220115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6F72C5-D191-0329-CE02-48D36AD25A0B}"/>
                  </a:ext>
                </a:extLst>
              </p:cNvPr>
              <p:cNvSpPr txBox="1"/>
              <p:nvPr/>
            </p:nvSpPr>
            <p:spPr>
              <a:xfrm>
                <a:off x="6473180" y="990497"/>
                <a:ext cx="333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6F72C5-D191-0329-CE02-48D36AD2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180" y="990497"/>
                <a:ext cx="33374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CA39ED7-757A-43EA-78E8-D8FF79B6C819}"/>
                  </a:ext>
                </a:extLst>
              </p:cNvPr>
              <p:cNvSpPr txBox="1"/>
              <p:nvPr/>
            </p:nvSpPr>
            <p:spPr>
              <a:xfrm>
                <a:off x="2228911" y="2390838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CA39ED7-757A-43EA-78E8-D8FF79B6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11" y="2390838"/>
                <a:ext cx="5693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0915BD-9A3D-18BC-FA0D-A9EAD74C13A1}"/>
                  </a:ext>
                </a:extLst>
              </p:cNvPr>
              <p:cNvSpPr txBox="1"/>
              <p:nvPr/>
            </p:nvSpPr>
            <p:spPr>
              <a:xfrm>
                <a:off x="5969412" y="2398859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0.91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0915BD-9A3D-18BC-FA0D-A9EAD74C1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12" y="2398859"/>
                <a:ext cx="5693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FCF4E-A2EE-06A6-A9BD-3B1DCE223C26}"/>
                  </a:ext>
                </a:extLst>
              </p:cNvPr>
              <p:cNvSpPr txBox="1"/>
              <p:nvPr/>
            </p:nvSpPr>
            <p:spPr>
              <a:xfrm>
                <a:off x="2355535" y="3684944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FCF4E-A2EE-06A6-A9BD-3B1DCE22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35" y="3684944"/>
                <a:ext cx="3337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13162A-0400-87E7-489E-68375F56679D}"/>
                  </a:ext>
                </a:extLst>
              </p:cNvPr>
              <p:cNvSpPr txBox="1"/>
              <p:nvPr/>
            </p:nvSpPr>
            <p:spPr>
              <a:xfrm>
                <a:off x="6278347" y="3684944"/>
                <a:ext cx="569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13162A-0400-87E7-489E-68375F566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47" y="3684944"/>
                <a:ext cx="56938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6B475F-8303-5187-80C3-826D517075F5}"/>
                  </a:ext>
                </a:extLst>
              </p:cNvPr>
              <p:cNvSpPr txBox="1"/>
              <p:nvPr/>
            </p:nvSpPr>
            <p:spPr>
              <a:xfrm>
                <a:off x="6806925" y="1970637"/>
                <a:ext cx="24557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/>
                  <a:t>IG=</a:t>
                </a:r>
                <a:r>
                  <a:rPr lang="en-CA" altLang="zh-CN" dirty="0"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𝐸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−</m:t>
                    </m:r>
                  </m:oMath>
                </a14:m>
                <a:r>
                  <a:rPr lang="el-GR" altLang="zh-CN" dirty="0">
                    <a:latin typeface="Roboto"/>
                    <a:ea typeface="Roboto"/>
                    <a:cs typeface="Roboto"/>
                    <a:sym typeface="Roboto"/>
                  </a:rPr>
                  <a:t> 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𝑤</m:t>
                        </m:r>
                      </m:e>
                      <m:sub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𝑖</m:t>
                        </m:r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 </m:t>
                        </m:r>
                      </m:sub>
                    </m:sSub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𝐸</m:t>
                    </m:r>
                    <m:r>
                      <a:rPr lang="en-CA" altLang="zh-CN" b="0" i="1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(</m:t>
                    </m:r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CA" altLang="zh-CN" b="0" i="1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𝑐h𝑖𝑙𝑑</m:t>
                        </m:r>
                      </m:e>
                      <m:sub>
                        <m:r>
                          <a:rPr lang="en-CA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𝑖</m:t>
                        </m:r>
                        <m:r>
                          <a:rPr lang="en-CA" altLang="zh-CN" i="1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 </m:t>
                        </m:r>
                      </m:sub>
                    </m:sSub>
                    <m:r>
                      <a:rPr lang="en-CA" altLang="zh-CN" b="0" i="0" smtClean="0"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6B475F-8303-5187-80C3-826D51707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25" y="1970637"/>
                <a:ext cx="2455730" cy="307777"/>
              </a:xfrm>
              <a:prstGeom prst="rect">
                <a:avLst/>
              </a:prstGeom>
              <a:blipFill>
                <a:blip r:embed="rId9"/>
                <a:stretch>
                  <a:fillRect l="-746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37830F-08E2-4178-5FEA-A6BE2B636509}"/>
                  </a:ext>
                </a:extLst>
              </p:cNvPr>
              <p:cNvSpPr txBox="1"/>
              <p:nvPr/>
            </p:nvSpPr>
            <p:spPr>
              <a:xfrm>
                <a:off x="5927323" y="2777402"/>
                <a:ext cx="3134631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/>
                  <a:t>IG</a:t>
                </a:r>
                <a:r>
                  <a:rPr lang="en-CA" altLang="zh-CN" baseline="-25000" dirty="0"/>
                  <a:t>1</a:t>
                </a:r>
                <a:r>
                  <a:rPr lang="en-CA" altLang="zh-CN" dirty="0"/>
                  <a:t>=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∗0.99−</m:t>
                    </m:r>
                    <m:f>
                      <m:f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∗0.91=0.034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237830F-08E2-4178-5FEA-A6BE2B636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323" y="2777402"/>
                <a:ext cx="3134631" cy="398314"/>
              </a:xfrm>
              <a:prstGeom prst="rect">
                <a:avLst/>
              </a:prstGeom>
              <a:blipFill>
                <a:blip r:embed="rId10"/>
                <a:stretch>
                  <a:fillRect l="-58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0BD9BC-2368-DF65-F997-73EC296589C7}"/>
                  </a:ext>
                </a:extLst>
              </p:cNvPr>
              <p:cNvSpPr txBox="1"/>
              <p:nvPr/>
            </p:nvSpPr>
            <p:spPr>
              <a:xfrm>
                <a:off x="5960862" y="4286811"/>
                <a:ext cx="3134631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/>
                  <a:t>IG</a:t>
                </a:r>
                <a:r>
                  <a:rPr lang="en-CA" altLang="zh-CN" baseline="-25000" dirty="0"/>
                  <a:t>2</a:t>
                </a:r>
                <a:r>
                  <a:rPr lang="en-CA" altLang="zh-CN" dirty="0"/>
                  <a:t>= </a:t>
                </a:r>
                <a14:m>
                  <m:oMath xmlns:m="http://schemas.openxmlformats.org/officeDocument/2006/math"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∗0−</m:t>
                    </m:r>
                    <m:f>
                      <m:fPr>
                        <m:ctrlPr>
                          <a:rPr lang="en-CA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CA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altLang="zh-CN" b="0" i="1" smtClean="0">
                        <a:latin typeface="Cambria Math" panose="02040503050406030204" pitchFamily="18" charset="0"/>
                      </a:rPr>
                      <m:t>∗0.95=0.24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0BD9BC-2368-DF65-F997-73EC2965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862" y="4286811"/>
                <a:ext cx="3134631" cy="398314"/>
              </a:xfrm>
              <a:prstGeom prst="rect">
                <a:avLst/>
              </a:prstGeom>
              <a:blipFill>
                <a:blip r:embed="rId11"/>
                <a:stretch>
                  <a:fillRect l="-584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0" grpId="1"/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07CB-CD1D-9261-1ACB-390B44C5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CN" dirty="0"/>
              <a:t>Creating a Node and Recursing on Subset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90B43-7D30-F045-8F43-7CF5A330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34" y="1407738"/>
            <a:ext cx="611505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BA17F-6EA9-4CCF-9D42-2C93E672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92788"/>
            <a:ext cx="4876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 Criteria</a:t>
            </a:r>
            <a:endParaRPr dirty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Maximum Depth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44541" y="2083058"/>
            <a:ext cx="3409209" cy="742843"/>
            <a:chOff x="444541" y="2083058"/>
            <a:chExt cx="3409209" cy="742843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44541" y="2083058"/>
              <a:ext cx="263730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Minmum Samples at Nodes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058" y="2494101"/>
              <a:ext cx="273656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latin typeface="Roboto"/>
                  <a:ea typeface="Roboto"/>
                  <a:cs typeface="Roboto"/>
                  <a:sym typeface="Roboto"/>
                </a:rPr>
                <a:t>A node has fewer samples than the predefined threshold, which is set to prevent further splitting.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49043" y="3065922"/>
            <a:ext cx="3396969" cy="745654"/>
            <a:chOff x="456781" y="3014821"/>
            <a:chExt cx="3396969" cy="745654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6781" y="3014821"/>
              <a:ext cx="268693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All Samples are of One Class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282534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latin typeface="Roboto"/>
                  <a:ea typeface="Roboto"/>
                  <a:cs typeface="Roboto"/>
                  <a:sym typeface="Roboto"/>
                </a:rPr>
                <a:t>There is no point in further splitting because all data points belong to the same category.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7" y="4055025"/>
            <a:ext cx="3396553" cy="671238"/>
            <a:chOff x="457197" y="4055025"/>
            <a:chExt cx="3396553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Impurity Improvement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7" y="4394463"/>
              <a:ext cx="259668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latin typeface="Roboto"/>
                  <a:ea typeface="Roboto"/>
                  <a:cs typeface="Roboto"/>
                  <a:sym typeface="Roboto"/>
                </a:rPr>
                <a:t>Further splits do not significantly improve the purity of the node.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46012" y="2459075"/>
            <a:ext cx="3060638" cy="101688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D31C5-8E73-0F67-2CBD-5F66C06C4DF9}"/>
              </a:ext>
            </a:extLst>
          </p:cNvPr>
          <p:cNvSpPr txBox="1"/>
          <p:nvPr/>
        </p:nvSpPr>
        <p:spPr>
          <a:xfrm>
            <a:off x="457386" y="1438828"/>
            <a:ext cx="2773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The tree has reached the predefined maximum depth (number of layers).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67B9-7154-0269-8A0F-BB2AF8B6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Leaf Node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30289-352C-1A47-9409-6ABD03EE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657755"/>
            <a:ext cx="596265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148E3-AA0D-1D5F-575A-EFC9D927F419}"/>
              </a:ext>
            </a:extLst>
          </p:cNvPr>
          <p:cNvSpPr txBox="1"/>
          <p:nvPr/>
        </p:nvSpPr>
        <p:spPr>
          <a:xfrm>
            <a:off x="2433918" y="1412537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Stop Criteria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00DA0-345F-CE65-E5F9-BB7324044C41}"/>
              </a:ext>
            </a:extLst>
          </p:cNvPr>
          <p:cNvSpPr txBox="1"/>
          <p:nvPr/>
        </p:nvSpPr>
        <p:spPr>
          <a:xfrm>
            <a:off x="5170394" y="141253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Leaf Node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D69CF1-2605-C4FF-8290-AEB23FDFBA40}"/>
              </a:ext>
            </a:extLst>
          </p:cNvPr>
          <p:cNvCxnSpPr/>
          <p:nvPr/>
        </p:nvCxnSpPr>
        <p:spPr>
          <a:xfrm>
            <a:off x="3718112" y="1566425"/>
            <a:ext cx="13648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4051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738</Words>
  <Application>Microsoft Office PowerPoint</Application>
  <PresentationFormat>On-screen Show (16:9)</PresentationFormat>
  <Paragraphs>141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Fira Sans Extra Condensed</vt:lpstr>
      <vt:lpstr>Fira Sans Extra Condensed SemiBold</vt:lpstr>
      <vt:lpstr>Cambria Math</vt:lpstr>
      <vt:lpstr>Times New Roman</vt:lpstr>
      <vt:lpstr>Consolas</vt:lpstr>
      <vt:lpstr>Roboto</vt:lpstr>
      <vt:lpstr>Machine Learning Infographics by Slidesgo</vt:lpstr>
      <vt:lpstr>Decision  Tree Classification</vt:lpstr>
      <vt:lpstr>Decision Tree Steps(don’t have prunning)</vt:lpstr>
      <vt:lpstr>Feature Selection </vt:lpstr>
      <vt:lpstr>The Best Split</vt:lpstr>
      <vt:lpstr>Decision Tree Type</vt:lpstr>
      <vt:lpstr>Information Gain and Entrophy</vt:lpstr>
      <vt:lpstr>Creating a Node and Recursing on Subset</vt:lpstr>
      <vt:lpstr>Stop Criteria</vt:lpstr>
      <vt:lpstr>Creating Leaf Node</vt:lpstr>
      <vt:lpstr>What Else?</vt:lpstr>
      <vt:lpstr>Train, Fit, Predict, Result</vt:lpstr>
      <vt:lpstr>How to Improve?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 Tree Classification</dc:title>
  <cp:lastModifiedBy>b1917</cp:lastModifiedBy>
  <cp:revision>5</cp:revision>
  <dcterms:modified xsi:type="dcterms:W3CDTF">2024-04-25T12:31:35Z</dcterms:modified>
</cp:coreProperties>
</file>