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62" r:id="rId4"/>
    <p:sldId id="276" r:id="rId5"/>
    <p:sldId id="277" r:id="rId6"/>
    <p:sldId id="278" r:id="rId7"/>
    <p:sldId id="259" r:id="rId8"/>
    <p:sldId id="260" r:id="rId9"/>
    <p:sldId id="261" r:id="rId10"/>
    <p:sldId id="264" r:id="rId11"/>
    <p:sldId id="265" r:id="rId12"/>
    <p:sldId id="263" r:id="rId13"/>
    <p:sldId id="266" r:id="rId14"/>
    <p:sldId id="267" r:id="rId15"/>
    <p:sldId id="279" r:id="rId16"/>
    <p:sldId id="281" r:id="rId17"/>
    <p:sldId id="268" r:id="rId18"/>
    <p:sldId id="275" r:id="rId19"/>
    <p:sldId id="269" r:id="rId20"/>
    <p:sldId id="270" r:id="rId21"/>
    <p:sldId id="271" r:id="rId22"/>
    <p:sldId id="272" r:id="rId23"/>
    <p:sldId id="274" r:id="rId24"/>
    <p:sldId id="28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F1F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7"/>
    <p:restoredTop sz="94670"/>
  </p:normalViewPr>
  <p:slideViewPr>
    <p:cSldViewPr snapToGrid="0" snapToObjects="1" showGuides="1">
      <p:cViewPr varScale="1">
        <p:scale>
          <a:sx n="143" d="100"/>
          <a:sy n="143" d="100"/>
        </p:scale>
        <p:origin x="1104" y="208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00:43:45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02:00:45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02:07:3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02:10:56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1-29T02:00:45.7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80E1D-9B5B-2F40-A8C0-1C45BDAE6345}" type="datetimeFigureOut">
              <a:rPr kumimoji="1" lang="zh-CN" altLang="en-US" smtClean="0"/>
              <a:t>2021/1/30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CDCC7-324C-8F44-AF70-0D26DAB41C9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111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2CDCC7-324C-8F44-AF70-0D26DAB41C99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0520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20210E-687F-D949-AAF4-16A17E4A8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9BB39AE-2EEC-FD46-B3DF-7989BADD9C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8887D-8D28-5D42-B4F4-B2F32342F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46F9-523C-B64A-99D0-32169A80A6D7}" type="datetimeFigureOut">
              <a:rPr kumimoji="1" lang="zh-CN" altLang="en-US" smtClean="0"/>
              <a:t>2021/1/30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F74C1C-F6DC-6A46-90B5-156FDFE4D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8CF2EB-321F-594A-A61A-4AFAC208C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D4F3-EE9A-694B-ABBA-EDD5A5D36B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36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04A49F-760B-7B44-8EC6-4FED8351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9E7144-0670-3B4C-8238-4AB88B93C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F1ADD0-4585-3244-ABD7-8269C1BF5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46F9-523C-B64A-99D0-32169A80A6D7}" type="datetimeFigureOut">
              <a:rPr kumimoji="1" lang="zh-CN" altLang="en-US" smtClean="0"/>
              <a:t>2021/1/30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09B46E-4281-1241-865B-6599803DC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B6ABC0-2D0F-C948-9821-5CE06EF9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D4F3-EE9A-694B-ABBA-EDD5A5D36B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891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7F2F98-95B9-8142-9D85-BC89814183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17F5DC5-2436-D144-A9A8-1E2AC34A2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7A4129-8C14-4542-B3E0-30898029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46F9-523C-B64A-99D0-32169A80A6D7}" type="datetimeFigureOut">
              <a:rPr kumimoji="1" lang="zh-CN" altLang="en-US" smtClean="0"/>
              <a:t>2021/1/30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4B0996-5244-124C-B069-8AB4A80C0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7A9F7D-A5FE-2A4C-A46C-32F1801E8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D4F3-EE9A-694B-ABBA-EDD5A5D36B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76913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3716E-92D7-294C-9580-DA96B4FC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F124D1-FF4C-1C4A-B043-9F9D84A97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3DA3EF-F606-244A-91E3-383975F0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46F9-523C-B64A-99D0-32169A80A6D7}" type="datetimeFigureOut">
              <a:rPr kumimoji="1" lang="zh-CN" altLang="en-US" smtClean="0"/>
              <a:t>2021/1/30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09D41F-BD05-C946-BCE5-EBBC6B50C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6F1F1A-9BF6-DC42-AB31-927FAC955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D4F3-EE9A-694B-ABBA-EDD5A5D36B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758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8A711-7C05-F34F-AD9E-0A7946408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F90EE7-6BB6-814F-AB25-AC612FA32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52CDBF-16D3-6043-B30E-C8B42B900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46F9-523C-B64A-99D0-32169A80A6D7}" type="datetimeFigureOut">
              <a:rPr kumimoji="1" lang="zh-CN" altLang="en-US" smtClean="0"/>
              <a:t>2021/1/30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6C6E61-C466-F34C-9E87-00696FA3B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F74CF6-A549-5E47-A3FF-A61DD15B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D4F3-EE9A-694B-ABBA-EDD5A5D36B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972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3D40C8-D3A6-A84E-97F6-2BABD214C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54103F-52AD-1D47-839A-B0E778D852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53CC50-8455-6D4D-892F-BED5B122D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13E29C-1E4F-F14B-92F0-51D27BABD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46F9-523C-B64A-99D0-32169A80A6D7}" type="datetimeFigureOut">
              <a:rPr kumimoji="1" lang="zh-CN" altLang="en-US" smtClean="0"/>
              <a:t>2021/1/30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6A8107B-F8FF-254A-B286-0AE70455C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4FFA4B-3077-7B4B-96DE-9BFDF4F48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D4F3-EE9A-694B-ABBA-EDD5A5D36B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6351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922C6E-65C6-C147-AE9C-A31A0A4E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546271-F943-7445-8CDD-59965F7EC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84C9AF-3A5F-7F47-BAED-08EDE0C62B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5A06363-6897-D341-9A82-480AEC218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2EB73F-5EB2-FA4C-981B-DDF4D03A16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AEFD189-FE2F-ED40-BE42-1CD2E9A95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46F9-523C-B64A-99D0-32169A80A6D7}" type="datetimeFigureOut">
              <a:rPr kumimoji="1" lang="zh-CN" altLang="en-US" smtClean="0"/>
              <a:t>2021/1/30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876AB7C-138E-734A-9D9D-10ED466E5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2B88B2E-A78E-AE4A-B70F-C1BF8837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D4F3-EE9A-694B-ABBA-EDD5A5D36B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44737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21C19F-E29D-9D43-8116-6982F5E1A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F19BDD-29C1-1745-88BC-9816AC957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46F9-523C-B64A-99D0-32169A80A6D7}" type="datetimeFigureOut">
              <a:rPr kumimoji="1" lang="zh-CN" altLang="en-US" smtClean="0"/>
              <a:t>2021/1/30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33BEF-77D8-A449-8E8E-1830D1171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946FD8E-1541-9648-BD6C-B41B0F06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D4F3-EE9A-694B-ABBA-EDD5A5D36B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173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810919B-38BA-1941-B617-985C9BB5C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46F9-523C-B64A-99D0-32169A80A6D7}" type="datetimeFigureOut">
              <a:rPr kumimoji="1" lang="zh-CN" altLang="en-US" smtClean="0"/>
              <a:t>2021/1/30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31733B-7514-4B41-B4D6-5C3B5D43B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AA742F-912F-BA4F-80E6-A95DFE874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D4F3-EE9A-694B-ABBA-EDD5A5D36B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5678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35190-AC03-D34D-9BA7-A83012D55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165CC0-2551-C94B-9E8D-CDAC18B55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B94A14-3109-7041-BE98-E86B5E2B5F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F2542C6-71A6-F148-9E7A-32E29A4D5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46F9-523C-B64A-99D0-32169A80A6D7}" type="datetimeFigureOut">
              <a:rPr kumimoji="1" lang="zh-CN" altLang="en-US" smtClean="0"/>
              <a:t>2021/1/30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D150D6-A220-8B41-8620-A9AB4544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BE8418-F532-294B-9529-C2FEB647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D4F3-EE9A-694B-ABBA-EDD5A5D36B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77637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B9E509-B7FD-7849-B1E8-862F24EB1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4B8D9E-B91A-FD44-B4D0-8CFD80651C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0DACF4-0453-5F4D-BEBC-F2FE8F82C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653AEE-AD52-6D43-BD66-EA285D9EB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D46F9-523C-B64A-99D0-32169A80A6D7}" type="datetimeFigureOut">
              <a:rPr kumimoji="1" lang="zh-CN" altLang="en-US" smtClean="0"/>
              <a:t>2021/1/30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E27C5D-B592-934A-9F57-14CBC4093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AB47BC-9B85-9F49-A4F5-9F0F08EA8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3D4F3-EE9A-694B-ABBA-EDD5A5D36B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054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B5910A-9BB7-D645-BA2B-39A1BB2DB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3B5F29-1D95-2C48-BC01-6E61D0506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A12A28-B177-FC40-AED8-596FA70E12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8D46F9-523C-B64A-99D0-32169A80A6D7}" type="datetimeFigureOut">
              <a:rPr kumimoji="1" lang="zh-CN" altLang="en-US" smtClean="0"/>
              <a:t>2021/1/30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C73303-DEF3-F143-99C5-EFD41D28E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1F1AFA-108F-0240-A28A-9FD58DFDE6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3D4F3-EE9A-694B-ABBA-EDD5A5D36B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1449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xinyuanyan2016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emf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emf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ym.openai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ym.openai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epmind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nsorflow.org/" TargetMode="External"/><Relationship Id="rId2" Type="http://schemas.openxmlformats.org/officeDocument/2006/relationships/hyperlink" Target="https://gym.openai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orch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B06A06-30A5-2047-97C3-CB91E8EFD2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>
                <a:latin typeface="Helvetica" pitchFamily="2" charset="0"/>
              </a:rPr>
              <a:t>Markov decision process</a:t>
            </a:r>
            <a:endParaRPr kumimoji="1" lang="zh-CN" altLang="en-US" dirty="0">
              <a:latin typeface="Helvetica" pitchFamily="2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3476041-DB36-0147-A8B7-EA56328F01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CN" altLang="en-US" dirty="0">
                <a:latin typeface="Helvetica" pitchFamily="2" charset="0"/>
              </a:rPr>
              <a:t>鄢忻媛</a:t>
            </a:r>
            <a:endParaRPr kumimoji="1" lang="en-US" altLang="zh-CN" dirty="0">
              <a:latin typeface="Helvetica" pitchFamily="2" charset="0"/>
            </a:endParaRPr>
          </a:p>
          <a:p>
            <a:r>
              <a:rPr kumimoji="1" lang="en-US" altLang="zh-CN" dirty="0">
                <a:latin typeface="Helvetica" pitchFamily="2" charset="0"/>
              </a:rPr>
              <a:t>Jan 30</a:t>
            </a:r>
            <a:r>
              <a:rPr kumimoji="1" lang="en-US" altLang="zh-CN" baseline="30000" dirty="0">
                <a:latin typeface="Helvetica" pitchFamily="2" charset="0"/>
              </a:rPr>
              <a:t>th</a:t>
            </a:r>
            <a:r>
              <a:rPr kumimoji="1" lang="en-US" altLang="zh-CN" dirty="0">
                <a:latin typeface="Helvetica" pitchFamily="2" charset="0"/>
              </a:rPr>
              <a:t>, 2021</a:t>
            </a:r>
          </a:p>
          <a:p>
            <a:r>
              <a:rPr kumimoji="1" lang="en-US" altLang="zh-CN" dirty="0">
                <a:latin typeface="Helvetica" pitchFamily="2" charset="0"/>
                <a:hlinkClick r:id="rId2"/>
              </a:rPr>
              <a:t>xinyuanyan2016@gmail.com</a:t>
            </a:r>
            <a:endParaRPr kumimoji="1" lang="en-US" altLang="zh-CN" dirty="0">
              <a:latin typeface="Helvetica" pitchFamily="2" charset="0"/>
            </a:endParaRPr>
          </a:p>
          <a:p>
            <a:endParaRPr kumimoji="1" lang="zh-CN" altLang="en-US" dirty="0">
              <a:latin typeface="Helvetica" pitchFamily="2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AF03E4C8-C610-9A4D-913E-27561D5EC40F}"/>
              </a:ext>
            </a:extLst>
          </p:cNvPr>
          <p:cNvSpPr txBox="1">
            <a:spLocks/>
          </p:cNvSpPr>
          <p:nvPr/>
        </p:nvSpPr>
        <p:spPr>
          <a:xfrm>
            <a:off x="-501722" y="-1193800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kumimoji="1" lang="zh-CN" altLang="en-US" sz="4000" dirty="0">
              <a:latin typeface="Helvetica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44DF0C-AEB4-D441-903B-BBEC94167BDB}"/>
              </a:ext>
            </a:extLst>
          </p:cNvPr>
          <p:cNvSpPr/>
          <p:nvPr/>
        </p:nvSpPr>
        <p:spPr>
          <a:xfrm>
            <a:off x="3449069" y="1813143"/>
            <a:ext cx="4982966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kumimoji="1" lang="en-US" altLang="zh-CN" sz="3200" b="1" dirty="0">
                <a:latin typeface="Helvetica" pitchFamily="2" charset="0"/>
              </a:rPr>
              <a:t>Reinforcement Learning</a:t>
            </a:r>
            <a:endParaRPr kumimoji="1" lang="zh-CN" altLang="en-US" sz="3200" b="1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929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95FCDD8-8267-484F-A983-268A3DC88AB3}"/>
              </a:ext>
            </a:extLst>
          </p:cNvPr>
          <p:cNvSpPr/>
          <p:nvPr/>
        </p:nvSpPr>
        <p:spPr>
          <a:xfrm>
            <a:off x="3825186" y="139272"/>
            <a:ext cx="45416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Helvetica" pitchFamily="2" charset="0"/>
              </a:rPr>
              <a:t>Markov Decision Process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BCC3E1B-619A-724E-8D84-6FD4DDAC365D}"/>
                  </a:ext>
                </a:extLst>
              </p:cNvPr>
              <p:cNvSpPr txBox="1"/>
              <p:nvPr/>
            </p:nvSpPr>
            <p:spPr>
              <a:xfrm>
                <a:off x="1212351" y="2645595"/>
                <a:ext cx="9397188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4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4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CN" sz="44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4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sz="4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sz="4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sz="4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4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sz="4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sz="44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kumimoji="1" lang="en-US" altLang="zh-CN" sz="4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4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sz="4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sz="4400" i="1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r>
                  <a:rPr kumimoji="1" lang="en-US" altLang="zh-CN" sz="4400" dirty="0"/>
                  <a:t>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4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sz="4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sz="4400" i="1">
                            <a:latin typeface="Cambria Math" panose="02040503050406030204" pitchFamily="18" charset="0"/>
                          </a:rPr>
                          <m:t>+4</m:t>
                        </m:r>
                      </m:sub>
                    </m:sSub>
                  </m:oMath>
                </a14:m>
                <a:r>
                  <a:rPr kumimoji="1" lang="en-US" altLang="zh-CN" sz="4400" dirty="0"/>
                  <a:t> + …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4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sz="4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kumimoji="1" lang="zh-CN" altLang="en-US" sz="4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BCC3E1B-619A-724E-8D84-6FD4DDAC3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351" y="2645595"/>
                <a:ext cx="9397188" cy="677108"/>
              </a:xfrm>
              <a:prstGeom prst="rect">
                <a:avLst/>
              </a:prstGeom>
              <a:blipFill>
                <a:blip r:embed="rId2"/>
                <a:stretch>
                  <a:fillRect l="-2024" t="-25926" b="-481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FEA681FA-A306-DF47-8613-82C11B5F0939}"/>
              </a:ext>
            </a:extLst>
          </p:cNvPr>
          <p:cNvSpPr/>
          <p:nvPr/>
        </p:nvSpPr>
        <p:spPr>
          <a:xfrm>
            <a:off x="1969213" y="4600927"/>
            <a:ext cx="840768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Helvetica" pitchFamily="2" charset="0"/>
              </a:rPr>
              <a:t>To maximize the total amount of rewards (cumulative rewards) from the environment </a:t>
            </a:r>
          </a:p>
          <a:p>
            <a:endParaRPr lang="en-US" altLang="zh-CN" sz="2000" dirty="0">
              <a:solidFill>
                <a:srgbClr val="0070C0"/>
              </a:solidFill>
              <a:latin typeface="Helvetica" pitchFamily="2" charset="0"/>
            </a:endParaRPr>
          </a:p>
          <a:p>
            <a:r>
              <a:rPr lang="en-US" altLang="zh-CN" sz="2000" dirty="0">
                <a:solidFill>
                  <a:srgbClr val="0070C0"/>
                </a:solidFill>
                <a:latin typeface="Helvetica" pitchFamily="2" charset="0"/>
              </a:rPr>
              <a:t>Instead of immediate rewards.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965072-8DAF-8147-9E6D-7691C12D8965}"/>
              </a:ext>
            </a:extLst>
          </p:cNvPr>
          <p:cNvSpPr/>
          <p:nvPr/>
        </p:nvSpPr>
        <p:spPr>
          <a:xfrm>
            <a:off x="1167246" y="1136538"/>
            <a:ext cx="53158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Helvetica" pitchFamily="2" charset="0"/>
              </a:rPr>
              <a:t>Reward (cumulative vs. immediate)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27418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A5AB8E6-87C9-A940-91A5-176D305AB0FE}"/>
              </a:ext>
            </a:extLst>
          </p:cNvPr>
          <p:cNvSpPr/>
          <p:nvPr/>
        </p:nvSpPr>
        <p:spPr>
          <a:xfrm>
            <a:off x="3825186" y="139272"/>
            <a:ext cx="45416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Helvetica" pitchFamily="2" charset="0"/>
              </a:rPr>
              <a:t>Markov Decision Process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FD684B9-83E0-8B43-8888-1C4AE8C327EC}"/>
                  </a:ext>
                </a:extLst>
              </p:cNvPr>
              <p:cNvSpPr/>
              <p:nvPr/>
            </p:nvSpPr>
            <p:spPr>
              <a:xfrm>
                <a:off x="513708" y="1095441"/>
                <a:ext cx="4393254" cy="7538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b="1" dirty="0">
                    <a:latin typeface="Helvetica" pitchFamily="2" charset="0"/>
                  </a:rPr>
                  <a:t>Reward &amp; discount factor </a:t>
                </a:r>
                <a14:m>
                  <m:oMath xmlns:m="http://schemas.openxmlformats.org/officeDocument/2006/math">
                    <m:r>
                      <a:rPr lang="en-US" altLang="zh-CN" sz="4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zh-CN" sz="2400" b="1" dirty="0">
                    <a:latin typeface="Helvetica" pitchFamily="2" charset="0"/>
                  </a:rPr>
                  <a:t> </a:t>
                </a:r>
                <a:endParaRPr lang="zh-CN" altLang="en-US" sz="2400" b="1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FD684B9-83E0-8B43-8888-1C4AE8C327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08" y="1095441"/>
                <a:ext cx="4393254" cy="753861"/>
              </a:xfrm>
              <a:prstGeom prst="rect">
                <a:avLst/>
              </a:prstGeom>
              <a:blipFill>
                <a:blip r:embed="rId2"/>
                <a:stretch>
                  <a:fillRect l="-2017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A9BB54A-6167-BE47-896E-DF01F702C507}"/>
                  </a:ext>
                </a:extLst>
              </p:cNvPr>
              <p:cNvSpPr txBox="1"/>
              <p:nvPr/>
            </p:nvSpPr>
            <p:spPr>
              <a:xfrm>
                <a:off x="513708" y="2608674"/>
                <a:ext cx="11430245" cy="642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4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zh-CN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zh-CN" sz="4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4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sz="4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sz="4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kumimoji="1" lang="en-US" altLang="zh-CN" sz="4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kumimoji="1" lang="en-US" altLang="zh-CN" sz="4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sz="4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sz="4000" i="1"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kumimoji="1" lang="en-US" altLang="zh-CN" sz="4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kumimoji="1" lang="en-US" altLang="zh-CN" sz="4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4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kumimoji="1" lang="en-US" altLang="zh-CN" sz="4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kumimoji="1" lang="en-US" altLang="zh-CN" sz="4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sz="4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sz="4000" i="1">
                            <a:latin typeface="Cambria Math" panose="02040503050406030204" pitchFamily="18" charset="0"/>
                          </a:rPr>
                          <m:t>+3</m:t>
                        </m:r>
                      </m:sub>
                    </m:sSub>
                  </m:oMath>
                </a14:m>
                <a:r>
                  <a:rPr kumimoji="1" lang="en-US" altLang="zh-CN" sz="4000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kumimoji="1" lang="en-US" altLang="zh-CN" sz="4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zh-CN" sz="4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4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sz="4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sz="4000" i="1">
                            <a:latin typeface="Cambria Math" panose="02040503050406030204" pitchFamily="18" charset="0"/>
                          </a:rPr>
                          <m:t>+4</m:t>
                        </m:r>
                      </m:sub>
                    </m:sSub>
                  </m:oMath>
                </a14:m>
                <a:r>
                  <a:rPr kumimoji="1" lang="en-US" altLang="zh-CN" sz="4000" dirty="0"/>
                  <a:t> + … 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4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p>
                    </m:sSup>
                    <m:r>
                      <a:rPr kumimoji="1" lang="en-US" altLang="zh-CN" sz="4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4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kumimoji="1" lang="en-US" altLang="zh-CN" sz="4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sz="4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sz="4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sz="4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kumimoji="1" lang="zh-CN" altLang="en-US" sz="4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A9BB54A-6167-BE47-896E-DF01F702C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08" y="2608674"/>
                <a:ext cx="11430245" cy="642997"/>
              </a:xfrm>
              <a:prstGeom prst="rect">
                <a:avLst/>
              </a:prstGeom>
              <a:blipFill>
                <a:blip r:embed="rId3"/>
                <a:stretch>
                  <a:fillRect l="-1554" t="-17647" b="-49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9F9801-B12F-DD45-B31B-08B3775DFB40}"/>
                  </a:ext>
                </a:extLst>
              </p:cNvPr>
              <p:cNvSpPr txBox="1"/>
              <p:nvPr/>
            </p:nvSpPr>
            <p:spPr>
              <a:xfrm>
                <a:off x="6228830" y="1273966"/>
                <a:ext cx="206043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40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kumimoji="1" lang="zh-CN" altLang="en-US" sz="40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kumimoji="1" lang="en-US" altLang="zh-CN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kumimoji="1" lang="zh-CN" altLang="en-US" sz="4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A9F9801-B12F-DD45-B31B-08B3775DFB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830" y="1273966"/>
                <a:ext cx="2060436" cy="615553"/>
              </a:xfrm>
              <a:prstGeom prst="rect">
                <a:avLst/>
              </a:prstGeom>
              <a:blipFill>
                <a:blip r:embed="rId4"/>
                <a:stretch>
                  <a:fillRect l="-4908" t="-2041" r="-7975" b="-346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252A32D-6E30-4C44-91D4-2823BFFD3207}"/>
                  </a:ext>
                </a:extLst>
              </p:cNvPr>
              <p:cNvSpPr/>
              <p:nvPr/>
            </p:nvSpPr>
            <p:spPr>
              <a:xfrm>
                <a:off x="82191" y="4744716"/>
                <a:ext cx="8774131" cy="45313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𝑑𝑒𝑐𝑖𝑑𝑒𝑠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h𝑜𝑤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𝑚𝑢𝑐h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𝑖𝑚𝑝𝑜𝑟𝑡𝑎𝑛𝑐𝑒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𝑤𝑒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𝑔𝑖𝑣𝑒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𝑡h𝑒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𝑓𝑢𝑡𝑢𝑟𝑒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𝑟𝑒𝑤𝑎𝑟𝑑𝑠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𝑖𝑚𝑚𝑒𝑑𝑖𝑎𝑡𝑒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𝑟𝑒𝑤𝑎𝑟𝑑𝑠</m:t>
                    </m:r>
                  </m:oMath>
                </a14:m>
                <a:r>
                  <a:rPr lang="en-US" altLang="zh-CN" sz="1200" b="1" dirty="0">
                    <a:latin typeface="Helvetica" pitchFamily="2" charset="0"/>
                  </a:rPr>
                  <a:t> </a:t>
                </a:r>
                <a:endParaRPr lang="zh-CN" altLang="en-US" sz="1200" b="1" dirty="0"/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252A32D-6E30-4C44-91D4-2823BFFD32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1" y="4744716"/>
                <a:ext cx="8774131" cy="453137"/>
              </a:xfrm>
              <a:prstGeom prst="rect">
                <a:avLst/>
              </a:prstGeom>
              <a:blipFill>
                <a:blip r:embed="rId5"/>
                <a:stretch>
                  <a:fillRect l="-145" r="-38584" b="-216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72757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E23F516-E398-0A45-A08A-428582936ADF}"/>
              </a:ext>
            </a:extLst>
          </p:cNvPr>
          <p:cNvSpPr/>
          <p:nvPr/>
        </p:nvSpPr>
        <p:spPr>
          <a:xfrm>
            <a:off x="3825186" y="139272"/>
            <a:ext cx="45416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Helvetica" pitchFamily="2" charset="0"/>
              </a:rPr>
              <a:t>Markov Decision Process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0A17696-7F2E-0741-A75E-FC699AD0C5B1}"/>
                  </a:ext>
                </a:extLst>
              </p:cNvPr>
              <p:cNvSpPr/>
              <p:nvPr/>
            </p:nvSpPr>
            <p:spPr>
              <a:xfrm>
                <a:off x="1870087" y="1178722"/>
                <a:ext cx="7916591" cy="3907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dirty="0">
                    <a:latin typeface="Helvetica" pitchFamily="2" charset="0"/>
                  </a:rPr>
                  <a:t>🍔 State: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sz="2800" dirty="0">
                  <a:latin typeface="Helvetica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>
                    <a:latin typeface="Helvetica" pitchFamily="2" charset="0"/>
                  </a:rPr>
                  <a:t>🍔 Action :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sz="2800" dirty="0">
                  <a:latin typeface="Helvetica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>
                    <a:latin typeface="Helvetica" pitchFamily="2" charset="0"/>
                  </a:rPr>
                  <a:t>🍔 Transition probability (transition function)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𝑠𝑠</m:t>
                        </m:r>
                        <m:r>
                          <a:rPr lang="en-US" altLang="zh-CN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a:rPr lang="en-US" altLang="zh-CN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endParaRPr lang="en-US" altLang="zh-CN" sz="2800" dirty="0">
                  <a:latin typeface="Helvetica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>
                    <a:latin typeface="Helvetica" pitchFamily="2" charset="0"/>
                  </a:rPr>
                  <a:t>🍔 Reward probability (reward function):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𝑠𝑠</m:t>
                        </m:r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endParaRPr lang="en-US" altLang="zh-CN" sz="2800" dirty="0">
                  <a:latin typeface="Helvetica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>
                    <a:latin typeface="Helvetica" pitchFamily="2" charset="0"/>
                  </a:rPr>
                  <a:t>🍔 Discount rate:</a:t>
                </a:r>
                <a14:m>
                  <m:oMath xmlns:m="http://schemas.openxmlformats.org/officeDocument/2006/math">
                    <m:r>
                      <a:rPr lang="zh-CN" altLang="en-US" sz="28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altLang="zh-CN" sz="2800" dirty="0">
                  <a:latin typeface="Helvetica" pitchFamily="2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D0A17696-7F2E-0741-A75E-FC699AD0C5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087" y="1178722"/>
                <a:ext cx="7916591" cy="3907801"/>
              </a:xfrm>
              <a:prstGeom prst="rect">
                <a:avLst/>
              </a:prstGeom>
              <a:blipFill>
                <a:blip r:embed="rId2"/>
                <a:stretch>
                  <a:fillRect l="-1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2000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94A7E9D-4259-DE40-952C-76D8DA7CF00B}"/>
              </a:ext>
            </a:extLst>
          </p:cNvPr>
          <p:cNvSpPr/>
          <p:nvPr/>
        </p:nvSpPr>
        <p:spPr>
          <a:xfrm>
            <a:off x="3825186" y="139272"/>
            <a:ext cx="45416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Helvetica" pitchFamily="2" charset="0"/>
              </a:rPr>
              <a:t>Markov Decision Process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EC278E7-3063-E84E-8430-63763E063398}"/>
              </a:ext>
            </a:extLst>
          </p:cNvPr>
          <p:cNvSpPr/>
          <p:nvPr/>
        </p:nvSpPr>
        <p:spPr>
          <a:xfrm>
            <a:off x="1581912" y="2703499"/>
            <a:ext cx="10460736" cy="842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C00000"/>
                </a:solidFill>
                <a:latin typeface="Helvetica" pitchFamily="2" charset="0"/>
              </a:rPr>
              <a:t>W</a:t>
            </a:r>
            <a:r>
              <a:rPr lang="zh-CN" altLang="en-US" sz="3600" dirty="0">
                <a:solidFill>
                  <a:srgbClr val="C00000"/>
                </a:solidFill>
                <a:latin typeface="Helvetica" pitchFamily="2" charset="0"/>
              </a:rPr>
              <a:t>hy introduce the discount factor in MDP</a:t>
            </a:r>
            <a:r>
              <a:rPr lang="en-US" altLang="zh-CN" sz="3600" dirty="0">
                <a:solidFill>
                  <a:srgbClr val="C00000"/>
                </a:solidFill>
                <a:latin typeface="Helvetica" pitchFamily="2" charset="0"/>
              </a:rPr>
              <a:t>?</a:t>
            </a:r>
            <a:endParaRPr lang="zh-CN" altLang="en-US" sz="3600" dirty="0">
              <a:solidFill>
                <a:srgbClr val="C00000"/>
              </a:solidFill>
              <a:latin typeface="Helvetica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53318B8-C3E3-924C-A41D-440A65442912}"/>
                  </a:ext>
                </a:extLst>
              </p:cNvPr>
              <p:cNvSpPr/>
              <p:nvPr/>
            </p:nvSpPr>
            <p:spPr>
              <a:xfrm>
                <a:off x="297317" y="3783830"/>
                <a:ext cx="11745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latin typeface="Helvetica" pitchFamily="2" charset="0"/>
                  </a:rPr>
                  <a:t>Reason 1: For infinite horizon problem, including discount factor (</a:t>
                </a:r>
                <a14:m>
                  <m:oMath xmlns:m="http://schemas.openxmlformats.org/officeDocument/2006/math">
                    <m:r>
                      <a:rPr kumimoji="1" lang="zh-CN" alt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kumimoji="1" lang="zh-CN" alt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[0,1]</m:t>
                    </m:r>
                  </m:oMath>
                </a14:m>
                <a:r>
                  <a:rPr lang="en-US" altLang="zh-CN" dirty="0">
                    <a:latin typeface="Helvetica" pitchFamily="2" charset="0"/>
                  </a:rPr>
                  <a:t>) help to find optimal solution(converge)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253318B8-C3E3-924C-A41D-440A654429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17" y="3783830"/>
                <a:ext cx="11745331" cy="369332"/>
              </a:xfrm>
              <a:prstGeom prst="rect">
                <a:avLst/>
              </a:prstGeom>
              <a:blipFill>
                <a:blip r:embed="rId2"/>
                <a:stretch>
                  <a:fillRect l="-432" t="-10345" b="-275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 24">
            <a:extLst>
              <a:ext uri="{FF2B5EF4-FFF2-40B4-BE49-F238E27FC236}">
                <a16:creationId xmlns:a16="http://schemas.microsoft.com/office/drawing/2014/main" id="{B692A72D-D55D-434E-9CEE-025F1376EB03}"/>
              </a:ext>
            </a:extLst>
          </p:cNvPr>
          <p:cNvSpPr/>
          <p:nvPr/>
        </p:nvSpPr>
        <p:spPr>
          <a:xfrm>
            <a:off x="297316" y="4390570"/>
            <a:ext cx="5528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Helvetica" pitchFamily="2" charset="0"/>
              </a:rPr>
              <a:t>Reason 2: To describe the ‘urgency’ in RL framework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52674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0E98D8-F0D5-9041-A8CD-CB337B7F11B8}"/>
              </a:ext>
            </a:extLst>
          </p:cNvPr>
          <p:cNvSpPr/>
          <p:nvPr/>
        </p:nvSpPr>
        <p:spPr>
          <a:xfrm>
            <a:off x="3825186" y="139272"/>
            <a:ext cx="45191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Helvetica" pitchFamily="2" charset="0"/>
              </a:rPr>
              <a:t>Policy and value function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C829279-2F6E-3F4B-8FBA-FF904982CF94}"/>
              </a:ext>
            </a:extLst>
          </p:cNvPr>
          <p:cNvSpPr/>
          <p:nvPr/>
        </p:nvSpPr>
        <p:spPr>
          <a:xfrm>
            <a:off x="4431432" y="2682951"/>
            <a:ext cx="3329135" cy="842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0070C0"/>
                </a:solidFill>
                <a:latin typeface="Helvetica" pitchFamily="2" charset="0"/>
              </a:rPr>
              <a:t>see OneNote</a:t>
            </a:r>
            <a:endParaRPr lang="zh-CN" altLang="en-US" sz="3600" dirty="0">
              <a:solidFill>
                <a:srgbClr val="0070C0"/>
              </a:solidFill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7971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DFAA59F-3090-B844-9037-A593DAABBACE}"/>
              </a:ext>
            </a:extLst>
          </p:cNvPr>
          <p:cNvSpPr/>
          <p:nvPr/>
        </p:nvSpPr>
        <p:spPr>
          <a:xfrm>
            <a:off x="4505660" y="139272"/>
            <a:ext cx="3180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Helvetica" pitchFamily="2" charset="0"/>
              </a:rPr>
              <a:t>Bellman equation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14B0A21-3634-6049-BC41-BC4C1278C106}"/>
                  </a:ext>
                </a:extLst>
              </p:cNvPr>
              <p:cNvSpPr txBox="1"/>
              <p:nvPr/>
            </p:nvSpPr>
            <p:spPr>
              <a:xfrm>
                <a:off x="2469974" y="4529329"/>
                <a:ext cx="7252050" cy="1493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kumimoji="1" lang="en-US" altLang="zh-CN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kumimoji="1"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4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CN" sz="4000" i="1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  <m:r>
                                <a:rPr kumimoji="1" lang="en-US" altLang="zh-CN" sz="4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>
                              <m:r>
                                <a:rPr kumimoji="1" lang="en-US" altLang="zh-CN" sz="4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kumimoji="1" lang="en-US" altLang="zh-CN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4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4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sSup>
                                <m:sSupPr>
                                  <m:ctrlPr>
                                    <a:rPr kumimoji="1"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4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kumimoji="1" lang="en-US" altLang="zh-CN" sz="4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kumimoji="1" lang="en-US" altLang="zh-CN" sz="4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CN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kumimoji="1"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kumimoji="1"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′,</m:t>
                                  </m:r>
                                  <m:r>
                                    <a:rPr kumimoji="1"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kumimoji="1"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  <m:sup>
                                  <m:r>
                                    <a:rPr kumimoji="1" lang="en-US" altLang="zh-CN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</m:e>
                          </m:nary>
                          <m: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414B0A21-3634-6049-BC41-BC4C1278C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974" y="4529329"/>
                <a:ext cx="7252050" cy="1493679"/>
              </a:xfrm>
              <a:prstGeom prst="rect">
                <a:avLst/>
              </a:prstGeom>
              <a:blipFill>
                <a:blip r:embed="rId2"/>
                <a:stretch>
                  <a:fillRect l="-4371" t="-147059" r="-1923" b="-200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4A5BECC-17AB-7D48-A4AC-695211C89998}"/>
                  </a:ext>
                </a:extLst>
              </p:cNvPr>
              <p:cNvSpPr txBox="1"/>
              <p:nvPr/>
            </p:nvSpPr>
            <p:spPr>
              <a:xfrm>
                <a:off x="230123" y="1089839"/>
                <a:ext cx="620419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𝐵𝑒𝑙𝑙𝑚𝑎𝑛</m:t>
                      </m:r>
                      <m:r>
                        <a:rPr kumimoji="1" lang="en-US" altLang="zh-CN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kumimoji="1" lang="en-US" altLang="zh-CN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zh-CN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kumimoji="1" lang="en-US" altLang="zh-CN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kumimoji="1" lang="en-US" altLang="zh-CN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kumimoji="1" lang="zh-CN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4A5BECC-17AB-7D48-A4AC-695211C89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23" y="1089839"/>
                <a:ext cx="6204198" cy="430887"/>
              </a:xfrm>
              <a:prstGeom prst="rect">
                <a:avLst/>
              </a:prstGeom>
              <a:blipFill>
                <a:blip r:embed="rId3"/>
                <a:stretch>
                  <a:fillRect l="-1022" t="-8571" b="-3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8CEC1F8-95B3-9046-99B2-EDE1AEDD70EA}"/>
                  </a:ext>
                </a:extLst>
              </p:cNvPr>
              <p:cNvSpPr txBox="1"/>
              <p:nvPr/>
            </p:nvSpPr>
            <p:spPr>
              <a:xfrm>
                <a:off x="230123" y="3616857"/>
                <a:ext cx="55544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𝐵𝑒𝑙𝑙𝑚𝑎𝑛</m:t>
                      </m:r>
                      <m:r>
                        <a:rPr kumimoji="1" lang="en-US" altLang="zh-CN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𝑒𝑞𝑢𝑎𝑡𝑖𝑜𝑛</m:t>
                      </m:r>
                      <m:r>
                        <a:rPr kumimoji="1" lang="en-US" altLang="zh-CN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kumimoji="1" lang="en-US" altLang="zh-CN" sz="28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kumimoji="1" lang="en-US" altLang="zh-CN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zh-CN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kumimoji="1" lang="en-US" altLang="zh-CN" sz="28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kumimoji="1" lang="zh-CN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8CEC1F8-95B3-9046-99B2-EDE1AEDD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123" y="3616857"/>
                <a:ext cx="5554406" cy="430887"/>
              </a:xfrm>
              <a:prstGeom prst="rect">
                <a:avLst/>
              </a:prstGeom>
              <a:blipFill>
                <a:blip r:embed="rId4"/>
                <a:stretch>
                  <a:fillRect l="-1142" t="-8571" b="-3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1A9C5D6-D0EA-DF4B-9636-6080D54A1D41}"/>
                  </a:ext>
                </a:extLst>
              </p:cNvPr>
              <p:cNvSpPr txBox="1"/>
              <p:nvPr/>
            </p:nvSpPr>
            <p:spPr>
              <a:xfrm>
                <a:off x="2252802" y="1641593"/>
                <a:ext cx="8363037" cy="14936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kumimoji="1"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4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CN" sz="4000" i="1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  <m:r>
                                <a:rPr kumimoji="1" lang="en-US" altLang="zh-CN" sz="4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>
                              <m:r>
                                <a:rPr kumimoji="1" lang="en-US" altLang="zh-CN" sz="4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kumimoji="1" lang="en-US" altLang="zh-CN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4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4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sSup>
                                <m:sSupPr>
                                  <m:ctrlPr>
                                    <a:rPr kumimoji="1"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4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kumimoji="1" lang="en-US" altLang="zh-CN" sz="4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kumimoji="1" lang="en-US" altLang="zh-CN" sz="4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sSubSup>
                            <m:sSubSupPr>
                              <m:ctrlPr>
                                <a:rPr kumimoji="1" lang="en-US" altLang="zh-CN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4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zh-CN" sz="4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kumimoji="1" lang="en-US" altLang="zh-CN" sz="4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>
                              <m:r>
                                <a:rPr kumimoji="1" lang="en-US" altLang="zh-CN" sz="4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bSup>
                          <m: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1A9C5D6-D0EA-DF4B-9636-6080D54A1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802" y="1641593"/>
                <a:ext cx="8363037" cy="1493679"/>
              </a:xfrm>
              <a:prstGeom prst="rect">
                <a:avLst/>
              </a:prstGeom>
              <a:blipFill>
                <a:blip r:embed="rId5"/>
                <a:stretch>
                  <a:fillRect l="-4401" t="-149153" b="-2033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169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3FA695D-BB4F-E948-926F-1B09FC704A09}"/>
              </a:ext>
            </a:extLst>
          </p:cNvPr>
          <p:cNvSpPr/>
          <p:nvPr/>
        </p:nvSpPr>
        <p:spPr>
          <a:xfrm>
            <a:off x="3607177" y="120984"/>
            <a:ext cx="49776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Helvetica" pitchFamily="2" charset="0"/>
              </a:rPr>
              <a:t>Bellman optimality equation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779A61E-3492-844D-8981-41155FC64AF7}"/>
                  </a:ext>
                </a:extLst>
              </p:cNvPr>
              <p:cNvSpPr txBox="1"/>
              <p:nvPr/>
            </p:nvSpPr>
            <p:spPr>
              <a:xfrm>
                <a:off x="1521282" y="2032936"/>
                <a:ext cx="8363037" cy="6426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kumimoji="1"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4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𝑀𝑎𝑥</m:t>
                          </m:r>
                          <m:r>
                            <a:rPr kumimoji="1" lang="en-US" altLang="zh-CN" sz="4000" b="0" i="1" baseline="-2500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kumimoji="1" lang="en-US" altLang="zh-CN" sz="4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779A61E-3492-844D-8981-41155FC64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282" y="2032936"/>
                <a:ext cx="8363037" cy="642612"/>
              </a:xfrm>
              <a:prstGeom prst="rect">
                <a:avLst/>
              </a:prstGeom>
              <a:blipFill>
                <a:blip r:embed="rId2"/>
                <a:stretch>
                  <a:fillRect b="-2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4B27EA0-1E60-B841-A25A-08D517754BC4}"/>
                  </a:ext>
                </a:extLst>
              </p:cNvPr>
              <p:cNvSpPr txBox="1"/>
              <p:nvPr/>
            </p:nvSpPr>
            <p:spPr>
              <a:xfrm>
                <a:off x="1848183" y="3118104"/>
                <a:ext cx="8320355" cy="14936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kumimoji="1" lang="en-US" altLang="zh-CN" sz="4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kumimoji="1" lang="en-US" altLang="zh-CN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zh-CN" sz="4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𝑀𝑎𝑥</m:t>
                      </m:r>
                      <m:r>
                        <a:rPr kumimoji="1" lang="en-US" altLang="zh-CN" sz="4000" b="0" i="1" baseline="-2500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nary>
                        <m:naryPr>
                          <m:chr m:val="∑"/>
                          <m:supHide m:val="on"/>
                          <m:ctrlP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kumimoji="1" lang="en-US" altLang="zh-CN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40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kumimoji="1" lang="en-US" altLang="zh-CN" sz="4000" i="1">
                                  <a:latin typeface="Cambria Math" panose="02040503050406030204" pitchFamily="18" charset="0"/>
                                </a:rPr>
                                <m:t>𝑠𝑠</m:t>
                              </m:r>
                              <m:r>
                                <a:rPr kumimoji="1" lang="en-US" altLang="zh-CN" sz="40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>
                              <m:r>
                                <a:rPr kumimoji="1" lang="en-US" altLang="zh-CN" sz="4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Sup>
                            <m:sSubSupPr>
                              <m:ctrlPr>
                                <a:rPr kumimoji="1" lang="en-US" altLang="zh-CN" sz="4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sz="4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zh-CN" sz="4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sSup>
                                <m:sSupPr>
                                  <m:ctrlPr>
                                    <a:rPr kumimoji="1"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zh-CN" sz="40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kumimoji="1" lang="en-US" altLang="zh-CN" sz="40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sub>
                            <m:sup>
                              <m:r>
                                <a:rPr kumimoji="1" lang="en-US" altLang="zh-CN" sz="4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zh-CN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kumimoji="1" lang="en-US" altLang="zh-CN" sz="4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kumimoji="1" lang="en-US" altLang="zh-CN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kumimoji="1" lang="en-US" altLang="zh-CN" sz="4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kumimoji="1" lang="en-US" altLang="zh-CN" sz="4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1"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kumimoji="1"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′,</m:t>
                                  </m:r>
                                  <m:r>
                                    <a:rPr kumimoji="1"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kumimoji="1" lang="en-US" altLang="zh-CN" sz="4000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  <m:sup>
                                  <m:r>
                                    <a:rPr kumimoji="1" lang="en-US" altLang="zh-CN" sz="4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</m:e>
                          </m:nary>
                          <m:r>
                            <a:rPr kumimoji="1" lang="en-US" altLang="zh-CN" sz="4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kumimoji="1" lang="zh-CN" altLang="en-US" sz="40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4B27EA0-1E60-B841-A25A-08D517754B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8183" y="3118104"/>
                <a:ext cx="8320355" cy="1493679"/>
              </a:xfrm>
              <a:prstGeom prst="rect">
                <a:avLst/>
              </a:prstGeom>
              <a:blipFill>
                <a:blip r:embed="rId3"/>
                <a:stretch>
                  <a:fillRect l="-152" t="-147059" r="-915" b="-2008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112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0E98D8-F0D5-9041-A8CD-CB337B7F11B8}"/>
              </a:ext>
            </a:extLst>
          </p:cNvPr>
          <p:cNvSpPr/>
          <p:nvPr/>
        </p:nvSpPr>
        <p:spPr>
          <a:xfrm>
            <a:off x="3825186" y="139272"/>
            <a:ext cx="47564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Helvetica" pitchFamily="2" charset="0"/>
              </a:rPr>
              <a:t>Deriving Bellman Equation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C370EB1-7ECB-9549-B90B-2A2D893575D1}"/>
              </a:ext>
            </a:extLst>
          </p:cNvPr>
          <p:cNvSpPr/>
          <p:nvPr/>
        </p:nvSpPr>
        <p:spPr>
          <a:xfrm>
            <a:off x="6096000" y="2701239"/>
            <a:ext cx="3329135" cy="842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600" dirty="0">
                <a:solidFill>
                  <a:srgbClr val="0070C0"/>
                </a:solidFill>
                <a:latin typeface="Helvetica" pitchFamily="2" charset="0"/>
              </a:rPr>
              <a:t>see OneNote</a:t>
            </a:r>
            <a:endParaRPr lang="zh-CN" altLang="en-US" sz="3600" dirty="0">
              <a:solidFill>
                <a:srgbClr val="0070C0"/>
              </a:solidFill>
              <a:latin typeface="Helvetica" pitchFamily="2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4131283-E77E-2B4E-81C2-09AB3A8C29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0" r="1149" b="1"/>
          <a:stretch/>
        </p:blipFill>
        <p:spPr>
          <a:xfrm>
            <a:off x="393295" y="1161288"/>
            <a:ext cx="5111394" cy="4466908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CD7FA4CD-69B5-8F49-A386-918892A2DE81}"/>
              </a:ext>
            </a:extLst>
          </p:cNvPr>
          <p:cNvSpPr/>
          <p:nvPr/>
        </p:nvSpPr>
        <p:spPr>
          <a:xfrm>
            <a:off x="2715768" y="1417320"/>
            <a:ext cx="2368296" cy="1078992"/>
          </a:xfrm>
          <a:prstGeom prst="rect">
            <a:avLst/>
          </a:prstGeom>
          <a:solidFill>
            <a:srgbClr val="1F1F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5735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87C6F05-6EF5-0A40-B90B-E62913B81F5E}"/>
              </a:ext>
            </a:extLst>
          </p:cNvPr>
          <p:cNvSpPr/>
          <p:nvPr/>
        </p:nvSpPr>
        <p:spPr>
          <a:xfrm>
            <a:off x="3825186" y="139272"/>
            <a:ext cx="47564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Helvetica" pitchFamily="2" charset="0"/>
              </a:rPr>
              <a:t>Deriving Bellman Equation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45B8A6-70BD-EE4A-ADA5-DA69B0B08C9E}"/>
              </a:ext>
            </a:extLst>
          </p:cNvPr>
          <p:cNvSpPr/>
          <p:nvPr/>
        </p:nvSpPr>
        <p:spPr>
          <a:xfrm>
            <a:off x="1466088" y="2967335"/>
            <a:ext cx="9927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i="1" dirty="0">
                <a:solidFill>
                  <a:srgbClr val="0070C0"/>
                </a:solidFill>
                <a:latin typeface="PalatinoLinotype"/>
              </a:rPr>
              <a:t>Q(</a:t>
            </a:r>
            <a:r>
              <a:rPr lang="en-US" altLang="zh-CN" sz="2400" i="1" dirty="0" err="1">
                <a:solidFill>
                  <a:srgbClr val="0070C0"/>
                </a:solidFill>
                <a:latin typeface="PalatinoLinotype"/>
              </a:rPr>
              <a:t>s,a</a:t>
            </a:r>
            <a:r>
              <a:rPr lang="en-US" altLang="zh-CN" sz="2400" i="1" dirty="0">
                <a:solidFill>
                  <a:srgbClr val="0070C0"/>
                </a:solidFill>
                <a:latin typeface="PalatinoLinotype"/>
              </a:rPr>
              <a:t>) = Transition probability * ( Reward probability + gamma * </a:t>
            </a:r>
            <a:r>
              <a:rPr lang="en-US" altLang="zh-CN" sz="2400" i="1" dirty="0" err="1">
                <a:solidFill>
                  <a:srgbClr val="0070C0"/>
                </a:solidFill>
                <a:latin typeface="PalatinoLinotype"/>
              </a:rPr>
              <a:t>value</a:t>
            </a:r>
            <a:r>
              <a:rPr lang="en-US" altLang="zh-CN" sz="2400" i="1" baseline="-25000" dirty="0" err="1">
                <a:solidFill>
                  <a:srgbClr val="0070C0"/>
                </a:solidFill>
                <a:latin typeface="PalatinoLinotype"/>
              </a:rPr>
              <a:t>next</a:t>
            </a:r>
            <a:r>
              <a:rPr lang="en-US" altLang="zh-CN" sz="2400" i="1" baseline="-25000" dirty="0">
                <a:solidFill>
                  <a:srgbClr val="0070C0"/>
                </a:solidFill>
                <a:latin typeface="PalatinoLinotype"/>
              </a:rPr>
              <a:t> state</a:t>
            </a:r>
            <a:r>
              <a:rPr lang="en-US" altLang="zh-CN" sz="2400" i="1" dirty="0">
                <a:solidFill>
                  <a:srgbClr val="0070C0"/>
                </a:solidFill>
                <a:latin typeface="PalatinoLinotype"/>
              </a:rPr>
              <a:t>) 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63524E7-CC40-9340-851F-6E21EF21D51F}"/>
              </a:ext>
            </a:extLst>
          </p:cNvPr>
          <p:cNvSpPr/>
          <p:nvPr/>
        </p:nvSpPr>
        <p:spPr>
          <a:xfrm>
            <a:off x="1466088" y="1291694"/>
            <a:ext cx="12843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Helvetica" pitchFamily="2" charset="0"/>
              </a:rPr>
              <a:t>In brief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18482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E0E98D8-F0D5-9041-A8CD-CB337B7F11B8}"/>
              </a:ext>
            </a:extLst>
          </p:cNvPr>
          <p:cNvSpPr/>
          <p:nvPr/>
        </p:nvSpPr>
        <p:spPr>
          <a:xfrm>
            <a:off x="1415061" y="142766"/>
            <a:ext cx="10427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Helvetica" pitchFamily="2" charset="0"/>
              </a:rPr>
              <a:t>Dynamic programming: solving bellman optimality equation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83C65EC-FFC2-4F47-BFD6-FEB016B17A1C}"/>
                  </a:ext>
                </a:extLst>
              </p14:cNvPr>
              <p14:cNvContentPartPr/>
              <p14:nvPr/>
            </p14:nvContentPartPr>
            <p14:xfrm>
              <a:off x="6966246" y="1033659"/>
              <a:ext cx="360" cy="3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83C65EC-FFC2-4F47-BFD6-FEB016B17A1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7246" y="1025019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66D62CB7-E727-1049-B0E1-DCF7AB29D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26892"/>
              </p:ext>
            </p:extLst>
          </p:nvPr>
        </p:nvGraphicFramePr>
        <p:xfrm>
          <a:off x="4774628" y="2196662"/>
          <a:ext cx="2642744" cy="13767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686">
                  <a:extLst>
                    <a:ext uri="{9D8B030D-6E8A-4147-A177-3AD203B41FA5}">
                      <a16:colId xmlns:a16="http://schemas.microsoft.com/office/drawing/2014/main" val="2009715098"/>
                    </a:ext>
                  </a:extLst>
                </a:gridCol>
                <a:gridCol w="660686">
                  <a:extLst>
                    <a:ext uri="{9D8B030D-6E8A-4147-A177-3AD203B41FA5}">
                      <a16:colId xmlns:a16="http://schemas.microsoft.com/office/drawing/2014/main" val="1427154164"/>
                    </a:ext>
                  </a:extLst>
                </a:gridCol>
                <a:gridCol w="660686">
                  <a:extLst>
                    <a:ext uri="{9D8B030D-6E8A-4147-A177-3AD203B41FA5}">
                      <a16:colId xmlns:a16="http://schemas.microsoft.com/office/drawing/2014/main" val="2188359394"/>
                    </a:ext>
                  </a:extLst>
                </a:gridCol>
                <a:gridCol w="660686">
                  <a:extLst>
                    <a:ext uri="{9D8B030D-6E8A-4147-A177-3AD203B41FA5}">
                      <a16:colId xmlns:a16="http://schemas.microsoft.com/office/drawing/2014/main" val="129730236"/>
                    </a:ext>
                  </a:extLst>
                </a:gridCol>
              </a:tblGrid>
              <a:tr h="6883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724722"/>
                  </a:ext>
                </a:extLst>
              </a:tr>
              <a:tr h="6883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5740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7DCD9FE2-A23F-9C41-B26A-551934029001}"/>
              </a:ext>
            </a:extLst>
          </p:cNvPr>
          <p:cNvSpPr/>
          <p:nvPr/>
        </p:nvSpPr>
        <p:spPr>
          <a:xfrm>
            <a:off x="4896288" y="2974929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Helvetica" pitchFamily="2" charset="0"/>
              </a:rPr>
              <a:t>A</a:t>
            </a:r>
            <a:endParaRPr lang="zh-CN" altLang="en-US" sz="28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D1DF16B-B0F6-924C-AB59-190D1DB76BE5}"/>
              </a:ext>
            </a:extLst>
          </p:cNvPr>
          <p:cNvSpPr/>
          <p:nvPr/>
        </p:nvSpPr>
        <p:spPr>
          <a:xfrm>
            <a:off x="6881818" y="2974929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Helvetica" pitchFamily="2" charset="0"/>
              </a:rPr>
              <a:t>F</a:t>
            </a:r>
            <a:endParaRPr lang="zh-CN" altLang="en-US" sz="28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02ECE8F-53E4-0948-95C0-6C4460EE7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9224" y="2908651"/>
            <a:ext cx="232000" cy="340898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B06EF32-66E1-F242-96A1-666AEC1409BA}"/>
              </a:ext>
            </a:extLst>
          </p:cNvPr>
          <p:cNvSpPr/>
          <p:nvPr/>
        </p:nvSpPr>
        <p:spPr>
          <a:xfrm>
            <a:off x="4896288" y="2261257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Helvetica" pitchFamily="2" charset="0"/>
              </a:rPr>
              <a:t>B</a:t>
            </a:r>
            <a:endParaRPr lang="zh-CN" altLang="en-US" sz="2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75443C4-370C-7F4E-9162-4859E17BEA62}"/>
              </a:ext>
            </a:extLst>
          </p:cNvPr>
          <p:cNvSpPr/>
          <p:nvPr/>
        </p:nvSpPr>
        <p:spPr>
          <a:xfrm>
            <a:off x="5552122" y="2261257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Helvetica" pitchFamily="2" charset="0"/>
              </a:rPr>
              <a:t>C</a:t>
            </a:r>
            <a:endParaRPr lang="zh-CN" altLang="en-US" sz="2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2C1666A-DB3E-A748-984D-6C5A0911B775}"/>
              </a:ext>
            </a:extLst>
          </p:cNvPr>
          <p:cNvSpPr/>
          <p:nvPr/>
        </p:nvSpPr>
        <p:spPr>
          <a:xfrm>
            <a:off x="6230548" y="2261257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Helvetica" pitchFamily="2" charset="0"/>
              </a:rPr>
              <a:t>D</a:t>
            </a:r>
            <a:endParaRPr lang="zh-CN" altLang="en-US" sz="28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48D9F90-4D67-7542-A1E4-492E5082EC00}"/>
              </a:ext>
            </a:extLst>
          </p:cNvPr>
          <p:cNvSpPr/>
          <p:nvPr/>
        </p:nvSpPr>
        <p:spPr>
          <a:xfrm>
            <a:off x="6862582" y="2261257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Helvetica" pitchFamily="2" charset="0"/>
              </a:rPr>
              <a:t>E</a:t>
            </a:r>
            <a:endParaRPr lang="zh-CN" altLang="en-US" sz="28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99DE9DA-712D-634C-92AD-2B1A7C73FE8D}"/>
              </a:ext>
            </a:extLst>
          </p:cNvPr>
          <p:cNvSpPr/>
          <p:nvPr/>
        </p:nvSpPr>
        <p:spPr>
          <a:xfrm>
            <a:off x="7097894" y="293764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Helvetica" pitchFamily="2" charset="0"/>
              </a:rPr>
              <a:t>🍔</a:t>
            </a:r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06E137F-FC75-F844-80F8-7FE4CEA692E0}"/>
              </a:ext>
            </a:extLst>
          </p:cNvPr>
          <p:cNvSpPr/>
          <p:nvPr/>
        </p:nvSpPr>
        <p:spPr>
          <a:xfrm>
            <a:off x="4139184" y="3587379"/>
            <a:ext cx="3913632" cy="1463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C274461-1A14-B844-8FBE-DC2ACB1DA773}"/>
              </a:ext>
            </a:extLst>
          </p:cNvPr>
          <p:cNvSpPr/>
          <p:nvPr/>
        </p:nvSpPr>
        <p:spPr>
          <a:xfrm>
            <a:off x="4139184" y="2030256"/>
            <a:ext cx="3913632" cy="1463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456A181-89C9-DE4A-9256-D3FC5AB6B592}"/>
              </a:ext>
            </a:extLst>
          </p:cNvPr>
          <p:cNvSpPr/>
          <p:nvPr/>
        </p:nvSpPr>
        <p:spPr>
          <a:xfrm rot="16200000">
            <a:off x="2744660" y="2917323"/>
            <a:ext cx="3913632" cy="1463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ADD92AA-4462-9C43-B4E6-0B972B30C5E6}"/>
              </a:ext>
            </a:extLst>
          </p:cNvPr>
          <p:cNvSpPr/>
          <p:nvPr/>
        </p:nvSpPr>
        <p:spPr>
          <a:xfrm rot="16200000">
            <a:off x="5540511" y="3037910"/>
            <a:ext cx="3913632" cy="1463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十字箭头 19">
            <a:extLst>
              <a:ext uri="{FF2B5EF4-FFF2-40B4-BE49-F238E27FC236}">
                <a16:creationId xmlns:a16="http://schemas.microsoft.com/office/drawing/2014/main" id="{34EE9F30-6C97-2147-858C-E95CEE0F1E4E}"/>
              </a:ext>
            </a:extLst>
          </p:cNvPr>
          <p:cNvSpPr/>
          <p:nvPr/>
        </p:nvSpPr>
        <p:spPr>
          <a:xfrm>
            <a:off x="2362401" y="2113093"/>
            <a:ext cx="1303591" cy="1474286"/>
          </a:xfrm>
          <a:prstGeom prst="quadArrow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C6679B8-BB6F-D449-8307-16DAB5263CF0}"/>
              </a:ext>
            </a:extLst>
          </p:cNvPr>
          <p:cNvSpPr/>
          <p:nvPr/>
        </p:nvSpPr>
        <p:spPr>
          <a:xfrm>
            <a:off x="5548245" y="2974929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Helvetica" pitchFamily="2" charset="0"/>
              </a:rPr>
              <a:t>H</a:t>
            </a:r>
            <a:endParaRPr lang="zh-CN" altLang="en-US" sz="28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E972AC83-DFFE-634B-8F02-600BE82EA74F}"/>
              </a:ext>
            </a:extLst>
          </p:cNvPr>
          <p:cNvSpPr/>
          <p:nvPr/>
        </p:nvSpPr>
        <p:spPr>
          <a:xfrm>
            <a:off x="6184636" y="2974929"/>
            <a:ext cx="463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Helvetica" pitchFamily="2" charset="0"/>
              </a:rPr>
              <a:t>G</a:t>
            </a:r>
            <a:endParaRPr lang="zh-CN" altLang="en-US" sz="28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86960FA-CACA-2A40-9355-526E961AE1BC}"/>
              </a:ext>
            </a:extLst>
          </p:cNvPr>
          <p:cNvSpPr/>
          <p:nvPr/>
        </p:nvSpPr>
        <p:spPr>
          <a:xfrm>
            <a:off x="2833274" y="158018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Helvetica" pitchFamily="2" charset="0"/>
              </a:rPr>
              <a:t>0</a:t>
            </a:r>
            <a:endParaRPr lang="zh-CN" altLang="en-US" sz="28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59EF43C-1B96-2048-926E-A884AD1F09FD}"/>
              </a:ext>
            </a:extLst>
          </p:cNvPr>
          <p:cNvSpPr/>
          <p:nvPr/>
        </p:nvSpPr>
        <p:spPr>
          <a:xfrm>
            <a:off x="3644417" y="2587842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Helvetica" pitchFamily="2" charset="0"/>
              </a:rPr>
              <a:t>1</a:t>
            </a:r>
            <a:endParaRPr lang="zh-CN" altLang="en-US" sz="28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3D59528-07FE-3F4D-805B-15B2334796CD}"/>
              </a:ext>
            </a:extLst>
          </p:cNvPr>
          <p:cNvSpPr/>
          <p:nvPr/>
        </p:nvSpPr>
        <p:spPr>
          <a:xfrm>
            <a:off x="2821675" y="354480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Helvetica" pitchFamily="2" charset="0"/>
              </a:rPr>
              <a:t>2</a:t>
            </a:r>
            <a:endParaRPr lang="zh-CN" altLang="en-US" sz="28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5105678E-FE85-A14E-9FD9-9AFB521203D4}"/>
              </a:ext>
            </a:extLst>
          </p:cNvPr>
          <p:cNvSpPr/>
          <p:nvPr/>
        </p:nvSpPr>
        <p:spPr>
          <a:xfrm>
            <a:off x="1977359" y="2587842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Helvetica" pitchFamily="2" charset="0"/>
              </a:rPr>
              <a:t>3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3139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847AE4BD-29FB-AC4E-A228-3642B402C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705" y="1705509"/>
            <a:ext cx="9279155" cy="3226086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075B64D-562F-404A-BD88-5853A283BEFF}"/>
              </a:ext>
            </a:extLst>
          </p:cNvPr>
          <p:cNvSpPr/>
          <p:nvPr/>
        </p:nvSpPr>
        <p:spPr>
          <a:xfrm>
            <a:off x="8365478" y="6140959"/>
            <a:ext cx="3350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Helvetica" pitchFamily="2" charset="0"/>
              </a:rPr>
              <a:t>Sutton and </a:t>
            </a:r>
            <a:r>
              <a:rPr kumimoji="1" lang="en-US" altLang="zh-CN" sz="2400" dirty="0" err="1">
                <a:latin typeface="Helvetica" pitchFamily="2" charset="0"/>
              </a:rPr>
              <a:t>Barto</a:t>
            </a:r>
            <a:r>
              <a:rPr kumimoji="1" lang="en-US" altLang="zh-CN" sz="2400" dirty="0">
                <a:latin typeface="Helvetica" pitchFamily="2" charset="0"/>
              </a:rPr>
              <a:t>, 2018</a:t>
            </a:r>
            <a:endParaRPr lang="zh-CN" altLang="en-US" sz="24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7B5634-95D2-D14D-B8A9-73654FE62B2F}"/>
              </a:ext>
            </a:extLst>
          </p:cNvPr>
          <p:cNvSpPr/>
          <p:nvPr/>
        </p:nvSpPr>
        <p:spPr>
          <a:xfrm>
            <a:off x="4968992" y="172979"/>
            <a:ext cx="32799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solidFill>
                  <a:srgbClr val="C00000"/>
                </a:solidFill>
                <a:latin typeface="Helvetica" pitchFamily="2" charset="0"/>
              </a:rPr>
              <a:t>RL? RL is life!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4958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46FCE59-BFE5-A84B-AD94-1EF0207E0621}"/>
              </a:ext>
            </a:extLst>
          </p:cNvPr>
          <p:cNvSpPr/>
          <p:nvPr/>
        </p:nvSpPr>
        <p:spPr>
          <a:xfrm>
            <a:off x="1415061" y="0"/>
            <a:ext cx="10427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Helvetica" pitchFamily="2" charset="0"/>
              </a:rPr>
              <a:t>Dynamic programming: solving bellman optimality equation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E58DA4E3-E17C-E04D-9F4A-806BF9332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760871"/>
              </p:ext>
            </p:extLst>
          </p:nvPr>
        </p:nvGraphicFramePr>
        <p:xfrm>
          <a:off x="1497357" y="523220"/>
          <a:ext cx="9354311" cy="6304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0862">
                  <a:extLst>
                    <a:ext uri="{9D8B030D-6E8A-4147-A177-3AD203B41FA5}">
                      <a16:colId xmlns:a16="http://schemas.microsoft.com/office/drawing/2014/main" val="561063189"/>
                    </a:ext>
                  </a:extLst>
                </a:gridCol>
                <a:gridCol w="1870862">
                  <a:extLst>
                    <a:ext uri="{9D8B030D-6E8A-4147-A177-3AD203B41FA5}">
                      <a16:colId xmlns:a16="http://schemas.microsoft.com/office/drawing/2014/main" val="2828352761"/>
                    </a:ext>
                  </a:extLst>
                </a:gridCol>
                <a:gridCol w="1870862">
                  <a:extLst>
                    <a:ext uri="{9D8B030D-6E8A-4147-A177-3AD203B41FA5}">
                      <a16:colId xmlns:a16="http://schemas.microsoft.com/office/drawing/2014/main" val="3555013660"/>
                    </a:ext>
                  </a:extLst>
                </a:gridCol>
                <a:gridCol w="2035732">
                  <a:extLst>
                    <a:ext uri="{9D8B030D-6E8A-4147-A177-3AD203B41FA5}">
                      <a16:colId xmlns:a16="http://schemas.microsoft.com/office/drawing/2014/main" val="445804379"/>
                    </a:ext>
                  </a:extLst>
                </a:gridCol>
                <a:gridCol w="1705993">
                  <a:extLst>
                    <a:ext uri="{9D8B030D-6E8A-4147-A177-3AD203B41FA5}">
                      <a16:colId xmlns:a16="http://schemas.microsoft.com/office/drawing/2014/main" val="5903837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State</a:t>
                      </a:r>
                      <a:endParaRPr lang="zh-CN" alt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Action</a:t>
                      </a:r>
                      <a:endParaRPr lang="zh-CN" alt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Next state</a:t>
                      </a:r>
                      <a:endParaRPr lang="zh-CN" alt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Transition Prob</a:t>
                      </a:r>
                      <a:endParaRPr lang="zh-CN" alt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Reward Prob</a:t>
                      </a:r>
                      <a:endParaRPr lang="zh-CN" altLang="en-US" sz="16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6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0.3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0.3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1217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0.7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4066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0918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584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40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49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8377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25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A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0.3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0.3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81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A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B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033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A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C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660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A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6020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A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E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317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A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030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A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1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G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7753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等线" panose="020F0502020204030204"/>
                          <a:ea typeface="等线" panose="02010600030101010101" pitchFamily="2" charset="-122"/>
                          <a:cs typeface="+mn-cs"/>
                        </a:rPr>
                        <a:t>A</a:t>
                      </a:r>
                      <a:endParaRPr kumimoji="0" lang="zh-CN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等线" panose="020F0502020204030204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H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0.7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-1</a:t>
                      </a:r>
                      <a:endParaRPr lang="zh-CN" alt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10372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620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86AFCC4-0D64-014E-8DA8-F415A73E11B6}"/>
              </a:ext>
            </a:extLst>
          </p:cNvPr>
          <p:cNvSpPr/>
          <p:nvPr/>
        </p:nvSpPr>
        <p:spPr>
          <a:xfrm>
            <a:off x="1415061" y="142766"/>
            <a:ext cx="10427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Helvetica" pitchFamily="2" charset="0"/>
              </a:rPr>
              <a:t>Dynamic programming: solving bellman optimality equation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59B7DCC4-1F76-5146-A0A8-7CCB2584C5F4}"/>
                  </a:ext>
                </a:extLst>
              </p14:cNvPr>
              <p14:cNvContentPartPr/>
              <p14:nvPr/>
            </p14:nvContentPartPr>
            <p14:xfrm>
              <a:off x="4988887" y="1079379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59B7DCC4-1F76-5146-A0A8-7CCB2584C5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79887" y="1070739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8957755-33EF-D144-A392-A41C09EA57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813799"/>
              </p:ext>
            </p:extLst>
          </p:nvPr>
        </p:nvGraphicFramePr>
        <p:xfrm>
          <a:off x="2797269" y="2242382"/>
          <a:ext cx="2642744" cy="13767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686">
                  <a:extLst>
                    <a:ext uri="{9D8B030D-6E8A-4147-A177-3AD203B41FA5}">
                      <a16:colId xmlns:a16="http://schemas.microsoft.com/office/drawing/2014/main" val="2009715098"/>
                    </a:ext>
                  </a:extLst>
                </a:gridCol>
                <a:gridCol w="660686">
                  <a:extLst>
                    <a:ext uri="{9D8B030D-6E8A-4147-A177-3AD203B41FA5}">
                      <a16:colId xmlns:a16="http://schemas.microsoft.com/office/drawing/2014/main" val="1427154164"/>
                    </a:ext>
                  </a:extLst>
                </a:gridCol>
                <a:gridCol w="660686">
                  <a:extLst>
                    <a:ext uri="{9D8B030D-6E8A-4147-A177-3AD203B41FA5}">
                      <a16:colId xmlns:a16="http://schemas.microsoft.com/office/drawing/2014/main" val="2188359394"/>
                    </a:ext>
                  </a:extLst>
                </a:gridCol>
                <a:gridCol w="660686">
                  <a:extLst>
                    <a:ext uri="{9D8B030D-6E8A-4147-A177-3AD203B41FA5}">
                      <a16:colId xmlns:a16="http://schemas.microsoft.com/office/drawing/2014/main" val="129730236"/>
                    </a:ext>
                  </a:extLst>
                </a:gridCol>
              </a:tblGrid>
              <a:tr h="6883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724722"/>
                  </a:ext>
                </a:extLst>
              </a:tr>
              <a:tr h="6883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5740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8C965965-5CAA-0F4F-AA46-D4962A6A05C5}"/>
              </a:ext>
            </a:extLst>
          </p:cNvPr>
          <p:cNvSpPr/>
          <p:nvPr/>
        </p:nvSpPr>
        <p:spPr>
          <a:xfrm>
            <a:off x="2918929" y="3020649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Helvetica" pitchFamily="2" charset="0"/>
              </a:rPr>
              <a:t>A</a:t>
            </a:r>
            <a:endParaRPr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29415A-3628-5048-957C-22F336489313}"/>
              </a:ext>
            </a:extLst>
          </p:cNvPr>
          <p:cNvSpPr/>
          <p:nvPr/>
        </p:nvSpPr>
        <p:spPr>
          <a:xfrm>
            <a:off x="4904459" y="3020649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Helvetica" pitchFamily="2" charset="0"/>
              </a:rPr>
              <a:t>F</a:t>
            </a:r>
            <a:endParaRPr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0554D15-B029-0147-A903-0486DE438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1865" y="2954371"/>
            <a:ext cx="232000" cy="34089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68A2027-9874-C247-AA23-5BFCB029166C}"/>
              </a:ext>
            </a:extLst>
          </p:cNvPr>
          <p:cNvSpPr/>
          <p:nvPr/>
        </p:nvSpPr>
        <p:spPr>
          <a:xfrm>
            <a:off x="2918929" y="2306977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Helvetica" pitchFamily="2" charset="0"/>
              </a:rPr>
              <a:t>B</a:t>
            </a:r>
            <a:endParaRPr lang="zh-CN" altLang="en-US" sz="2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31C7F05-5E2B-D74A-A493-8D2556A90E7F}"/>
              </a:ext>
            </a:extLst>
          </p:cNvPr>
          <p:cNvSpPr/>
          <p:nvPr/>
        </p:nvSpPr>
        <p:spPr>
          <a:xfrm>
            <a:off x="3574763" y="2306977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Helvetica" pitchFamily="2" charset="0"/>
              </a:rPr>
              <a:t>C</a:t>
            </a:r>
            <a:endParaRPr lang="zh-CN" altLang="en-US" sz="2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4D82313-1134-9240-B5D1-A3D8C670407C}"/>
              </a:ext>
            </a:extLst>
          </p:cNvPr>
          <p:cNvSpPr/>
          <p:nvPr/>
        </p:nvSpPr>
        <p:spPr>
          <a:xfrm>
            <a:off x="4253189" y="2306977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Helvetica" pitchFamily="2" charset="0"/>
              </a:rPr>
              <a:t>D</a:t>
            </a:r>
            <a:endParaRPr lang="zh-CN" altLang="en-US" sz="2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ECDCBB-40EF-DF47-BD71-3A3A59A76B7F}"/>
              </a:ext>
            </a:extLst>
          </p:cNvPr>
          <p:cNvSpPr/>
          <p:nvPr/>
        </p:nvSpPr>
        <p:spPr>
          <a:xfrm>
            <a:off x="4885223" y="2306977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Helvetica" pitchFamily="2" charset="0"/>
              </a:rPr>
              <a:t>E</a:t>
            </a:r>
            <a:endParaRPr lang="zh-CN" altLang="en-US" sz="28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7308290-6D2D-7141-804D-01D3C3DC5477}"/>
              </a:ext>
            </a:extLst>
          </p:cNvPr>
          <p:cNvSpPr/>
          <p:nvPr/>
        </p:nvSpPr>
        <p:spPr>
          <a:xfrm>
            <a:off x="2161825" y="3633099"/>
            <a:ext cx="3913632" cy="1463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DCAD97D-81A1-554B-96F2-849734E25B31}"/>
              </a:ext>
            </a:extLst>
          </p:cNvPr>
          <p:cNvSpPr/>
          <p:nvPr/>
        </p:nvSpPr>
        <p:spPr>
          <a:xfrm>
            <a:off x="2161825" y="2075976"/>
            <a:ext cx="3913632" cy="1463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EA669EF-4DBB-7E4C-B5EA-1021A607225D}"/>
              </a:ext>
            </a:extLst>
          </p:cNvPr>
          <p:cNvSpPr/>
          <p:nvPr/>
        </p:nvSpPr>
        <p:spPr>
          <a:xfrm rot="16200000">
            <a:off x="767301" y="2963043"/>
            <a:ext cx="3913632" cy="1463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157E456-C871-1F4F-A144-4F9A584A321A}"/>
              </a:ext>
            </a:extLst>
          </p:cNvPr>
          <p:cNvSpPr/>
          <p:nvPr/>
        </p:nvSpPr>
        <p:spPr>
          <a:xfrm rot="16200000">
            <a:off x="3563152" y="3083630"/>
            <a:ext cx="3913632" cy="1463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十字箭头 18">
            <a:extLst>
              <a:ext uri="{FF2B5EF4-FFF2-40B4-BE49-F238E27FC236}">
                <a16:creationId xmlns:a16="http://schemas.microsoft.com/office/drawing/2014/main" id="{75F814DC-0EA3-7B46-8EAB-B42C40AFAECC}"/>
              </a:ext>
            </a:extLst>
          </p:cNvPr>
          <p:cNvSpPr/>
          <p:nvPr/>
        </p:nvSpPr>
        <p:spPr>
          <a:xfrm>
            <a:off x="385042" y="2158813"/>
            <a:ext cx="1303591" cy="1474286"/>
          </a:xfrm>
          <a:prstGeom prst="quadArrow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CC2131C-AA6F-6441-B02C-DCD15F1F40F8}"/>
              </a:ext>
            </a:extLst>
          </p:cNvPr>
          <p:cNvSpPr/>
          <p:nvPr/>
        </p:nvSpPr>
        <p:spPr>
          <a:xfrm>
            <a:off x="3570886" y="3020649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Helvetica" pitchFamily="2" charset="0"/>
              </a:rPr>
              <a:t>H</a:t>
            </a:r>
            <a:endParaRPr lang="zh-CN" altLang="en-US" sz="28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14D7137-F7DC-0149-A3A2-0D44E5DAFF2B}"/>
              </a:ext>
            </a:extLst>
          </p:cNvPr>
          <p:cNvSpPr/>
          <p:nvPr/>
        </p:nvSpPr>
        <p:spPr>
          <a:xfrm>
            <a:off x="4207277" y="3020649"/>
            <a:ext cx="463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Helvetica" pitchFamily="2" charset="0"/>
              </a:rPr>
              <a:t>G</a:t>
            </a:r>
            <a:endParaRPr lang="zh-CN" altLang="en-US" sz="28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60339FB-7354-CD46-93AE-A09DE8AE98E9}"/>
              </a:ext>
            </a:extLst>
          </p:cNvPr>
          <p:cNvSpPr/>
          <p:nvPr/>
        </p:nvSpPr>
        <p:spPr>
          <a:xfrm>
            <a:off x="855915" y="162590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Helvetica" pitchFamily="2" charset="0"/>
              </a:rPr>
              <a:t>0</a:t>
            </a:r>
            <a:endParaRPr lang="zh-CN" altLang="en-US" sz="28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568BA80-A7E3-6C47-9117-909C63808383}"/>
              </a:ext>
            </a:extLst>
          </p:cNvPr>
          <p:cNvSpPr/>
          <p:nvPr/>
        </p:nvSpPr>
        <p:spPr>
          <a:xfrm>
            <a:off x="1667058" y="2633562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Helvetica" pitchFamily="2" charset="0"/>
              </a:rPr>
              <a:t>1</a:t>
            </a:r>
            <a:endParaRPr lang="zh-CN" altLang="en-US" sz="28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2B1CFCB-8184-014A-BCDC-E78EB822A8C4}"/>
              </a:ext>
            </a:extLst>
          </p:cNvPr>
          <p:cNvSpPr/>
          <p:nvPr/>
        </p:nvSpPr>
        <p:spPr>
          <a:xfrm>
            <a:off x="844316" y="359052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Helvetica" pitchFamily="2" charset="0"/>
              </a:rPr>
              <a:t>2</a:t>
            </a:r>
            <a:endParaRPr lang="zh-CN" altLang="en-US" sz="28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D289614-A70D-0342-A48E-5D461B7E11CA}"/>
              </a:ext>
            </a:extLst>
          </p:cNvPr>
          <p:cNvSpPr/>
          <p:nvPr/>
        </p:nvSpPr>
        <p:spPr>
          <a:xfrm>
            <a:off x="0" y="2633562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Helvetica" pitchFamily="2" charset="0"/>
              </a:rPr>
              <a:t>3</a:t>
            </a:r>
            <a:endParaRPr lang="zh-CN" altLang="en-US" sz="2800" dirty="0"/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91369B03-AE46-C94E-AB7F-23B7712115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7346" y="1957868"/>
            <a:ext cx="4596478" cy="4628962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36020743-1C7E-2A46-B916-BE8246177646}"/>
              </a:ext>
            </a:extLst>
          </p:cNvPr>
          <p:cNvSpPr/>
          <p:nvPr/>
        </p:nvSpPr>
        <p:spPr>
          <a:xfrm>
            <a:off x="7383045" y="1364298"/>
            <a:ext cx="245849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solidFill>
                  <a:srgbClr val="C00000"/>
                </a:solidFill>
                <a:latin typeface="Helvetica" pitchFamily="2" charset="0"/>
              </a:rPr>
              <a:t>Value iteration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pic>
        <p:nvPicPr>
          <p:cNvPr id="29" name="图片 28">
            <a:extLst>
              <a:ext uri="{FF2B5EF4-FFF2-40B4-BE49-F238E27FC236}">
                <a16:creationId xmlns:a16="http://schemas.microsoft.com/office/drawing/2014/main" id="{BDFA712A-04DC-064C-A98D-EC7A1CD4D2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6980" y="2949713"/>
            <a:ext cx="5207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7940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D0692A51-B6AA-6943-AE99-07E08EA49DAB}"/>
                  </a:ext>
                </a:extLst>
              </p14:cNvPr>
              <p14:cNvContentPartPr/>
              <p14:nvPr/>
            </p14:nvContentPartPr>
            <p14:xfrm>
              <a:off x="6966246" y="1033659"/>
              <a:ext cx="360" cy="3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D0692A51-B6AA-6943-AE99-07E08EA49DA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57246" y="1025019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5" name="表格 6">
            <a:extLst>
              <a:ext uri="{FF2B5EF4-FFF2-40B4-BE49-F238E27FC236}">
                <a16:creationId xmlns:a16="http://schemas.microsoft.com/office/drawing/2014/main" id="{2ABC4111-D5B6-1644-BBA8-AAF122B98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7781440"/>
              </p:ext>
            </p:extLst>
          </p:nvPr>
        </p:nvGraphicFramePr>
        <p:xfrm>
          <a:off x="1415061" y="1602302"/>
          <a:ext cx="2642744" cy="13767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686">
                  <a:extLst>
                    <a:ext uri="{9D8B030D-6E8A-4147-A177-3AD203B41FA5}">
                      <a16:colId xmlns:a16="http://schemas.microsoft.com/office/drawing/2014/main" val="2009715098"/>
                    </a:ext>
                  </a:extLst>
                </a:gridCol>
                <a:gridCol w="660686">
                  <a:extLst>
                    <a:ext uri="{9D8B030D-6E8A-4147-A177-3AD203B41FA5}">
                      <a16:colId xmlns:a16="http://schemas.microsoft.com/office/drawing/2014/main" val="1427154164"/>
                    </a:ext>
                  </a:extLst>
                </a:gridCol>
                <a:gridCol w="660686">
                  <a:extLst>
                    <a:ext uri="{9D8B030D-6E8A-4147-A177-3AD203B41FA5}">
                      <a16:colId xmlns:a16="http://schemas.microsoft.com/office/drawing/2014/main" val="2188359394"/>
                    </a:ext>
                  </a:extLst>
                </a:gridCol>
                <a:gridCol w="660686">
                  <a:extLst>
                    <a:ext uri="{9D8B030D-6E8A-4147-A177-3AD203B41FA5}">
                      <a16:colId xmlns:a16="http://schemas.microsoft.com/office/drawing/2014/main" val="129730236"/>
                    </a:ext>
                  </a:extLst>
                </a:gridCol>
              </a:tblGrid>
              <a:tr h="6883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724722"/>
                  </a:ext>
                </a:extLst>
              </a:tr>
              <a:tr h="6883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ighlight>
                            <a:srgbClr val="0000FF"/>
                          </a:highlight>
                        </a:rPr>
                        <a:t>-0.4</a:t>
                      </a:r>
                      <a:endParaRPr lang="zh-CN" altLang="en-US" dirty="0"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ighlight>
                            <a:srgbClr val="0000FF"/>
                          </a:highlight>
                        </a:rPr>
                        <a:t>-0.3</a:t>
                      </a:r>
                      <a:endParaRPr lang="zh-CN" altLang="en-US" dirty="0"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5740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55E79D23-D846-9D4A-BE0A-38CAF1A72E0D}"/>
              </a:ext>
            </a:extLst>
          </p:cNvPr>
          <p:cNvSpPr/>
          <p:nvPr/>
        </p:nvSpPr>
        <p:spPr>
          <a:xfrm>
            <a:off x="1453364" y="244457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Helvetica" pitchFamily="2" charset="0"/>
              </a:rPr>
              <a:t>0.2</a:t>
            </a:r>
            <a:endParaRPr lang="zh-CN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8706F18-43B6-D740-8654-036F6CEE1CC7}"/>
              </a:ext>
            </a:extLst>
          </p:cNvPr>
          <p:cNvSpPr/>
          <p:nvPr/>
        </p:nvSpPr>
        <p:spPr>
          <a:xfrm>
            <a:off x="1415061" y="142766"/>
            <a:ext cx="10427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Helvetica" pitchFamily="2" charset="0"/>
              </a:rPr>
              <a:t>Dynamic programming: solving bellman optimality equation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13DC48D-5555-3446-AC87-01B2B81BF158}"/>
              </a:ext>
            </a:extLst>
          </p:cNvPr>
          <p:cNvSpPr/>
          <p:nvPr/>
        </p:nvSpPr>
        <p:spPr>
          <a:xfrm>
            <a:off x="1320946" y="924707"/>
            <a:ext cx="18854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Helvetica" pitchFamily="2" charset="0"/>
              </a:rPr>
              <a:t>Iteration#2</a:t>
            </a:r>
            <a:endParaRPr lang="zh-CN" altLang="en-US" sz="28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3B5762B-2D13-B34B-B778-3E11C99441EE}"/>
              </a:ext>
            </a:extLst>
          </p:cNvPr>
          <p:cNvSpPr/>
          <p:nvPr/>
        </p:nvSpPr>
        <p:spPr>
          <a:xfrm>
            <a:off x="1463723" y="177058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Helvetica" pitchFamily="2" charset="0"/>
              </a:rPr>
              <a:t>0.3</a:t>
            </a:r>
            <a:endParaRPr lang="zh-CN" altLang="en-US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7B6CB8C-6056-C44C-B616-56E9744A3F14}"/>
              </a:ext>
            </a:extLst>
          </p:cNvPr>
          <p:cNvSpPr/>
          <p:nvPr/>
        </p:nvSpPr>
        <p:spPr>
          <a:xfrm>
            <a:off x="2102926" y="1770582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Helvetica" pitchFamily="2" charset="0"/>
              </a:rPr>
              <a:t>0.15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ABFB97-C281-1C44-AF93-86BBE5FE1FDD}"/>
              </a:ext>
            </a:extLst>
          </p:cNvPr>
          <p:cNvSpPr/>
          <p:nvPr/>
        </p:nvSpPr>
        <p:spPr>
          <a:xfrm>
            <a:off x="2763611" y="177058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Helvetica" pitchFamily="2" charset="0"/>
              </a:rPr>
              <a:t>0.5</a:t>
            </a:r>
            <a:endParaRPr lang="zh-CN" altLang="en-US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179AEDD-2ED6-FE42-8E42-59F725A273D7}"/>
              </a:ext>
            </a:extLst>
          </p:cNvPr>
          <p:cNvSpPr/>
          <p:nvPr/>
        </p:nvSpPr>
        <p:spPr>
          <a:xfrm>
            <a:off x="3410708" y="1770582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Helvetica" pitchFamily="2" charset="0"/>
              </a:rPr>
              <a:t>0.45</a:t>
            </a:r>
            <a:endParaRPr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B469BA1-9450-C742-A8B6-D0A70FC24E04}"/>
              </a:ext>
            </a:extLst>
          </p:cNvPr>
          <p:cNvSpPr/>
          <p:nvPr/>
        </p:nvSpPr>
        <p:spPr>
          <a:xfrm>
            <a:off x="3424298" y="2444577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Helvetica" pitchFamily="2" charset="0"/>
              </a:rPr>
              <a:t>0.71</a:t>
            </a:r>
            <a:endParaRPr lang="zh-CN" altLang="en-US" dirty="0"/>
          </a:p>
        </p:txBody>
      </p:sp>
      <p:graphicFrame>
        <p:nvGraphicFramePr>
          <p:cNvPr id="28" name="表格 6">
            <a:extLst>
              <a:ext uri="{FF2B5EF4-FFF2-40B4-BE49-F238E27FC236}">
                <a16:creationId xmlns:a16="http://schemas.microsoft.com/office/drawing/2014/main" id="{0C81D004-F1BB-904D-9FC2-E9022D1886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679570"/>
              </p:ext>
            </p:extLst>
          </p:nvPr>
        </p:nvGraphicFramePr>
        <p:xfrm>
          <a:off x="5603997" y="1602302"/>
          <a:ext cx="2642744" cy="13767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686">
                  <a:extLst>
                    <a:ext uri="{9D8B030D-6E8A-4147-A177-3AD203B41FA5}">
                      <a16:colId xmlns:a16="http://schemas.microsoft.com/office/drawing/2014/main" val="2009715098"/>
                    </a:ext>
                  </a:extLst>
                </a:gridCol>
                <a:gridCol w="660686">
                  <a:extLst>
                    <a:ext uri="{9D8B030D-6E8A-4147-A177-3AD203B41FA5}">
                      <a16:colId xmlns:a16="http://schemas.microsoft.com/office/drawing/2014/main" val="1427154164"/>
                    </a:ext>
                  </a:extLst>
                </a:gridCol>
                <a:gridCol w="660686">
                  <a:extLst>
                    <a:ext uri="{9D8B030D-6E8A-4147-A177-3AD203B41FA5}">
                      <a16:colId xmlns:a16="http://schemas.microsoft.com/office/drawing/2014/main" val="2188359394"/>
                    </a:ext>
                  </a:extLst>
                </a:gridCol>
                <a:gridCol w="660686">
                  <a:extLst>
                    <a:ext uri="{9D8B030D-6E8A-4147-A177-3AD203B41FA5}">
                      <a16:colId xmlns:a16="http://schemas.microsoft.com/office/drawing/2014/main" val="129730236"/>
                    </a:ext>
                  </a:extLst>
                </a:gridCol>
              </a:tblGrid>
              <a:tr h="6883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724722"/>
                  </a:ext>
                </a:extLst>
              </a:tr>
              <a:tr h="6883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ighlight>
                            <a:srgbClr val="0000FF"/>
                          </a:highlight>
                        </a:rPr>
                        <a:t>-0.5</a:t>
                      </a:r>
                      <a:endParaRPr lang="zh-CN" altLang="en-US" dirty="0"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ighlight>
                            <a:srgbClr val="0000FF"/>
                          </a:highlight>
                        </a:rPr>
                        <a:t>-0.6</a:t>
                      </a:r>
                      <a:endParaRPr lang="zh-CN" altLang="en-US" dirty="0"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5740"/>
                  </a:ext>
                </a:extLst>
              </a:tr>
            </a:tbl>
          </a:graphicData>
        </a:graphic>
      </p:graphicFrame>
      <p:sp>
        <p:nvSpPr>
          <p:cNvPr id="29" name="矩形 28">
            <a:extLst>
              <a:ext uri="{FF2B5EF4-FFF2-40B4-BE49-F238E27FC236}">
                <a16:creationId xmlns:a16="http://schemas.microsoft.com/office/drawing/2014/main" id="{2A2CF816-0209-8846-88EC-566931FA04F5}"/>
              </a:ext>
            </a:extLst>
          </p:cNvPr>
          <p:cNvSpPr/>
          <p:nvPr/>
        </p:nvSpPr>
        <p:spPr>
          <a:xfrm>
            <a:off x="5642300" y="244457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Helvetica" pitchFamily="2" charset="0"/>
              </a:rPr>
              <a:t>0.3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76E4281-12DE-2445-8349-18727C9E1FC9}"/>
              </a:ext>
            </a:extLst>
          </p:cNvPr>
          <p:cNvSpPr/>
          <p:nvPr/>
        </p:nvSpPr>
        <p:spPr>
          <a:xfrm>
            <a:off x="5509882" y="924707"/>
            <a:ext cx="20858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Helvetica" pitchFamily="2" charset="0"/>
              </a:rPr>
              <a:t>Iteration#55</a:t>
            </a:r>
            <a:endParaRPr lang="zh-CN" altLang="en-US" sz="2800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25B5BC5-13BD-C04D-9208-6D3E6FB1F783}"/>
              </a:ext>
            </a:extLst>
          </p:cNvPr>
          <p:cNvSpPr/>
          <p:nvPr/>
        </p:nvSpPr>
        <p:spPr>
          <a:xfrm>
            <a:off x="5652659" y="177058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Helvetica" pitchFamily="2" charset="0"/>
              </a:rPr>
              <a:t>0.5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D2A40787-2D46-9049-B2AF-2310A91F4B83}"/>
              </a:ext>
            </a:extLst>
          </p:cNvPr>
          <p:cNvSpPr/>
          <p:nvPr/>
        </p:nvSpPr>
        <p:spPr>
          <a:xfrm>
            <a:off x="6291862" y="1770582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Helvetica" pitchFamily="2" charset="0"/>
              </a:rPr>
              <a:t>0.35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B75D05A9-51D6-5342-9FE2-207CD8F219A8}"/>
              </a:ext>
            </a:extLst>
          </p:cNvPr>
          <p:cNvSpPr/>
          <p:nvPr/>
        </p:nvSpPr>
        <p:spPr>
          <a:xfrm>
            <a:off x="6952547" y="1770582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Helvetica" pitchFamily="2" charset="0"/>
              </a:rPr>
              <a:t>0.63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8E073EE6-B98A-7246-9B65-8C7088227F69}"/>
              </a:ext>
            </a:extLst>
          </p:cNvPr>
          <p:cNvSpPr/>
          <p:nvPr/>
        </p:nvSpPr>
        <p:spPr>
          <a:xfrm>
            <a:off x="7599644" y="1770582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Helvetica" pitchFamily="2" charset="0"/>
              </a:rPr>
              <a:t>0.74</a:t>
            </a:r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342F16BC-E3D2-4045-91F7-40BB35CD0D8D}"/>
              </a:ext>
            </a:extLst>
          </p:cNvPr>
          <p:cNvSpPr/>
          <p:nvPr/>
        </p:nvSpPr>
        <p:spPr>
          <a:xfrm>
            <a:off x="7613234" y="2444577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Helvetica" pitchFamily="2" charset="0"/>
              </a:rPr>
              <a:t>0.82</a:t>
            </a:r>
            <a:endParaRPr lang="zh-CN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6" name="墨迹 35">
                <a:extLst>
                  <a:ext uri="{FF2B5EF4-FFF2-40B4-BE49-F238E27FC236}">
                    <a16:creationId xmlns:a16="http://schemas.microsoft.com/office/drawing/2014/main" id="{5FB5F24D-AFA8-A848-94E8-90C188F6E0F1}"/>
                  </a:ext>
                </a:extLst>
              </p14:cNvPr>
              <p14:cNvContentPartPr/>
              <p14:nvPr/>
            </p14:nvContentPartPr>
            <p14:xfrm>
              <a:off x="6952656" y="4249299"/>
              <a:ext cx="360" cy="360"/>
            </p14:xfrm>
          </p:contentPart>
        </mc:Choice>
        <mc:Fallback xmlns="">
          <p:pic>
            <p:nvPicPr>
              <p:cNvPr id="36" name="墨迹 35">
                <a:extLst>
                  <a:ext uri="{FF2B5EF4-FFF2-40B4-BE49-F238E27FC236}">
                    <a16:creationId xmlns:a16="http://schemas.microsoft.com/office/drawing/2014/main" id="{5FB5F24D-AFA8-A848-94E8-90C188F6E0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43656" y="4240659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37" name="表格 6">
            <a:extLst>
              <a:ext uri="{FF2B5EF4-FFF2-40B4-BE49-F238E27FC236}">
                <a16:creationId xmlns:a16="http://schemas.microsoft.com/office/drawing/2014/main" id="{399BA218-0917-2C40-B50D-383AA4D2D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715324"/>
              </p:ext>
            </p:extLst>
          </p:nvPr>
        </p:nvGraphicFramePr>
        <p:xfrm>
          <a:off x="5590407" y="4817942"/>
          <a:ext cx="2642744" cy="13767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686">
                  <a:extLst>
                    <a:ext uri="{9D8B030D-6E8A-4147-A177-3AD203B41FA5}">
                      <a16:colId xmlns:a16="http://schemas.microsoft.com/office/drawing/2014/main" val="2009715098"/>
                    </a:ext>
                  </a:extLst>
                </a:gridCol>
                <a:gridCol w="660686">
                  <a:extLst>
                    <a:ext uri="{9D8B030D-6E8A-4147-A177-3AD203B41FA5}">
                      <a16:colId xmlns:a16="http://schemas.microsoft.com/office/drawing/2014/main" val="1427154164"/>
                    </a:ext>
                  </a:extLst>
                </a:gridCol>
                <a:gridCol w="660686">
                  <a:extLst>
                    <a:ext uri="{9D8B030D-6E8A-4147-A177-3AD203B41FA5}">
                      <a16:colId xmlns:a16="http://schemas.microsoft.com/office/drawing/2014/main" val="2188359394"/>
                    </a:ext>
                  </a:extLst>
                </a:gridCol>
                <a:gridCol w="660686">
                  <a:extLst>
                    <a:ext uri="{9D8B030D-6E8A-4147-A177-3AD203B41FA5}">
                      <a16:colId xmlns:a16="http://schemas.microsoft.com/office/drawing/2014/main" val="129730236"/>
                    </a:ext>
                  </a:extLst>
                </a:gridCol>
              </a:tblGrid>
              <a:tr h="6883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724722"/>
                  </a:ext>
                </a:extLst>
              </a:tr>
              <a:tr h="6883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ighlight>
                            <a:srgbClr val="0000FF"/>
                          </a:highlight>
                        </a:rPr>
                        <a:t>-0.51</a:t>
                      </a:r>
                      <a:endParaRPr lang="zh-CN" altLang="en-US" dirty="0"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highlight>
                            <a:srgbClr val="0000FF"/>
                          </a:highlight>
                        </a:rPr>
                        <a:t>-0.62</a:t>
                      </a:r>
                      <a:endParaRPr lang="zh-CN" altLang="en-US" dirty="0"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5740"/>
                  </a:ext>
                </a:extLst>
              </a:tr>
            </a:tbl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B3503D9D-3FD2-1E4F-BFCD-0427D46826B6}"/>
              </a:ext>
            </a:extLst>
          </p:cNvPr>
          <p:cNvSpPr/>
          <p:nvPr/>
        </p:nvSpPr>
        <p:spPr>
          <a:xfrm>
            <a:off x="5628710" y="5660217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Helvetica" pitchFamily="2" charset="0"/>
              </a:rPr>
              <a:t>0.4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7B4AAAF7-1022-274C-8B57-B2F0D8DC7B34}"/>
              </a:ext>
            </a:extLst>
          </p:cNvPr>
          <p:cNvSpPr/>
          <p:nvPr/>
        </p:nvSpPr>
        <p:spPr>
          <a:xfrm>
            <a:off x="5496292" y="4140347"/>
            <a:ext cx="19447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 err="1">
                <a:latin typeface="Helvetica" pitchFamily="2" charset="0"/>
              </a:rPr>
              <a:t>Iteration#N</a:t>
            </a:r>
            <a:endParaRPr lang="zh-CN" altLang="en-US" sz="2800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40FE3843-21BE-264F-8995-8CB2031B014A}"/>
              </a:ext>
            </a:extLst>
          </p:cNvPr>
          <p:cNvSpPr/>
          <p:nvPr/>
        </p:nvSpPr>
        <p:spPr>
          <a:xfrm>
            <a:off x="5639069" y="4986222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Helvetica" pitchFamily="2" charset="0"/>
              </a:rPr>
              <a:t>0.4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061AFA6-60B7-3246-84FC-6AEEB0A56122}"/>
              </a:ext>
            </a:extLst>
          </p:cNvPr>
          <p:cNvSpPr/>
          <p:nvPr/>
        </p:nvSpPr>
        <p:spPr>
          <a:xfrm>
            <a:off x="6278272" y="4986222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Helvetica" pitchFamily="2" charset="0"/>
              </a:rPr>
              <a:t>0.45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5B95CBBC-E378-3643-A16D-875E268DAADC}"/>
              </a:ext>
            </a:extLst>
          </p:cNvPr>
          <p:cNvSpPr/>
          <p:nvPr/>
        </p:nvSpPr>
        <p:spPr>
          <a:xfrm>
            <a:off x="6938957" y="4986222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Helvetica" pitchFamily="2" charset="0"/>
              </a:rPr>
              <a:t>0.64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FD10195C-0FDC-0A4C-8722-76FDAF57B4A5}"/>
              </a:ext>
            </a:extLst>
          </p:cNvPr>
          <p:cNvSpPr/>
          <p:nvPr/>
        </p:nvSpPr>
        <p:spPr>
          <a:xfrm>
            <a:off x="7586054" y="4986222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Helvetica" pitchFamily="2" charset="0"/>
              </a:rPr>
              <a:t>0.75</a:t>
            </a:r>
            <a:endParaRPr lang="zh-CN" altLang="en-US" dirty="0"/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1C29C64F-B33B-4741-9924-793AF09AB233}"/>
              </a:ext>
            </a:extLst>
          </p:cNvPr>
          <p:cNvSpPr/>
          <p:nvPr/>
        </p:nvSpPr>
        <p:spPr>
          <a:xfrm>
            <a:off x="7599644" y="5660217"/>
            <a:ext cx="6335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Helvetica" pitchFamily="2" charset="0"/>
              </a:rPr>
              <a:t>0.83</a:t>
            </a:r>
            <a:endParaRPr lang="zh-CN" altLang="en-US" dirty="0"/>
          </a:p>
        </p:txBody>
      </p:sp>
      <p:sp>
        <p:nvSpPr>
          <p:cNvPr id="45" name="太阳 44">
            <a:extLst>
              <a:ext uri="{FF2B5EF4-FFF2-40B4-BE49-F238E27FC236}">
                <a16:creationId xmlns:a16="http://schemas.microsoft.com/office/drawing/2014/main" id="{D7BB12D6-DC95-C04B-844E-0562FC1EC069}"/>
              </a:ext>
            </a:extLst>
          </p:cNvPr>
          <p:cNvSpPr/>
          <p:nvPr/>
        </p:nvSpPr>
        <p:spPr>
          <a:xfrm>
            <a:off x="1792224" y="4140347"/>
            <a:ext cx="1042416" cy="1126597"/>
          </a:xfrm>
          <a:prstGeom prst="sun">
            <a:avLst/>
          </a:prstGeom>
          <a:solidFill>
            <a:srgbClr val="FF00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5B2005C3-79BE-1A43-B689-FD8A1B957B4F}"/>
              </a:ext>
            </a:extLst>
          </p:cNvPr>
          <p:cNvSpPr/>
          <p:nvPr/>
        </p:nvSpPr>
        <p:spPr>
          <a:xfrm>
            <a:off x="819931" y="5506329"/>
            <a:ext cx="383300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600" dirty="0">
                <a:solidFill>
                  <a:srgbClr val="FF0000"/>
                </a:solidFill>
                <a:latin typeface="Helvetica" pitchFamily="2" charset="0"/>
              </a:rPr>
              <a:t>Converge and find the optimal policy!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552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86AFCC4-0D64-014E-8DA8-F415A73E11B6}"/>
              </a:ext>
            </a:extLst>
          </p:cNvPr>
          <p:cNvSpPr/>
          <p:nvPr/>
        </p:nvSpPr>
        <p:spPr>
          <a:xfrm>
            <a:off x="1415061" y="142766"/>
            <a:ext cx="104278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Helvetica" pitchFamily="2" charset="0"/>
              </a:rPr>
              <a:t>Dynamic programming: solving bellman optimality equation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墨迹 4">
                <a:extLst>
                  <a:ext uri="{FF2B5EF4-FFF2-40B4-BE49-F238E27FC236}">
                    <a16:creationId xmlns:a16="http://schemas.microsoft.com/office/drawing/2014/main" id="{59B7DCC4-1F76-5146-A0A8-7CCB2584C5F4}"/>
                  </a:ext>
                </a:extLst>
              </p14:cNvPr>
              <p14:cNvContentPartPr/>
              <p14:nvPr/>
            </p14:nvContentPartPr>
            <p14:xfrm>
              <a:off x="4988887" y="1079379"/>
              <a:ext cx="360" cy="360"/>
            </p14:xfrm>
          </p:contentPart>
        </mc:Choice>
        <mc:Fallback xmlns="">
          <p:pic>
            <p:nvPicPr>
              <p:cNvPr id="5" name="墨迹 4">
                <a:extLst>
                  <a:ext uri="{FF2B5EF4-FFF2-40B4-BE49-F238E27FC236}">
                    <a16:creationId xmlns:a16="http://schemas.microsoft.com/office/drawing/2014/main" id="{59B7DCC4-1F76-5146-A0A8-7CCB2584C5F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79887" y="1070739"/>
                <a:ext cx="18000" cy="180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18957755-33EF-D144-A392-A41C09EA57FA}"/>
              </a:ext>
            </a:extLst>
          </p:cNvPr>
          <p:cNvGraphicFramePr>
            <a:graphicFrameLocks noGrp="1"/>
          </p:cNvGraphicFramePr>
          <p:nvPr/>
        </p:nvGraphicFramePr>
        <p:xfrm>
          <a:off x="2797269" y="2242382"/>
          <a:ext cx="2642744" cy="137673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60686">
                  <a:extLst>
                    <a:ext uri="{9D8B030D-6E8A-4147-A177-3AD203B41FA5}">
                      <a16:colId xmlns:a16="http://schemas.microsoft.com/office/drawing/2014/main" val="2009715098"/>
                    </a:ext>
                  </a:extLst>
                </a:gridCol>
                <a:gridCol w="660686">
                  <a:extLst>
                    <a:ext uri="{9D8B030D-6E8A-4147-A177-3AD203B41FA5}">
                      <a16:colId xmlns:a16="http://schemas.microsoft.com/office/drawing/2014/main" val="1427154164"/>
                    </a:ext>
                  </a:extLst>
                </a:gridCol>
                <a:gridCol w="660686">
                  <a:extLst>
                    <a:ext uri="{9D8B030D-6E8A-4147-A177-3AD203B41FA5}">
                      <a16:colId xmlns:a16="http://schemas.microsoft.com/office/drawing/2014/main" val="2188359394"/>
                    </a:ext>
                  </a:extLst>
                </a:gridCol>
                <a:gridCol w="660686">
                  <a:extLst>
                    <a:ext uri="{9D8B030D-6E8A-4147-A177-3AD203B41FA5}">
                      <a16:colId xmlns:a16="http://schemas.microsoft.com/office/drawing/2014/main" val="129730236"/>
                    </a:ext>
                  </a:extLst>
                </a:gridCol>
              </a:tblGrid>
              <a:tr h="6883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724722"/>
                  </a:ext>
                </a:extLst>
              </a:tr>
              <a:tr h="688369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>
                        <a:highlight>
                          <a:srgbClr val="0000FF"/>
                        </a:highlight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5740"/>
                  </a:ext>
                </a:extLst>
              </a:tr>
            </a:tbl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8C965965-5CAA-0F4F-AA46-D4962A6A05C5}"/>
              </a:ext>
            </a:extLst>
          </p:cNvPr>
          <p:cNvSpPr/>
          <p:nvPr/>
        </p:nvSpPr>
        <p:spPr>
          <a:xfrm>
            <a:off x="2918929" y="3020649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Helvetica" pitchFamily="2" charset="0"/>
              </a:rPr>
              <a:t>A</a:t>
            </a:r>
            <a:endParaRPr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29415A-3628-5048-957C-22F336489313}"/>
              </a:ext>
            </a:extLst>
          </p:cNvPr>
          <p:cNvSpPr/>
          <p:nvPr/>
        </p:nvSpPr>
        <p:spPr>
          <a:xfrm>
            <a:off x="4904459" y="3020649"/>
            <a:ext cx="4042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Helvetica" pitchFamily="2" charset="0"/>
              </a:rPr>
              <a:t>F</a:t>
            </a:r>
            <a:endParaRPr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30554D15-B029-0147-A903-0486DE438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1865" y="2954371"/>
            <a:ext cx="232000" cy="340898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568A2027-9874-C247-AA23-5BFCB029166C}"/>
              </a:ext>
            </a:extLst>
          </p:cNvPr>
          <p:cNvSpPr/>
          <p:nvPr/>
        </p:nvSpPr>
        <p:spPr>
          <a:xfrm>
            <a:off x="2918929" y="2306977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Helvetica" pitchFamily="2" charset="0"/>
              </a:rPr>
              <a:t>B</a:t>
            </a:r>
            <a:endParaRPr lang="zh-CN" altLang="en-US" sz="280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31C7F05-5E2B-D74A-A493-8D2556A90E7F}"/>
              </a:ext>
            </a:extLst>
          </p:cNvPr>
          <p:cNvSpPr/>
          <p:nvPr/>
        </p:nvSpPr>
        <p:spPr>
          <a:xfrm>
            <a:off x="3574763" y="2306977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Helvetica" pitchFamily="2" charset="0"/>
              </a:rPr>
              <a:t>C</a:t>
            </a:r>
            <a:endParaRPr lang="zh-CN" altLang="en-US" sz="280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4D82313-1134-9240-B5D1-A3D8C670407C}"/>
              </a:ext>
            </a:extLst>
          </p:cNvPr>
          <p:cNvSpPr/>
          <p:nvPr/>
        </p:nvSpPr>
        <p:spPr>
          <a:xfrm>
            <a:off x="4253189" y="2306977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Helvetica" pitchFamily="2" charset="0"/>
              </a:rPr>
              <a:t>D</a:t>
            </a:r>
            <a:endParaRPr lang="zh-CN" altLang="en-US" sz="28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7ECDCBB-40EF-DF47-BD71-3A3A59A76B7F}"/>
              </a:ext>
            </a:extLst>
          </p:cNvPr>
          <p:cNvSpPr/>
          <p:nvPr/>
        </p:nvSpPr>
        <p:spPr>
          <a:xfrm>
            <a:off x="4885223" y="2306977"/>
            <a:ext cx="423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Helvetica" pitchFamily="2" charset="0"/>
              </a:rPr>
              <a:t>E</a:t>
            </a:r>
            <a:endParaRPr lang="zh-CN" altLang="en-US" sz="28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7308290-6D2D-7141-804D-01D3C3DC5477}"/>
              </a:ext>
            </a:extLst>
          </p:cNvPr>
          <p:cNvSpPr/>
          <p:nvPr/>
        </p:nvSpPr>
        <p:spPr>
          <a:xfrm>
            <a:off x="2161825" y="3633099"/>
            <a:ext cx="3913632" cy="1463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DCAD97D-81A1-554B-96F2-849734E25B31}"/>
              </a:ext>
            </a:extLst>
          </p:cNvPr>
          <p:cNvSpPr/>
          <p:nvPr/>
        </p:nvSpPr>
        <p:spPr>
          <a:xfrm>
            <a:off x="2161825" y="2075976"/>
            <a:ext cx="3913632" cy="1463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EA669EF-4DBB-7E4C-B5EA-1021A607225D}"/>
              </a:ext>
            </a:extLst>
          </p:cNvPr>
          <p:cNvSpPr/>
          <p:nvPr/>
        </p:nvSpPr>
        <p:spPr>
          <a:xfrm rot="16200000">
            <a:off x="767301" y="2963043"/>
            <a:ext cx="3913632" cy="1463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157E456-C871-1F4F-A144-4F9A584A321A}"/>
              </a:ext>
            </a:extLst>
          </p:cNvPr>
          <p:cNvSpPr/>
          <p:nvPr/>
        </p:nvSpPr>
        <p:spPr>
          <a:xfrm rot="16200000">
            <a:off x="3563152" y="3083630"/>
            <a:ext cx="3913632" cy="146304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十字箭头 18">
            <a:extLst>
              <a:ext uri="{FF2B5EF4-FFF2-40B4-BE49-F238E27FC236}">
                <a16:creationId xmlns:a16="http://schemas.microsoft.com/office/drawing/2014/main" id="{75F814DC-0EA3-7B46-8EAB-B42C40AFAECC}"/>
              </a:ext>
            </a:extLst>
          </p:cNvPr>
          <p:cNvSpPr/>
          <p:nvPr/>
        </p:nvSpPr>
        <p:spPr>
          <a:xfrm>
            <a:off x="385042" y="2158813"/>
            <a:ext cx="1303591" cy="1474286"/>
          </a:xfrm>
          <a:prstGeom prst="quadArrow">
            <a:avLst/>
          </a:prstGeom>
          <a:ln w="3175"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CC2131C-AA6F-6441-B02C-DCD15F1F40F8}"/>
              </a:ext>
            </a:extLst>
          </p:cNvPr>
          <p:cNvSpPr/>
          <p:nvPr/>
        </p:nvSpPr>
        <p:spPr>
          <a:xfrm>
            <a:off x="3570886" y="3020649"/>
            <a:ext cx="4443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Helvetica" pitchFamily="2" charset="0"/>
              </a:rPr>
              <a:t>H</a:t>
            </a:r>
            <a:endParaRPr lang="zh-CN" altLang="en-US" sz="280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14D7137-F7DC-0149-A3A2-0D44E5DAFF2B}"/>
              </a:ext>
            </a:extLst>
          </p:cNvPr>
          <p:cNvSpPr/>
          <p:nvPr/>
        </p:nvSpPr>
        <p:spPr>
          <a:xfrm>
            <a:off x="4207277" y="3020649"/>
            <a:ext cx="4635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Helvetica" pitchFamily="2" charset="0"/>
              </a:rPr>
              <a:t>G</a:t>
            </a:r>
            <a:endParaRPr lang="zh-CN" altLang="en-US" sz="2800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60339FB-7354-CD46-93AE-A09DE8AE98E9}"/>
              </a:ext>
            </a:extLst>
          </p:cNvPr>
          <p:cNvSpPr/>
          <p:nvPr/>
        </p:nvSpPr>
        <p:spPr>
          <a:xfrm>
            <a:off x="855915" y="1625908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Helvetica" pitchFamily="2" charset="0"/>
              </a:rPr>
              <a:t>0</a:t>
            </a:r>
            <a:endParaRPr lang="zh-CN" altLang="en-US" sz="2800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568BA80-A7E3-6C47-9117-909C63808383}"/>
              </a:ext>
            </a:extLst>
          </p:cNvPr>
          <p:cNvSpPr/>
          <p:nvPr/>
        </p:nvSpPr>
        <p:spPr>
          <a:xfrm>
            <a:off x="1667058" y="2633562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Helvetica" pitchFamily="2" charset="0"/>
              </a:rPr>
              <a:t>1</a:t>
            </a:r>
            <a:endParaRPr lang="zh-CN" altLang="en-US" sz="2800" dirty="0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2B1CFCB-8184-014A-BCDC-E78EB822A8C4}"/>
              </a:ext>
            </a:extLst>
          </p:cNvPr>
          <p:cNvSpPr/>
          <p:nvPr/>
        </p:nvSpPr>
        <p:spPr>
          <a:xfrm>
            <a:off x="844316" y="3590520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Helvetica" pitchFamily="2" charset="0"/>
              </a:rPr>
              <a:t>2</a:t>
            </a:r>
            <a:endParaRPr lang="zh-CN" altLang="en-US" sz="2800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D289614-A70D-0342-A48E-5D461B7E11CA}"/>
              </a:ext>
            </a:extLst>
          </p:cNvPr>
          <p:cNvSpPr/>
          <p:nvPr/>
        </p:nvSpPr>
        <p:spPr>
          <a:xfrm>
            <a:off x="0" y="2633562"/>
            <a:ext cx="3850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latin typeface="Helvetica" pitchFamily="2" charset="0"/>
              </a:rPr>
              <a:t>3</a:t>
            </a:r>
            <a:endParaRPr lang="zh-CN" altLang="en-US" sz="2800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6020743-1C7E-2A46-B916-BE8246177646}"/>
              </a:ext>
            </a:extLst>
          </p:cNvPr>
          <p:cNvSpPr/>
          <p:nvPr/>
        </p:nvSpPr>
        <p:spPr>
          <a:xfrm>
            <a:off x="7443784" y="676745"/>
            <a:ext cx="25234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>
                <a:solidFill>
                  <a:srgbClr val="C00000"/>
                </a:solidFill>
                <a:latin typeface="Helvetica" pitchFamily="2" charset="0"/>
              </a:rPr>
              <a:t>Policy iteration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09EC583-C83F-3D4A-B6C9-64D367EC5F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0785" y="1131467"/>
            <a:ext cx="4589447" cy="5726533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1D953D04-0885-B949-9148-DCCF7B53E24A}"/>
              </a:ext>
            </a:extLst>
          </p:cNvPr>
          <p:cNvSpPr/>
          <p:nvPr/>
        </p:nvSpPr>
        <p:spPr>
          <a:xfrm>
            <a:off x="385042" y="5064806"/>
            <a:ext cx="755335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Helvetica" pitchFamily="2" charset="0"/>
              </a:rPr>
              <a:t>A-&gt; 0</a:t>
            </a:r>
          </a:p>
          <a:p>
            <a:r>
              <a:rPr kumimoji="1" lang="en-US" altLang="zh-CN" dirty="0">
                <a:latin typeface="Helvetica" pitchFamily="2" charset="0"/>
              </a:rPr>
              <a:t>B-&gt; 1</a:t>
            </a:r>
          </a:p>
          <a:p>
            <a:r>
              <a:rPr kumimoji="1" lang="en-US" altLang="zh-CN" dirty="0">
                <a:latin typeface="Helvetica" pitchFamily="2" charset="0"/>
              </a:rPr>
              <a:t>C-&gt; 2</a:t>
            </a:r>
          </a:p>
          <a:p>
            <a:r>
              <a:rPr kumimoji="1" lang="en-US" altLang="zh-CN" dirty="0">
                <a:latin typeface="Helvetica" pitchFamily="2" charset="0"/>
              </a:rPr>
              <a:t>D-&gt; 3</a:t>
            </a:r>
          </a:p>
          <a:p>
            <a:r>
              <a:rPr kumimoji="1" lang="en-US" altLang="zh-CN" dirty="0">
                <a:latin typeface="Helvetica" pitchFamily="2" charset="0"/>
              </a:rPr>
              <a:t>…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642408F4-6BF7-AE4B-BB3F-0E6F4B35CFFE}"/>
              </a:ext>
            </a:extLst>
          </p:cNvPr>
          <p:cNvSpPr/>
          <p:nvPr/>
        </p:nvSpPr>
        <p:spPr>
          <a:xfrm>
            <a:off x="133705" y="4588489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dirty="0">
                <a:latin typeface="Helvetica" pitchFamily="2" charset="0"/>
              </a:rPr>
              <a:t>Policy example:</a:t>
            </a:r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599F46-1F0E-DC43-A266-43F3FE4188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6980" y="2949713"/>
            <a:ext cx="5207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3455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DB73059-8505-EA4F-8514-EA8D86C71426}"/>
              </a:ext>
            </a:extLst>
          </p:cNvPr>
          <p:cNvSpPr/>
          <p:nvPr/>
        </p:nvSpPr>
        <p:spPr>
          <a:xfrm>
            <a:off x="4767824" y="2792323"/>
            <a:ext cx="280076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3600" b="1" dirty="0">
                <a:solidFill>
                  <a:srgbClr val="C00000"/>
                </a:solidFill>
                <a:latin typeface="Helvetica" pitchFamily="2" charset="0"/>
              </a:rPr>
              <a:t>Thanks!</a:t>
            </a:r>
          </a:p>
          <a:p>
            <a:pPr algn="ctr"/>
            <a:r>
              <a:rPr kumimoji="1" lang="en-US" altLang="zh-CN" sz="3600" b="1" dirty="0">
                <a:solidFill>
                  <a:srgbClr val="C00000"/>
                </a:solidFill>
                <a:latin typeface="Helvetica" pitchFamily="2" charset="0"/>
              </a:rPr>
              <a:t>Discussion!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20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2DE511B-9F08-7E46-B793-9844660535F3}"/>
              </a:ext>
            </a:extLst>
          </p:cNvPr>
          <p:cNvSpPr/>
          <p:nvPr/>
        </p:nvSpPr>
        <p:spPr>
          <a:xfrm>
            <a:off x="4968992" y="172979"/>
            <a:ext cx="327993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solidFill>
                  <a:srgbClr val="C00000"/>
                </a:solidFill>
                <a:latin typeface="Helvetica" pitchFamily="2" charset="0"/>
              </a:rPr>
              <a:t>RL? RL is life!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E7AA22E-5F61-A94F-8E2B-5D980CB65951}"/>
              </a:ext>
            </a:extLst>
          </p:cNvPr>
          <p:cNvSpPr/>
          <p:nvPr/>
        </p:nvSpPr>
        <p:spPr>
          <a:xfrm>
            <a:off x="5062037" y="3050588"/>
            <a:ext cx="28119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hlinkClick r:id="rId2"/>
              </a:rPr>
              <a:t>https://gym.openai.com/</a:t>
            </a:r>
            <a:endParaRPr lang="en-US" altLang="zh-C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619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EDAA1E7-739E-E84B-B033-69399A0A868B}"/>
              </a:ext>
            </a:extLst>
          </p:cNvPr>
          <p:cNvSpPr/>
          <p:nvPr/>
        </p:nvSpPr>
        <p:spPr>
          <a:xfrm>
            <a:off x="2545832" y="108971"/>
            <a:ext cx="7417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solidFill>
                  <a:srgbClr val="C00000"/>
                </a:solidFill>
                <a:latin typeface="Helvetica" pitchFamily="2" charset="0"/>
              </a:rPr>
              <a:t>Some websites you should know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9EDFDB-7C05-BC47-A099-3CCB9D529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26605"/>
            <a:ext cx="12192000" cy="530207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C638278-355E-B442-A1B6-4B82DDD18562}"/>
              </a:ext>
            </a:extLst>
          </p:cNvPr>
          <p:cNvSpPr/>
          <p:nvPr/>
        </p:nvSpPr>
        <p:spPr>
          <a:xfrm>
            <a:off x="3964647" y="803385"/>
            <a:ext cx="426270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hlinkClick r:id="rId3"/>
              </a:rPr>
              <a:t>https://gym.openai.com/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endParaRPr lang="zh-CN" altLang="en-US" sz="28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787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12D39E1-AB0B-1246-B4B0-28E102E3E0DA}"/>
              </a:ext>
            </a:extLst>
          </p:cNvPr>
          <p:cNvSpPr/>
          <p:nvPr/>
        </p:nvSpPr>
        <p:spPr>
          <a:xfrm>
            <a:off x="2545832" y="108971"/>
            <a:ext cx="741741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solidFill>
                  <a:srgbClr val="C00000"/>
                </a:solidFill>
                <a:latin typeface="Helvetica" pitchFamily="2" charset="0"/>
              </a:rPr>
              <a:t>Some websites you should know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AD59E1C-C209-0248-AF8A-3DF75C08E2A2}"/>
              </a:ext>
            </a:extLst>
          </p:cNvPr>
          <p:cNvSpPr/>
          <p:nvPr/>
        </p:nvSpPr>
        <p:spPr>
          <a:xfrm>
            <a:off x="4096895" y="903470"/>
            <a:ext cx="399821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hlinkClick r:id="rId2"/>
              </a:rPr>
              <a:t>https://deepmind.com/</a:t>
            </a:r>
            <a:endParaRPr lang="en-US" altLang="zh-CN" sz="2800" b="1" dirty="0">
              <a:solidFill>
                <a:srgbClr val="0070C0"/>
              </a:solidFill>
            </a:endParaRPr>
          </a:p>
          <a:p>
            <a:endParaRPr lang="zh-CN" altLang="en-US" sz="2800" b="1" dirty="0">
              <a:solidFill>
                <a:srgbClr val="0070C0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23E1AD3-C712-114C-8CB8-E37522B336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" y="1563798"/>
            <a:ext cx="10735056" cy="5067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362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F287AF6-278A-0B4D-87F2-5D34A8475E9F}"/>
              </a:ext>
            </a:extLst>
          </p:cNvPr>
          <p:cNvSpPr/>
          <p:nvPr/>
        </p:nvSpPr>
        <p:spPr>
          <a:xfrm>
            <a:off x="2720717" y="282707"/>
            <a:ext cx="675056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3600" b="1" dirty="0">
                <a:solidFill>
                  <a:srgbClr val="C00000"/>
                </a:solidFill>
                <a:latin typeface="Helvetica" pitchFamily="2" charset="0"/>
              </a:rPr>
              <a:t>Learning by Doing, in Python!</a:t>
            </a:r>
            <a:endParaRPr lang="zh-CN" altLang="en-US" sz="3600" b="1" dirty="0">
              <a:solidFill>
                <a:srgbClr val="C0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67C216F-D3BA-7845-8D66-6373659C7B06}"/>
              </a:ext>
            </a:extLst>
          </p:cNvPr>
          <p:cNvSpPr/>
          <p:nvPr/>
        </p:nvSpPr>
        <p:spPr>
          <a:xfrm>
            <a:off x="3271316" y="2610272"/>
            <a:ext cx="6199967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Helvetica" pitchFamily="2" charset="0"/>
              </a:rPr>
              <a:t>gym</a:t>
            </a:r>
            <a:r>
              <a:rPr lang="en-US" altLang="zh-CN" sz="28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altLang="zh-CN" sz="2800" dirty="0">
                <a:solidFill>
                  <a:srgbClr val="0070C0"/>
                </a:solidFill>
                <a:latin typeface="Helvetica" pitchFamily="2" charset="0"/>
                <a:hlinkClick r:id="rId2"/>
              </a:rPr>
              <a:t>https://gym.openai.com</a:t>
            </a:r>
            <a:endParaRPr lang="en-US" altLang="zh-CN" sz="2800" dirty="0">
              <a:solidFill>
                <a:srgbClr val="0070C0"/>
              </a:solidFill>
              <a:latin typeface="Helvetica" pitchFamily="2" charset="0"/>
            </a:endParaRPr>
          </a:p>
          <a:p>
            <a:endParaRPr lang="en-US" altLang="zh-CN" sz="2800" dirty="0">
              <a:solidFill>
                <a:srgbClr val="0070C0"/>
              </a:solidFill>
              <a:latin typeface="Helvetica" pitchFamily="2" charset="0"/>
            </a:endParaRPr>
          </a:p>
          <a:p>
            <a:r>
              <a:rPr lang="en-US" altLang="zh-CN" sz="2800" dirty="0" err="1">
                <a:latin typeface="Helvetica" pitchFamily="2" charset="0"/>
              </a:rPr>
              <a:t>tensorflow</a:t>
            </a:r>
            <a:r>
              <a:rPr lang="en-US" altLang="zh-CN" sz="28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altLang="zh-CN" sz="2800" dirty="0">
                <a:solidFill>
                  <a:srgbClr val="0070C0"/>
                </a:solidFill>
                <a:latin typeface="Helvetica" pitchFamily="2" charset="0"/>
                <a:hlinkClick r:id="rId3"/>
              </a:rPr>
              <a:t>https://www.tensorflow.org/</a:t>
            </a:r>
            <a:endParaRPr lang="en-US" altLang="zh-CN" sz="2800" dirty="0">
              <a:solidFill>
                <a:srgbClr val="0070C0"/>
              </a:solidFill>
              <a:latin typeface="Helvetica" pitchFamily="2" charset="0"/>
            </a:endParaRPr>
          </a:p>
          <a:p>
            <a:endParaRPr lang="en-US" altLang="zh-CN" sz="2800" dirty="0">
              <a:solidFill>
                <a:srgbClr val="0070C0"/>
              </a:solidFill>
              <a:latin typeface="Helvetica" pitchFamily="2" charset="0"/>
            </a:endParaRPr>
          </a:p>
          <a:p>
            <a:r>
              <a:rPr lang="en-US" altLang="zh-CN" sz="2800" dirty="0" err="1">
                <a:latin typeface="Helvetica" pitchFamily="2" charset="0"/>
              </a:rPr>
              <a:t>pytorch</a:t>
            </a:r>
            <a:r>
              <a:rPr lang="en-US" altLang="zh-CN" sz="2800" dirty="0">
                <a:solidFill>
                  <a:srgbClr val="0070C0"/>
                </a:solidFill>
                <a:latin typeface="Helvetica" pitchFamily="2" charset="0"/>
              </a:rPr>
              <a:t> </a:t>
            </a:r>
            <a:r>
              <a:rPr lang="en-US" altLang="zh-CN" sz="2800" dirty="0">
                <a:solidFill>
                  <a:srgbClr val="0070C0"/>
                </a:solidFill>
                <a:latin typeface="Helvetica" pitchFamily="2" charset="0"/>
                <a:hlinkClick r:id="rId4"/>
              </a:rPr>
              <a:t>https://pytorch.org/</a:t>
            </a:r>
            <a:endParaRPr lang="en-US" altLang="zh-CN" sz="2800" dirty="0">
              <a:solidFill>
                <a:srgbClr val="0070C0"/>
              </a:solidFill>
              <a:latin typeface="Helvetica" pitchFamily="2" charset="0"/>
            </a:endParaRPr>
          </a:p>
          <a:p>
            <a:endParaRPr lang="zh-CN" altLang="en-US" sz="28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5191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AD96CC4-6F6E-8140-8EF6-5BAE6AAAD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583" y="673528"/>
            <a:ext cx="7835900" cy="6045200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EFE42BC2-2A2B-ED41-96AB-6D921275C6DE}"/>
              </a:ext>
            </a:extLst>
          </p:cNvPr>
          <p:cNvSpPr/>
          <p:nvPr/>
        </p:nvSpPr>
        <p:spPr>
          <a:xfrm>
            <a:off x="3361682" y="139272"/>
            <a:ext cx="61606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Helvetica" pitchFamily="2" charset="0"/>
              </a:rPr>
              <a:t>Markov chain and Markov process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DA22E7C-F55B-BF4E-B5DB-BD8BE29E2756}"/>
              </a:ext>
            </a:extLst>
          </p:cNvPr>
          <p:cNvSpPr/>
          <p:nvPr/>
        </p:nvSpPr>
        <p:spPr>
          <a:xfrm>
            <a:off x="8365478" y="6140959"/>
            <a:ext cx="311335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dirty="0">
                <a:latin typeface="Helvetica" pitchFamily="2" charset="0"/>
              </a:rPr>
              <a:t>Figure from </a:t>
            </a:r>
            <a:r>
              <a:rPr kumimoji="1" lang="en-US" altLang="zh-CN" sz="2400" dirty="0" err="1">
                <a:latin typeface="Helvetica" pitchFamily="2" charset="0"/>
              </a:rPr>
              <a:t>wikipedia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2892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91224B7-AABF-F747-9C19-DB93C83B1264}"/>
              </a:ext>
            </a:extLst>
          </p:cNvPr>
          <p:cNvSpPr/>
          <p:nvPr/>
        </p:nvSpPr>
        <p:spPr>
          <a:xfrm>
            <a:off x="3361682" y="139272"/>
            <a:ext cx="61606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Helvetica" pitchFamily="2" charset="0"/>
              </a:rPr>
              <a:t>Markov chain and Markov process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A1C0A5-4351-D642-AD78-9D7966282CC0}"/>
              </a:ext>
            </a:extLst>
          </p:cNvPr>
          <p:cNvSpPr/>
          <p:nvPr/>
        </p:nvSpPr>
        <p:spPr>
          <a:xfrm>
            <a:off x="1870087" y="4466958"/>
            <a:ext cx="914385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Helvetica" pitchFamily="2" charset="0"/>
              </a:rPr>
              <a:t>🍔 🍔 🍔 </a:t>
            </a:r>
            <a:r>
              <a:rPr lang="en-US" altLang="zh-CN" sz="2800" b="1" dirty="0">
                <a:latin typeface="Helvetica" pitchFamily="2" charset="0"/>
              </a:rPr>
              <a:t>Core concept</a:t>
            </a:r>
            <a:r>
              <a:rPr lang="en-US" altLang="zh-CN" sz="2800" dirty="0">
                <a:latin typeface="Helvetica" pitchFamily="2" charset="0"/>
              </a:rPr>
              <a:t> 🍔 🍔 🍔 </a:t>
            </a:r>
            <a:endParaRPr lang="en-US" altLang="zh-CN" sz="2800" b="1" dirty="0">
              <a:latin typeface="Helvetica" pitchFamily="2" charset="0"/>
            </a:endParaRPr>
          </a:p>
          <a:p>
            <a:r>
              <a:rPr lang="en-US" altLang="zh-CN" sz="2800" i="1" dirty="0">
                <a:solidFill>
                  <a:srgbClr val="0070C0"/>
                </a:solidFill>
                <a:latin typeface="Helvetica" pitchFamily="2" charset="0"/>
              </a:rPr>
              <a:t>Future depends only on the present and not on the past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4CC0D90-373C-3D4F-B74E-8BB5E3911E4D}"/>
                  </a:ext>
                </a:extLst>
              </p:cNvPr>
              <p:cNvSpPr/>
              <p:nvPr/>
            </p:nvSpPr>
            <p:spPr>
              <a:xfrm>
                <a:off x="1870087" y="1178722"/>
                <a:ext cx="7916591" cy="330763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800" dirty="0">
                    <a:latin typeface="Helvetica" pitchFamily="2" charset="0"/>
                  </a:rPr>
                  <a:t>🍔 State: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altLang="zh-CN" sz="2800" dirty="0">
                  <a:latin typeface="Helvetica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>
                    <a:latin typeface="Helvetica" pitchFamily="2" charset="0"/>
                  </a:rPr>
                  <a:t>🍔 Action :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altLang="zh-CN" sz="2800" dirty="0">
                  <a:latin typeface="Helvetica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>
                    <a:latin typeface="Helvetica" pitchFamily="2" charset="0"/>
                  </a:rPr>
                  <a:t>🍔 Transition probability (transition function) 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𝑠𝑠</m:t>
                        </m:r>
                        <m:r>
                          <a:rPr lang="en-US" altLang="zh-CN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a:rPr lang="en-US" altLang="zh-CN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endParaRPr lang="en-US" altLang="zh-CN" sz="2800" dirty="0">
                  <a:latin typeface="Helvetica" pitchFamily="2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2800" dirty="0">
                    <a:latin typeface="Helvetica" pitchFamily="2" charset="0"/>
                  </a:rPr>
                  <a:t>🍔 Reward probability (reward function):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𝑠𝑠</m:t>
                        </m:r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endParaRPr lang="en-US" altLang="zh-CN" sz="2800" dirty="0">
                  <a:latin typeface="Helvetica" pitchFamily="2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2800" dirty="0">
                  <a:latin typeface="Helvetica" pitchFamily="2" charset="0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34CC0D90-373C-3D4F-B74E-8BB5E3911E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0087" y="1178722"/>
                <a:ext cx="7916591" cy="3307637"/>
              </a:xfrm>
              <a:prstGeom prst="rect">
                <a:avLst/>
              </a:prstGeom>
              <a:blipFill>
                <a:blip r:embed="rId3"/>
                <a:stretch>
                  <a:fillRect l="-16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94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2448308-3C90-E449-808C-B4B06992F124}"/>
              </a:ext>
            </a:extLst>
          </p:cNvPr>
          <p:cNvSpPr/>
          <p:nvPr/>
        </p:nvSpPr>
        <p:spPr>
          <a:xfrm>
            <a:off x="3825186" y="139272"/>
            <a:ext cx="454162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b="1" dirty="0">
                <a:solidFill>
                  <a:srgbClr val="C00000"/>
                </a:solidFill>
                <a:latin typeface="Helvetica" pitchFamily="2" charset="0"/>
              </a:rPr>
              <a:t>Markov Decision Process</a:t>
            </a:r>
            <a:endParaRPr lang="zh-CN" altLang="en-US" sz="2800" b="1" dirty="0">
              <a:solidFill>
                <a:srgbClr val="C00000"/>
              </a:solidFill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CFE0264-1DF8-1B44-8306-785A08CD7B21}"/>
              </a:ext>
            </a:extLst>
          </p:cNvPr>
          <p:cNvSpPr/>
          <p:nvPr/>
        </p:nvSpPr>
        <p:spPr>
          <a:xfrm>
            <a:off x="2416242" y="2278563"/>
            <a:ext cx="807926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>
                <a:latin typeface="Helvetica" pitchFamily="2" charset="0"/>
              </a:rPr>
              <a:t>🍊 MDP is an extension of the Markov chain </a:t>
            </a:r>
          </a:p>
          <a:p>
            <a:endParaRPr lang="en-US" altLang="zh-CN" sz="2800" dirty="0">
              <a:latin typeface="Helvetica" pitchFamily="2" charset="0"/>
            </a:endParaRPr>
          </a:p>
          <a:p>
            <a:r>
              <a:rPr lang="en-US" altLang="zh-CN" sz="2800" dirty="0">
                <a:latin typeface="Helvetica" pitchFamily="2" charset="0"/>
              </a:rPr>
              <a:t>🍊 Most of RL problems can be modeled by MDP </a:t>
            </a:r>
          </a:p>
        </p:txBody>
      </p:sp>
    </p:spTree>
    <p:extLst>
      <p:ext uri="{BB962C8B-B14F-4D97-AF65-F5344CB8AC3E}">
        <p14:creationId xmlns:p14="http://schemas.microsoft.com/office/powerpoint/2010/main" val="2344438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</TotalTime>
  <Words>640</Words>
  <Application>Microsoft Macintosh PowerPoint</Application>
  <PresentationFormat>宽屏</PresentationFormat>
  <Paragraphs>234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等线 Light</vt:lpstr>
      <vt:lpstr>PalatinoLinotype</vt:lpstr>
      <vt:lpstr>Arial</vt:lpstr>
      <vt:lpstr>Cambria Math</vt:lpstr>
      <vt:lpstr>Helvetica</vt:lpstr>
      <vt:lpstr>Office 主题​​</vt:lpstr>
      <vt:lpstr>Markov decision process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Markov decision process</dc:title>
  <dc:creator>Yan Xinyuan</dc:creator>
  <cp:lastModifiedBy>Yan Xinyuan</cp:lastModifiedBy>
  <cp:revision>100</cp:revision>
  <dcterms:created xsi:type="dcterms:W3CDTF">2021-01-27T07:46:21Z</dcterms:created>
  <dcterms:modified xsi:type="dcterms:W3CDTF">2021-01-30T12:17:35Z</dcterms:modified>
</cp:coreProperties>
</file>