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300" r:id="rId5"/>
    <p:sldId id="263" r:id="rId6"/>
    <p:sldId id="264" r:id="rId7"/>
    <p:sldId id="277" r:id="rId8"/>
    <p:sldId id="26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90" r:id="rId17"/>
    <p:sldId id="278" r:id="rId18"/>
    <p:sldId id="279" r:id="rId19"/>
    <p:sldId id="280" r:id="rId20"/>
    <p:sldId id="289" r:id="rId21"/>
    <p:sldId id="292" r:id="rId22"/>
    <p:sldId id="281" r:id="rId23"/>
    <p:sldId id="295" r:id="rId24"/>
    <p:sldId id="293" r:id="rId25"/>
    <p:sldId id="272" r:id="rId26"/>
    <p:sldId id="283" r:id="rId27"/>
    <p:sldId id="284" r:id="rId28"/>
    <p:sldId id="285" r:id="rId29"/>
    <p:sldId id="299" r:id="rId30"/>
    <p:sldId id="286" r:id="rId31"/>
    <p:sldId id="296" r:id="rId32"/>
    <p:sldId id="297" r:id="rId33"/>
    <p:sldId id="298" r:id="rId34"/>
    <p:sldId id="287" r:id="rId35"/>
    <p:sldId id="288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56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0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68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7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74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3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5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7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60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0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1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88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158B9-0688-4F34-ADE1-3EE832F0FC94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AFB3-C5C1-4405-B9B5-ECBEC9A7A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0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en.lib.rus.ec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tags/tag-comment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如何创建个人网站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——Html5 &amp; CSS3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鄢忻媛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Xinyuan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Yan)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2020.11.03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</p:spTree>
    <p:extLst>
      <p:ext uri="{BB962C8B-B14F-4D97-AF65-F5344CB8AC3E}">
        <p14:creationId xmlns:p14="http://schemas.microsoft.com/office/powerpoint/2010/main" val="408319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80281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无序列表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852" y="943123"/>
            <a:ext cx="5515555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&lt;ul&gt;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&lt;li&gt;&lt;a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&lt;/a&gt;&lt;/</a:t>
            </a:r>
            <a:r>
              <a:rPr lang="en-US" altLang="zh-CN" dirty="0" err="1">
                <a:solidFill>
                  <a:srgbClr val="C00000"/>
                </a:solidFill>
              </a:rPr>
              <a:t>ul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&lt;li&gt;&lt;a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="https://www.baidu.com", target="_blank"&gt;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 &lt;/</a:t>
            </a:r>
            <a:r>
              <a:rPr lang="en-US" altLang="zh-CN" dirty="0" err="1">
                <a:solidFill>
                  <a:srgbClr val="C00000"/>
                </a:solidFill>
              </a:rPr>
              <a:t>ul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&lt;/ul&gt;</a:t>
            </a:r>
            <a:endParaRPr lang="zh-CN" altLang="en-US" dirty="0">
              <a:solidFill>
                <a:srgbClr val="C00000"/>
              </a:solidFill>
            </a:endParaRPr>
          </a:p>
          <a:p>
            <a:endParaRPr lang="zh-CN" altLang="en-US" dirty="0"/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968583-9E67-5B40-9D03-DC8FD834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407" y="1219201"/>
            <a:ext cx="6516229" cy="37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3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7" name="矩形 6"/>
          <p:cNvSpPr/>
          <p:nvPr/>
        </p:nvSpPr>
        <p:spPr>
          <a:xfrm>
            <a:off x="2001612" y="102229"/>
            <a:ext cx="90059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链接到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paper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也可以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852" y="943123"/>
            <a:ext cx="5515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ul</a:t>
            </a:r>
            <a:r>
              <a:rPr lang="en-US" altLang="zh-CN" dirty="0">
                <a:solidFill>
                  <a:srgbClr val="C00000"/>
                </a:solidFill>
              </a:rPr>
              <a:t>&gt;&lt;a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=“</a:t>
            </a:r>
            <a:r>
              <a:rPr lang="en-US" altLang="zh-CN" dirty="0">
                <a:solidFill>
                  <a:srgbClr val="00B050"/>
                </a:solidFill>
              </a:rPr>
              <a:t>./CM/</a:t>
            </a:r>
            <a:r>
              <a:rPr lang="en-US" altLang="zh-CN" dirty="0">
                <a:solidFill>
                  <a:srgbClr val="C00000"/>
                </a:solidFill>
              </a:rPr>
              <a:t>Simon Farrell, Stephan Lewandowsky - Computational Modeling of Cognition and Behavior-Cambridge University Press (2018).pdf”&gt;</a:t>
            </a:r>
            <a:r>
              <a:rPr lang="zh-CN" altLang="en-US" dirty="0">
                <a:solidFill>
                  <a:srgbClr val="C00000"/>
                </a:solidFill>
              </a:rPr>
              <a:t>这是一本讲</a:t>
            </a:r>
            <a:r>
              <a:rPr lang="en-US" altLang="zh-CN" dirty="0">
                <a:solidFill>
                  <a:srgbClr val="C00000"/>
                </a:solidFill>
              </a:rPr>
              <a:t>computational modeling</a:t>
            </a:r>
            <a:r>
              <a:rPr lang="zh-CN" altLang="en-US" dirty="0">
                <a:solidFill>
                  <a:srgbClr val="C00000"/>
                </a:solidFill>
              </a:rPr>
              <a:t>的书</a:t>
            </a:r>
            <a:r>
              <a:rPr lang="en-US" altLang="zh-CN" dirty="0">
                <a:solidFill>
                  <a:srgbClr val="C00000"/>
                </a:solidFill>
              </a:rPr>
              <a:t>&lt;/a&gt;&lt;/</a:t>
            </a:r>
            <a:r>
              <a:rPr lang="en-US" altLang="zh-CN" dirty="0" err="1">
                <a:solidFill>
                  <a:srgbClr val="C00000"/>
                </a:solidFill>
              </a:rPr>
              <a:t>ul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ul</a:t>
            </a:r>
            <a:r>
              <a:rPr lang="en-US" altLang="zh-CN" dirty="0">
                <a:solidFill>
                  <a:srgbClr val="C00000"/>
                </a:solidFill>
              </a:rPr>
              <a:t>&gt;&lt;a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="https://www.baidu.com", target="_blank"&gt;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 &lt;/</a:t>
            </a:r>
            <a:r>
              <a:rPr lang="en-US" altLang="zh-CN" dirty="0" err="1">
                <a:solidFill>
                  <a:srgbClr val="C00000"/>
                </a:solidFill>
              </a:rPr>
              <a:t>ul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</a:p>
          <a:p>
            <a:endParaRPr lang="zh-CN" altLang="en-US" dirty="0"/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sp>
        <p:nvSpPr>
          <p:cNvPr id="10" name="矩形 9"/>
          <p:cNvSpPr/>
          <p:nvPr/>
        </p:nvSpPr>
        <p:spPr>
          <a:xfrm>
            <a:off x="7556877" y="5657538"/>
            <a:ext cx="3264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030A0"/>
                </a:solidFill>
              </a:rPr>
              <a:t>p.s</a:t>
            </a:r>
            <a:r>
              <a:rPr lang="en-US" altLang="zh-CN" dirty="0">
                <a:solidFill>
                  <a:srgbClr val="7030A0"/>
                </a:solidFill>
              </a:rPr>
              <a:t>: </a:t>
            </a:r>
            <a:r>
              <a:rPr lang="en-US" altLang="zh-CN" dirty="0">
                <a:solidFill>
                  <a:srgbClr val="7030A0"/>
                </a:solidFill>
                <a:hlinkClick r:id="rId2"/>
              </a:rPr>
              <a:t>http://gen.lib.rus.ec/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很多免费书下载的地方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此书可以找我要</a:t>
            </a:r>
            <a:r>
              <a:rPr lang="en-US" altLang="zh-CN" dirty="0">
                <a:solidFill>
                  <a:srgbClr val="7030A0"/>
                </a:solidFill>
              </a:rPr>
              <a:t>~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76" y="1400796"/>
            <a:ext cx="6191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7459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图片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556" y="1201975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&lt;ul&gt;&lt;img  src="</a:t>
            </a:r>
            <a:r>
              <a:rPr lang="zh-CN" altLang="en-US" dirty="0">
                <a:solidFill>
                  <a:srgbClr val="00B050"/>
                </a:solidFill>
              </a:rPr>
              <a:t>./img/</a:t>
            </a:r>
            <a:r>
              <a:rPr lang="zh-CN" altLang="en-US" dirty="0">
                <a:solidFill>
                  <a:srgbClr val="C00000"/>
                </a:solidFill>
              </a:rPr>
              <a:t>scene_xinyuan.jpeg" /&gt;&lt;/ul&gt;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&lt;ul&gt;&lt;img  src="</a:t>
            </a:r>
            <a:r>
              <a:rPr lang="zh-CN" altLang="en-US" dirty="0">
                <a:solidFill>
                  <a:srgbClr val="00B050"/>
                </a:solidFill>
              </a:rPr>
              <a:t>./img/</a:t>
            </a:r>
            <a:r>
              <a:rPr lang="zh-CN" altLang="en-US" dirty="0">
                <a:solidFill>
                  <a:srgbClr val="C00000"/>
                </a:solidFill>
              </a:rPr>
              <a:t>scene_xinyuan.jpeg" width="258" height="239" /&gt;&lt;/ul&gt;</a:t>
            </a:r>
          </a:p>
          <a:p>
            <a:endParaRPr lang="zh-CN" altLang="en-US" dirty="0"/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19" y="961594"/>
            <a:ext cx="5384544" cy="51370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矩形 6"/>
          <p:cNvSpPr/>
          <p:nvPr/>
        </p:nvSpPr>
        <p:spPr>
          <a:xfrm>
            <a:off x="440526" y="3325633"/>
            <a:ext cx="4713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altLang="zh-CN" u="sng" dirty="0">
                <a:solidFill>
                  <a:srgbClr val="006600"/>
                </a:solidFill>
                <a:hlinkClick r:id="rId3"/>
              </a:rPr>
              <a:t>&lt;!--</a:t>
            </a:r>
            <a:r>
              <a:rPr lang="zh-CN" altLang="en-US" u="sng" dirty="0">
                <a:solidFill>
                  <a:srgbClr val="006600"/>
                </a:solidFill>
                <a:hlinkClick r:id="rId3"/>
              </a:rPr>
              <a:t>注意我第二行的时候改了图片的大小</a:t>
            </a:r>
            <a:r>
              <a:rPr lang="en-US" altLang="zh-CN" u="sng" dirty="0">
                <a:solidFill>
                  <a:srgbClr val="006600"/>
                </a:solidFill>
                <a:hlinkClick r:id="rId3"/>
              </a:rPr>
              <a:t>--&gt;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32368"/>
              </p:ext>
            </p:extLst>
          </p:nvPr>
        </p:nvGraphicFramePr>
        <p:xfrm>
          <a:off x="2265965" y="6304176"/>
          <a:ext cx="7943850" cy="407670"/>
        </p:xfrm>
        <a:graphic>
          <a:graphicData uri="http://schemas.openxmlformats.org/drawingml/2006/table">
            <a:tbl>
              <a:tblPr/>
              <a:tblGrid>
                <a:gridCol w="3971925">
                  <a:extLst>
                    <a:ext uri="{9D8B030D-6E8A-4147-A177-3AD203B41FA5}">
                      <a16:colId xmlns:a16="http://schemas.microsoft.com/office/drawing/2014/main" val="407318206"/>
                    </a:ext>
                  </a:extLst>
                </a:gridCol>
                <a:gridCol w="3971925">
                  <a:extLst>
                    <a:ext uri="{9D8B030D-6E8A-4147-A177-3AD203B41FA5}">
                      <a16:colId xmlns:a16="http://schemas.microsoft.com/office/drawing/2014/main" val="38253238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u="sng" dirty="0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&lt;!--...--&gt;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0563C1"/>
                          </a:solidFill>
                          <a:effectLst/>
                        </a:rPr>
                        <a:t>定义注释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01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4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7798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视频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&lt;video&gt;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1511" y="1233294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 </a:t>
            </a:r>
          </a:p>
          <a:p>
            <a:r>
              <a:rPr lang="zh-CN" altLang="en-US" dirty="0"/>
              <a:t>&lt;meta charset="utf-8"&gt; </a:t>
            </a:r>
          </a:p>
          <a:p>
            <a:r>
              <a:rPr lang="zh-CN" altLang="en-US" dirty="0"/>
              <a:t>&lt;title&gt;如何建立个人网页&lt;/title&gt;</a:t>
            </a:r>
          </a:p>
          <a:p>
            <a:endParaRPr lang="zh-CN" altLang="en-US" dirty="0"/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&lt;video width="320" height="240" controls&gt;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&lt;source src="./video/alarming_dogs.mp4" type="video/mp4"&gt;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&lt;/video&gt;</a:t>
            </a:r>
          </a:p>
          <a:p>
            <a:endParaRPr lang="zh-CN" altLang="en-US" dirty="0"/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6985"/>
          <a:stretch/>
        </p:blipFill>
        <p:spPr>
          <a:xfrm>
            <a:off x="5967248" y="954471"/>
            <a:ext cx="5306903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7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7821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音频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&lt;audio&gt;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42" y="1317242"/>
            <a:ext cx="6534150" cy="3419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6558" y="850790"/>
            <a:ext cx="61984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 </a:t>
            </a:r>
          </a:p>
          <a:p>
            <a:r>
              <a:rPr lang="zh-CN" altLang="en-US" dirty="0"/>
              <a:t>&lt;meta charset="utf-8"&gt; </a:t>
            </a:r>
          </a:p>
          <a:p>
            <a:r>
              <a:rPr lang="zh-CN" altLang="en-US" dirty="0"/>
              <a:t>&lt;title&gt;如何建立个人网页&lt;/title&gt;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&lt;h1&gt;Listen to this!&lt;/h1&gt;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&lt;audio controls&gt;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&lt;source src="./background_music/soundofsilence.mp3" type="audio/mp3"&gt;</a:t>
            </a:r>
          </a:p>
          <a:p>
            <a:endParaRPr lang="zh-CN" altLang="en-US" dirty="0"/>
          </a:p>
          <a:p>
            <a:r>
              <a:rPr lang="zh-CN" altLang="en-US" dirty="0"/>
              <a:t>&lt;/audio&gt;</a:t>
            </a:r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5949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9531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如果你想添加背景音乐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1500" y="109151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 </a:t>
            </a:r>
          </a:p>
          <a:p>
            <a:r>
              <a:rPr lang="zh-CN" altLang="en-US" dirty="0"/>
              <a:t>&lt;meta charset="utf-8"&gt; </a:t>
            </a:r>
          </a:p>
          <a:p>
            <a:r>
              <a:rPr lang="zh-CN" altLang="en-US" dirty="0"/>
              <a:t>&lt;title&gt;如何建立个人网页&lt;/title&gt;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&lt;embed src="./background_music/soundofsilence.mp3" hidden="true" autostart="true" loop="true"&gt;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&lt;/head&gt;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&lt;body&gt;</a:t>
            </a:r>
          </a:p>
          <a:p>
            <a:endParaRPr lang="zh-CN" altLang="en-US" dirty="0"/>
          </a:p>
          <a:p>
            <a:r>
              <a:rPr lang="zh-CN" altLang="en-US" dirty="0"/>
              <a:t>&lt;h1&gt;欢迎来到我的主页！&lt;/h1&gt;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sp>
        <p:nvSpPr>
          <p:cNvPr id="7" name="矩形 6"/>
          <p:cNvSpPr/>
          <p:nvPr/>
        </p:nvSpPr>
        <p:spPr>
          <a:xfrm>
            <a:off x="7951015" y="5342228"/>
            <a:ext cx="3264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但是</a:t>
            </a:r>
            <a:r>
              <a:rPr lang="en-US" altLang="zh-CN" dirty="0">
                <a:solidFill>
                  <a:srgbClr val="7030A0"/>
                </a:solidFill>
              </a:rPr>
              <a:t>chrome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 err="1">
                <a:solidFill>
                  <a:srgbClr val="7030A0"/>
                </a:solidFill>
              </a:rPr>
              <a:t>firefox</a:t>
            </a:r>
            <a:r>
              <a:rPr lang="zh-CN" altLang="en-US" dirty="0">
                <a:solidFill>
                  <a:srgbClr val="7030A0"/>
                </a:solidFill>
              </a:rPr>
              <a:t>浏览器自</a:t>
            </a:r>
            <a:r>
              <a:rPr lang="en-US" altLang="zh-CN" dirty="0">
                <a:solidFill>
                  <a:srgbClr val="7030A0"/>
                </a:solidFill>
              </a:rPr>
              <a:t>2018</a:t>
            </a:r>
            <a:r>
              <a:rPr lang="zh-CN" altLang="en-US" dirty="0">
                <a:solidFill>
                  <a:srgbClr val="7030A0"/>
                </a:solidFill>
              </a:rPr>
              <a:t>年后不再支持自动播放；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IE </a:t>
            </a:r>
            <a:r>
              <a:rPr lang="zh-CN" altLang="en-US" dirty="0">
                <a:solidFill>
                  <a:srgbClr val="7030A0"/>
                </a:solidFill>
              </a:rPr>
              <a:t>浏览器支持</a:t>
            </a:r>
            <a:endParaRPr lang="en-US" altLang="zh-C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6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10197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表格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&lt;table&gt;&lt;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&gt;&lt;td&gt;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6558" y="850790"/>
            <a:ext cx="67739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 </a:t>
            </a:r>
          </a:p>
          <a:p>
            <a:r>
              <a:rPr lang="zh-CN" altLang="en-US" dirty="0"/>
              <a:t>&lt;meta charset="utf-8"&gt; </a:t>
            </a:r>
          </a:p>
          <a:p>
            <a:r>
              <a:rPr lang="zh-CN" altLang="en-US" dirty="0"/>
              <a:t>&lt;title&gt;如何建立个人网页&lt;/title&gt;	</a:t>
            </a:r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  <a:endParaRPr lang="en-US" altLang="zh-CN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&lt;table border=“1”&gt;</a:t>
            </a:r>
            <a:r>
              <a:rPr lang="zh-CN" altLang="en-US" sz="1600" dirty="0">
                <a:solidFill>
                  <a:srgbClr val="00B050"/>
                </a:solidFill>
              </a:rPr>
              <a:t>这是是否需要边框（</a:t>
            </a:r>
            <a:r>
              <a:rPr lang="en-US" altLang="zh-CN" sz="1600" dirty="0">
                <a:solidFill>
                  <a:srgbClr val="00B050"/>
                </a:solidFill>
              </a:rPr>
              <a:t>1=</a:t>
            </a:r>
            <a:r>
              <a:rPr lang="zh-CN" altLang="en-US" sz="1600" dirty="0">
                <a:solidFill>
                  <a:srgbClr val="00B050"/>
                </a:solidFill>
              </a:rPr>
              <a:t>有；</a:t>
            </a:r>
            <a:r>
              <a:rPr lang="en-US" altLang="zh-CN" sz="1600" dirty="0">
                <a:solidFill>
                  <a:srgbClr val="00B050"/>
                </a:solidFill>
              </a:rPr>
              <a:t>0=</a:t>
            </a:r>
            <a:r>
              <a:rPr lang="zh-CN" altLang="en-US" sz="1600" dirty="0">
                <a:solidFill>
                  <a:srgbClr val="00B050"/>
                </a:solidFill>
              </a:rPr>
              <a:t>无）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th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哪顿饭</a:t>
            </a:r>
            <a:r>
              <a:rPr lang="en-US" altLang="zh-CN" dirty="0">
                <a:solidFill>
                  <a:srgbClr val="C00000"/>
                </a:solidFill>
              </a:rPr>
              <a:t>&lt;/</a:t>
            </a:r>
            <a:r>
              <a:rPr lang="en-US" altLang="zh-CN" dirty="0" err="1">
                <a:solidFill>
                  <a:srgbClr val="C00000"/>
                </a:solidFill>
              </a:rPr>
              <a:t>th</a:t>
            </a:r>
            <a:r>
              <a:rPr lang="en-US" altLang="zh-CN" dirty="0">
                <a:solidFill>
                  <a:srgbClr val="C00000"/>
                </a:solidFill>
              </a:rPr>
              <a:t>&gt; &lt;</a:t>
            </a:r>
            <a:r>
              <a:rPr lang="en-US" altLang="zh-CN" dirty="0" err="1">
                <a:solidFill>
                  <a:srgbClr val="C00000"/>
                </a:solidFill>
              </a:rPr>
              <a:t>th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去哪吃</a:t>
            </a:r>
            <a:r>
              <a:rPr lang="en-US" altLang="zh-CN" dirty="0">
                <a:solidFill>
                  <a:srgbClr val="C00000"/>
                </a:solidFill>
              </a:rPr>
              <a:t>&lt;/</a:t>
            </a:r>
            <a:r>
              <a:rPr lang="en-US" altLang="zh-CN" dirty="0" err="1">
                <a:solidFill>
                  <a:srgbClr val="C00000"/>
                </a:solidFill>
              </a:rPr>
              <a:t>th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1600" dirty="0">
                <a:solidFill>
                  <a:srgbClr val="00B050"/>
                </a:solidFill>
              </a:rPr>
              <a:t>这是表头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tr</a:t>
            </a:r>
            <a:r>
              <a:rPr lang="en-US" altLang="zh-CN" dirty="0">
                <a:solidFill>
                  <a:srgbClr val="C00000"/>
                </a:solidFill>
              </a:rPr>
              <a:t>&gt; &lt;td&gt;</a:t>
            </a:r>
            <a:r>
              <a:rPr lang="zh-CN" altLang="en-US" dirty="0">
                <a:solidFill>
                  <a:srgbClr val="C00000"/>
                </a:solidFill>
              </a:rPr>
              <a:t>中午</a:t>
            </a:r>
            <a:r>
              <a:rPr lang="en-US" altLang="zh-CN" dirty="0">
                <a:solidFill>
                  <a:srgbClr val="C00000"/>
                </a:solidFill>
              </a:rPr>
              <a:t>&lt;/td&gt; &lt;td&gt;</a:t>
            </a:r>
            <a:r>
              <a:rPr lang="zh-CN" altLang="en-US" dirty="0">
                <a:solidFill>
                  <a:srgbClr val="C00000"/>
                </a:solidFill>
              </a:rPr>
              <a:t>学五</a:t>
            </a:r>
            <a:r>
              <a:rPr lang="en-US" altLang="zh-CN" dirty="0">
                <a:solidFill>
                  <a:srgbClr val="C00000"/>
                </a:solidFill>
              </a:rPr>
              <a:t>2&lt;/td&gt; &lt;/</a:t>
            </a:r>
            <a:r>
              <a:rPr lang="en-US" altLang="zh-CN" dirty="0" err="1">
                <a:solidFill>
                  <a:srgbClr val="C00000"/>
                </a:solidFill>
              </a:rPr>
              <a:t>tr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sz="1600" dirty="0">
                <a:solidFill>
                  <a:srgbClr val="00B050"/>
                </a:solidFill>
              </a:rPr>
              <a:t>这是第一行的内容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tr</a:t>
            </a:r>
            <a:r>
              <a:rPr lang="en-US" altLang="zh-CN" dirty="0">
                <a:solidFill>
                  <a:srgbClr val="C00000"/>
                </a:solidFill>
              </a:rPr>
              <a:t>&gt; &lt;td&gt;</a:t>
            </a:r>
            <a:r>
              <a:rPr lang="zh-CN" altLang="en-US" dirty="0">
                <a:solidFill>
                  <a:srgbClr val="C00000"/>
                </a:solidFill>
              </a:rPr>
              <a:t>晚上</a:t>
            </a:r>
            <a:r>
              <a:rPr lang="en-US" altLang="zh-CN" dirty="0">
                <a:solidFill>
                  <a:srgbClr val="C00000"/>
                </a:solidFill>
              </a:rPr>
              <a:t>&lt;/td&gt; &lt;td&gt;</a:t>
            </a:r>
            <a:r>
              <a:rPr lang="zh-CN" altLang="en-US" dirty="0">
                <a:solidFill>
                  <a:srgbClr val="C00000"/>
                </a:solidFill>
              </a:rPr>
              <a:t>新乐群</a:t>
            </a:r>
            <a:r>
              <a:rPr lang="en-US" altLang="zh-CN" dirty="0">
                <a:solidFill>
                  <a:srgbClr val="C00000"/>
                </a:solidFill>
              </a:rPr>
              <a:t>4&lt;/td&gt; &lt;/</a:t>
            </a:r>
            <a:r>
              <a:rPr lang="en-US" altLang="zh-CN" dirty="0" err="1">
                <a:solidFill>
                  <a:srgbClr val="C00000"/>
                </a:solidFill>
              </a:rPr>
              <a:t>tr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r>
              <a:rPr lang="zh-CN" altLang="en-US" dirty="0">
                <a:solidFill>
                  <a:srgbClr val="00B050"/>
                </a:solidFill>
              </a:rPr>
              <a:t>这是第二行的内容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&lt;/table&gt;</a:t>
            </a:r>
          </a:p>
          <a:p>
            <a:endParaRPr lang="zh-CN" altLang="en-US" dirty="0"/>
          </a:p>
          <a:p>
            <a:r>
              <a:rPr lang="zh-CN" altLang="en-US" dirty="0"/>
              <a:t>&lt;/audio&gt;</a:t>
            </a:r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76" y="1103585"/>
            <a:ext cx="4659786" cy="28476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127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8686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重要的几种语义元素以及效果 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9655" y="927733"/>
            <a:ext cx="54428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 </a:t>
            </a:r>
          </a:p>
          <a:p>
            <a:r>
              <a:rPr lang="zh-CN" altLang="en-US" dirty="0"/>
              <a:t>&lt;meta charset="utf-8"&gt; </a:t>
            </a:r>
          </a:p>
          <a:p>
            <a:r>
              <a:rPr lang="zh-CN" altLang="en-US" dirty="0"/>
              <a:t>&lt;title&gt;如何创建个人网站&lt;/title&gt; </a:t>
            </a:r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B050"/>
                </a:solidFill>
              </a:rPr>
              <a:t>&lt;section&gt;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&lt;h1&gt;</a:t>
            </a:r>
            <a:r>
              <a:rPr lang="en-US" altLang="zh-CN" dirty="0">
                <a:solidFill>
                  <a:srgbClr val="C00000"/>
                </a:solidFill>
              </a:rPr>
              <a:t>Your name</a:t>
            </a:r>
            <a:r>
              <a:rPr lang="zh-CN" altLang="en-US" dirty="0">
                <a:solidFill>
                  <a:srgbClr val="C00000"/>
                </a:solidFill>
              </a:rPr>
              <a:t>&lt;/h1&gt;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&lt;p&gt;</a:t>
            </a:r>
            <a:r>
              <a:rPr lang="en-US" altLang="zh-CN" dirty="0">
                <a:solidFill>
                  <a:srgbClr val="C00000"/>
                </a:solidFill>
              </a:rPr>
              <a:t>My name is </a:t>
            </a:r>
            <a:r>
              <a:rPr lang="en-US" altLang="zh-CN" dirty="0" err="1">
                <a:solidFill>
                  <a:srgbClr val="C00000"/>
                </a:solidFill>
              </a:rPr>
              <a:t>Xinyuan</a:t>
            </a:r>
            <a:r>
              <a:rPr lang="en-US" altLang="zh-CN" dirty="0">
                <a:solidFill>
                  <a:srgbClr val="C00000"/>
                </a:solidFill>
              </a:rPr>
              <a:t> Yan</a:t>
            </a:r>
            <a:r>
              <a:rPr lang="zh-CN" altLang="en-US" dirty="0">
                <a:solidFill>
                  <a:srgbClr val="C00000"/>
                </a:solidFill>
              </a:rPr>
              <a:t>. </a:t>
            </a:r>
            <a:r>
              <a:rPr lang="en-US" altLang="zh-CN" dirty="0">
                <a:solidFill>
                  <a:srgbClr val="C00000"/>
                </a:solidFill>
              </a:rPr>
              <a:t>Nice to see you! </a:t>
            </a:r>
            <a:r>
              <a:rPr lang="zh-CN" altLang="en-US" dirty="0">
                <a:solidFill>
                  <a:srgbClr val="C00000"/>
                </a:solidFill>
              </a:rPr>
              <a:t>&lt;/p&gt;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&lt;/section&gt;</a:t>
            </a:r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&lt;section&gt;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&lt;h1&gt;</a:t>
            </a:r>
            <a:r>
              <a:rPr lang="en-US" altLang="zh-CN" dirty="0">
                <a:solidFill>
                  <a:srgbClr val="C00000"/>
                </a:solidFill>
              </a:rPr>
              <a:t> Your hometown</a:t>
            </a:r>
            <a:r>
              <a:rPr lang="zh-CN" altLang="en-US" dirty="0">
                <a:solidFill>
                  <a:srgbClr val="C00000"/>
                </a:solidFill>
              </a:rPr>
              <a:t>&lt;/h1&gt;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&lt;p&gt;</a:t>
            </a:r>
            <a:r>
              <a:rPr lang="en-US" altLang="zh-CN" dirty="0">
                <a:solidFill>
                  <a:srgbClr val="C00000"/>
                </a:solidFill>
              </a:rPr>
              <a:t>My hometown is located in Chengdu, we have many delicious food and beautiful scene</a:t>
            </a:r>
            <a:r>
              <a:rPr lang="zh-CN" altLang="en-US" dirty="0">
                <a:solidFill>
                  <a:srgbClr val="C00000"/>
                </a:solidFill>
              </a:rPr>
              <a:t>&lt;/p&gt;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&lt;/section&gt;</a:t>
            </a:r>
          </a:p>
          <a:p>
            <a:endParaRPr lang="zh-CN" altLang="en-US" dirty="0"/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00" y="1638754"/>
            <a:ext cx="6079671" cy="32436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703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7959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重要的几种语义元素以及效果 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31996"/>
          <a:stretch/>
        </p:blipFill>
        <p:spPr>
          <a:xfrm>
            <a:off x="6348184" y="1252991"/>
            <a:ext cx="4589320" cy="4610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521153" y="1252991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 </a:t>
            </a:r>
          </a:p>
          <a:p>
            <a:r>
              <a:rPr lang="zh-CN" altLang="en-US" dirty="0"/>
              <a:t>&lt;meta charset="utf-8"&gt; </a:t>
            </a:r>
          </a:p>
          <a:p>
            <a:r>
              <a:rPr lang="zh-CN" altLang="en-US" dirty="0"/>
              <a:t>&lt;title&gt;如何创建个人网站&lt;/title&gt; </a:t>
            </a:r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00B050"/>
                </a:solidFill>
              </a:rPr>
              <a:t>&lt;nav&gt;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&lt;a href="/html/"&gt;About me&lt;/a&gt; |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&lt;a href="/css/"&gt;Research interests&lt;/a&gt; |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&lt;a href="/js/"&gt;Publication&lt;/a&gt; |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&lt;a href="/jquery/"&gt;Photo&lt;/a&gt;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&lt;/nav&gt;</a:t>
            </a:r>
          </a:p>
          <a:p>
            <a:endParaRPr lang="zh-CN" altLang="en-US" dirty="0"/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18729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94484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重要的几种语义元素以及效果 </a:t>
            </a:r>
            <a:r>
              <a:rPr lang="en-US" altLang="zh-CN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 &amp; &lt;footer&gt;</a:t>
            </a:r>
          </a:p>
          <a:p>
            <a:r>
              <a:rPr lang="zh-CN" alt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以及组织概览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2" y="1303461"/>
            <a:ext cx="6041733" cy="46038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406332" y="6215994"/>
            <a:ext cx="7663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https://www.w3school.com.cn/html/html5_semantic_elements.asp</a:t>
            </a:r>
          </a:p>
        </p:txBody>
      </p:sp>
    </p:spTree>
    <p:extLst>
      <p:ext uri="{BB962C8B-B14F-4D97-AF65-F5344CB8AC3E}">
        <p14:creationId xmlns:p14="http://schemas.microsoft.com/office/powerpoint/2010/main" val="166968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1366837"/>
            <a:ext cx="6181725" cy="41243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02370" y="5491162"/>
            <a:ext cx="433965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5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5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EE704E-BEB9-2747-A764-EF04FF725CDA}"/>
              </a:ext>
            </a:extLst>
          </p:cNvPr>
          <p:cNvSpPr/>
          <p:nvPr/>
        </p:nvSpPr>
        <p:spPr>
          <a:xfrm>
            <a:off x="2401987" y="36350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你可能需要！</a:t>
            </a:r>
            <a:endParaRPr lang="en-US" altLang="zh-CN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08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里的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制作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95" y="2935835"/>
            <a:ext cx="1116585" cy="7138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05" y="1687075"/>
            <a:ext cx="1133475" cy="866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735" y="3940067"/>
            <a:ext cx="1141193" cy="1049898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98373" y="1179052"/>
            <a:ext cx="3844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icon</a:t>
            </a:r>
            <a:r>
              <a:rPr lang="zh-CN" altLang="en-US" b="1" dirty="0">
                <a:solidFill>
                  <a:srgbClr val="C00000"/>
                </a:solidFill>
              </a:rPr>
              <a:t>寻找地址：https://icons8.com/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304" y="1687075"/>
            <a:ext cx="8781087" cy="436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4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里的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制作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1610" y="943123"/>
            <a:ext cx="11870390" cy="353943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/>
              <a:t>&lt;!DOCTYPE html&gt;</a:t>
            </a:r>
          </a:p>
          <a:p>
            <a:r>
              <a:rPr lang="zh-CN" altLang="en-US" sz="1600" dirty="0"/>
              <a:t>&lt;html&gt;</a:t>
            </a:r>
          </a:p>
          <a:p>
            <a:r>
              <a:rPr lang="zh-CN" altLang="en-US" sz="1600" dirty="0"/>
              <a:t>&lt;head&gt; </a:t>
            </a:r>
          </a:p>
          <a:p>
            <a:r>
              <a:rPr lang="zh-CN" altLang="en-US" sz="1600" dirty="0"/>
              <a:t>&lt;meta charset="utf-8"&gt; </a:t>
            </a:r>
          </a:p>
          <a:p>
            <a:r>
              <a:rPr lang="zh-CN" altLang="en-US" sz="1600" dirty="0"/>
              <a:t>&lt;title&gt;如何建立个人网页&lt;/title&gt;	</a:t>
            </a:r>
          </a:p>
          <a:p>
            <a:r>
              <a:rPr lang="zh-CN" altLang="en-US" sz="1600" dirty="0"/>
              <a:t>&lt;/head&gt;</a:t>
            </a:r>
          </a:p>
          <a:p>
            <a:r>
              <a:rPr lang="zh-CN" altLang="en-US" sz="1600" dirty="0"/>
              <a:t>&lt;body&gt;</a:t>
            </a:r>
          </a:p>
          <a:p>
            <a:endParaRPr lang="zh-CN" altLang="en-US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		&lt;a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 =“https://scholar.google.com/</a:t>
            </a:r>
            <a:r>
              <a:rPr lang="en-US" altLang="zh-CN" sz="1600" dirty="0" err="1"/>
              <a:t>scholar?q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Tali+Sharot</a:t>
            </a:r>
            <a:r>
              <a:rPr lang="en-US" altLang="zh-CN" sz="1600" dirty="0"/>
              <a:t>+&amp;</a:t>
            </a:r>
            <a:r>
              <a:rPr lang="en-US" altLang="zh-CN" sz="1600" dirty="0" err="1"/>
              <a:t>btnG</a:t>
            </a:r>
            <a:r>
              <a:rPr lang="en-US" altLang="zh-CN" sz="1600" dirty="0"/>
              <a:t>=&amp;hl=</a:t>
            </a:r>
            <a:r>
              <a:rPr lang="en-US" altLang="zh-CN" sz="1600" dirty="0" err="1"/>
              <a:t>zh-CN&amp;as_sdt</a:t>
            </a:r>
            <a:r>
              <a:rPr lang="en-US" altLang="zh-CN" sz="1600" dirty="0"/>
              <a:t>=0%2C5”&gt;&lt;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="https://img.icons8.com/color/48/000000/google-plus.png"/&gt;&lt;/a&gt;</a:t>
            </a:r>
          </a:p>
          <a:p>
            <a:r>
              <a:rPr lang="en-US" altLang="zh-CN" sz="1600" dirty="0"/>
              <a:t>		</a:t>
            </a:r>
          </a:p>
          <a:p>
            <a:r>
              <a:rPr lang="en-US" altLang="zh-CN" sz="1600" dirty="0"/>
              <a:t>		&lt;a </a:t>
            </a:r>
            <a:r>
              <a:rPr lang="en-US" altLang="zh-CN" sz="1600" dirty="0" err="1"/>
              <a:t>href</a:t>
            </a:r>
            <a:r>
              <a:rPr lang="en-US" altLang="zh-CN" sz="1600" dirty="0"/>
              <a:t> =“https://twitter.com”&gt; 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="https://img.icons8.com/color/48/000000/twitter.png"/&gt;&lt;/a&gt;</a:t>
            </a:r>
            <a:endParaRPr lang="zh-CN" altLang="en-US" sz="1600" dirty="0"/>
          </a:p>
          <a:p>
            <a:r>
              <a:rPr lang="zh-CN" altLang="en-US" sz="1600" dirty="0"/>
              <a:t>&lt;/body&gt;</a:t>
            </a:r>
          </a:p>
          <a:p>
            <a:r>
              <a:rPr lang="zh-CN" altLang="en-US" sz="1600" dirty="0"/>
              <a:t>&lt;/html&gt;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529" y="4574886"/>
            <a:ext cx="3984136" cy="21918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567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4607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里的简单样式设计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337" y="94312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&lt;head&gt; </a:t>
            </a:r>
          </a:p>
          <a:p>
            <a:r>
              <a:rPr lang="zh-CN" altLang="en-US" dirty="0"/>
              <a:t>&lt;meta charset="utf-8"&gt; </a:t>
            </a:r>
          </a:p>
          <a:p>
            <a:r>
              <a:rPr lang="zh-CN" altLang="en-US" dirty="0"/>
              <a:t>&lt;title&gt;如何创建个人网站&lt;/title&gt; </a:t>
            </a:r>
          </a:p>
          <a:p>
            <a:r>
              <a:rPr lang="zh-CN" altLang="en-US" dirty="0"/>
              <a:t>&lt;/head&gt;</a:t>
            </a:r>
          </a:p>
          <a:p>
            <a:r>
              <a:rPr lang="zh-CN" altLang="en-US" dirty="0"/>
              <a:t>&lt;body&gt;</a:t>
            </a:r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&lt;h1 style=“text-align:center;”&gt;</a:t>
            </a:r>
            <a:r>
              <a:rPr lang="en-US" altLang="zh-CN" dirty="0">
                <a:solidFill>
                  <a:srgbClr val="C00000"/>
                </a:solidFill>
              </a:rPr>
              <a:t>Your name</a:t>
            </a:r>
            <a:r>
              <a:rPr lang="zh-CN" altLang="en-US" dirty="0">
                <a:solidFill>
                  <a:srgbClr val="C00000"/>
                </a:solidFill>
              </a:rPr>
              <a:t>&lt;/h1&gt;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&lt;p&gt;</a:t>
            </a:r>
            <a:r>
              <a:rPr lang="en-US" altLang="zh-CN" dirty="0">
                <a:solidFill>
                  <a:srgbClr val="C00000"/>
                </a:solidFill>
              </a:rPr>
              <a:t>Please put your profile here</a:t>
            </a:r>
            <a:r>
              <a:rPr lang="zh-CN" altLang="en-US" dirty="0">
                <a:solidFill>
                  <a:srgbClr val="C00000"/>
                </a:solidFill>
              </a:rPr>
              <a:t>&lt;/p&gt;</a:t>
            </a:r>
          </a:p>
          <a:p>
            <a:endParaRPr lang="zh-CN" altLang="en-US" dirty="0"/>
          </a:p>
          <a:p>
            <a:r>
              <a:rPr lang="zh-CN" altLang="en-US" dirty="0"/>
              <a:t>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4406353"/>
            <a:ext cx="8505825" cy="2381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16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4607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里的简单样式设计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056" y="1091519"/>
            <a:ext cx="74143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&lt;!DOCTYPE html&gt;</a:t>
            </a:r>
          </a:p>
          <a:p>
            <a:r>
              <a:rPr lang="en-US" altLang="zh-CN" dirty="0"/>
              <a:t>&lt;html&gt;</a:t>
            </a:r>
          </a:p>
          <a:p>
            <a:r>
              <a:rPr lang="en-US" altLang="zh-CN" dirty="0"/>
              <a:t>&lt;head&gt; </a:t>
            </a:r>
          </a:p>
          <a:p>
            <a:r>
              <a:rPr lang="en-US" altLang="zh-CN" dirty="0"/>
              <a:t>&lt;meta charset="utf-8"&gt; </a:t>
            </a:r>
          </a:p>
          <a:p>
            <a:r>
              <a:rPr lang="en-US" altLang="zh-CN" dirty="0"/>
              <a:t>&lt;title&gt;</a:t>
            </a:r>
            <a:r>
              <a:rPr lang="zh-CN" altLang="en-US" dirty="0"/>
              <a:t>如何创建个人网站</a:t>
            </a:r>
            <a:r>
              <a:rPr lang="en-US" altLang="zh-CN" dirty="0"/>
              <a:t>&lt;/title&gt; </a:t>
            </a:r>
          </a:p>
          <a:p>
            <a:r>
              <a:rPr lang="en-US" altLang="zh-CN" dirty="0"/>
              <a:t>&lt;/head&gt;</a:t>
            </a:r>
          </a:p>
          <a:p>
            <a:r>
              <a:rPr lang="en-US" altLang="zh-CN" dirty="0"/>
              <a:t>&lt;body&gt;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&lt;h1 style"&gt;</a:t>
            </a:r>
            <a:r>
              <a:rPr lang="zh-CN" altLang="en-US" dirty="0">
                <a:solidFill>
                  <a:srgbClr val="C00000"/>
                </a:solidFill>
              </a:rPr>
              <a:t>主要简介</a:t>
            </a:r>
            <a:r>
              <a:rPr lang="en-US" altLang="zh-CN" dirty="0">
                <a:solidFill>
                  <a:srgbClr val="C00000"/>
                </a:solidFill>
              </a:rPr>
              <a:t>&lt;/h1&gt;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&lt;p style="font-family="font-family:arial;text-align:centery:arial;color:red;font-size:20px;"&gt;</a:t>
            </a:r>
            <a:r>
              <a:rPr lang="zh-CN" altLang="en-US" dirty="0">
                <a:solidFill>
                  <a:srgbClr val="C00000"/>
                </a:solidFill>
              </a:rPr>
              <a:t>简介段落。</a:t>
            </a:r>
            <a:r>
              <a:rPr lang="en-US" altLang="zh-CN" dirty="0">
                <a:solidFill>
                  <a:srgbClr val="C00000"/>
                </a:solidFill>
              </a:rPr>
              <a:t>&lt;/p&gt;</a:t>
            </a:r>
          </a:p>
          <a:p>
            <a:r>
              <a:rPr lang="en-US" altLang="zh-CN" dirty="0"/>
              <a:t>&lt;/body&gt;</a:t>
            </a:r>
          </a:p>
          <a:p>
            <a:r>
              <a:rPr lang="en-US" altLang="zh-CN" dirty="0"/>
              <a:t>&lt;/html&gt;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4300537"/>
            <a:ext cx="8486775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26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46073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里的简单样式设计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25438"/>
              </p:ext>
            </p:extLst>
          </p:nvPr>
        </p:nvGraphicFramePr>
        <p:xfrm>
          <a:off x="1916264" y="199601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872196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3562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label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210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&lt;b&gt;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60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斜体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26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&lt;sub&gt;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下标字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40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&lt;sup&gt;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上标字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35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905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8491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interesting and advanced things……</a:t>
            </a:r>
            <a:endParaRPr lang="zh-CN" alt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1153" y="943123"/>
            <a:ext cx="7641021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&lt;!DOCTYPE html&gt;</a:t>
            </a:r>
          </a:p>
          <a:p>
            <a:r>
              <a:rPr lang="zh-CN" altLang="en-US" sz="1400" dirty="0"/>
              <a:t>&lt;html&gt;</a:t>
            </a:r>
          </a:p>
          <a:p>
            <a:r>
              <a:rPr lang="zh-CN" altLang="en-US" sz="1400" dirty="0"/>
              <a:t>&lt;head&gt; </a:t>
            </a:r>
          </a:p>
          <a:p>
            <a:r>
              <a:rPr lang="zh-CN" altLang="en-US" sz="1400" dirty="0"/>
              <a:t>&lt;meta charset="utf-8"&gt; </a:t>
            </a:r>
          </a:p>
          <a:p>
            <a:r>
              <a:rPr lang="zh-CN" altLang="en-US" sz="1400" dirty="0"/>
              <a:t>&lt;title&gt;如何创建个人网站&lt;/title&gt; </a:t>
            </a:r>
          </a:p>
          <a:p>
            <a:r>
              <a:rPr lang="zh-CN" altLang="en-US" sz="1400" dirty="0"/>
              <a:t>&lt;/head&gt;</a:t>
            </a:r>
          </a:p>
          <a:p>
            <a:r>
              <a:rPr lang="zh-CN" altLang="en-US" sz="1400" dirty="0"/>
              <a:t>&lt;body&gt;</a:t>
            </a:r>
          </a:p>
          <a:p>
            <a:r>
              <a:rPr lang="zh-CN" altLang="en-US" sz="1400" dirty="0"/>
              <a:t>	</a:t>
            </a:r>
          </a:p>
          <a:p>
            <a:r>
              <a:rPr lang="zh-CN" altLang="en-US" sz="1400" dirty="0"/>
              <a:t>&lt;form action="demo-form.php" method="get"&gt;</a:t>
            </a:r>
          </a:p>
          <a:p>
            <a:r>
              <a:rPr lang="zh-CN" altLang="en-US" sz="1400" dirty="0"/>
              <a:t>&lt;input list="browsers" name="browser"&gt;</a:t>
            </a:r>
          </a:p>
          <a:p>
            <a:r>
              <a:rPr lang="zh-CN" altLang="en-US" sz="1400" dirty="0"/>
              <a:t>&lt;datalist id="browsers"&gt;</a:t>
            </a:r>
          </a:p>
          <a:p>
            <a:r>
              <a:rPr lang="zh-CN" altLang="en-US" sz="1400" dirty="0"/>
              <a:t>  &lt;option value=“本科生"&gt;</a:t>
            </a:r>
          </a:p>
          <a:p>
            <a:r>
              <a:rPr lang="zh-CN" altLang="en-US" sz="1400" dirty="0"/>
              <a:t>  &lt;option value=“硕士生"&gt;</a:t>
            </a:r>
          </a:p>
          <a:p>
            <a:r>
              <a:rPr lang="zh-CN" altLang="en-US" sz="1400" dirty="0"/>
              <a:t>  &lt;option value=“博士生"&gt;</a:t>
            </a:r>
          </a:p>
          <a:p>
            <a:r>
              <a:rPr lang="zh-CN" altLang="en-US" sz="1400" dirty="0"/>
              <a:t>  &lt;option value=“博士后"&gt;</a:t>
            </a:r>
          </a:p>
          <a:p>
            <a:r>
              <a:rPr lang="zh-CN" altLang="en-US" sz="1400" dirty="0"/>
              <a:t>  &lt;option value=“</a:t>
            </a:r>
            <a:r>
              <a:rPr lang="en-US" altLang="zh-CN" sz="1400" dirty="0"/>
              <a:t>PI</a:t>
            </a:r>
            <a:r>
              <a:rPr lang="zh-CN" altLang="en-US" sz="1400" dirty="0"/>
              <a:t>"&gt;</a:t>
            </a:r>
          </a:p>
          <a:p>
            <a:r>
              <a:rPr lang="zh-CN" altLang="en-US" sz="1400" dirty="0"/>
              <a:t>&lt;/datalist&gt;</a:t>
            </a:r>
          </a:p>
          <a:p>
            <a:r>
              <a:rPr lang="zh-CN" altLang="en-US" sz="1400" dirty="0"/>
              <a:t>&lt;input type="submit"&gt;</a:t>
            </a:r>
          </a:p>
          <a:p>
            <a:r>
              <a:rPr lang="zh-CN" altLang="en-US" sz="1400" dirty="0"/>
              <a:t>&lt;/form&gt;</a:t>
            </a:r>
          </a:p>
          <a:p>
            <a:endParaRPr lang="zh-CN" altLang="en-US" sz="1400" dirty="0"/>
          </a:p>
          <a:p>
            <a:endParaRPr lang="zh-CN" altLang="en-US" sz="1400" dirty="0"/>
          </a:p>
          <a:p>
            <a:r>
              <a:rPr lang="zh-CN" altLang="en-US" sz="1400" dirty="0"/>
              <a:t>&lt;/body&gt;</a:t>
            </a:r>
          </a:p>
          <a:p>
            <a:r>
              <a:rPr lang="zh-CN" altLang="en-US" sz="1400" dirty="0"/>
              <a:t>&lt;/html&gt;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55337"/>
          <a:stretch/>
        </p:blipFill>
        <p:spPr>
          <a:xfrm>
            <a:off x="7204513" y="1114216"/>
            <a:ext cx="3650046" cy="47053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702120" y="5990659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Input-</a:t>
            </a: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表单元素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529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1268564" y="3274054"/>
            <a:ext cx="101986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 on: create a simple (ugly) personal website!!</a:t>
            </a:r>
            <a:endParaRPr lang="zh-CN" alt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30564" y="179173"/>
            <a:ext cx="2186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Hands on!</a:t>
            </a:r>
            <a:endParaRPr lang="zh-CN" alt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3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911D73-D3AB-E84B-AB71-40670E2E4362}"/>
              </a:ext>
            </a:extLst>
          </p:cNvPr>
          <p:cNvSpPr/>
          <p:nvPr/>
        </p:nvSpPr>
        <p:spPr>
          <a:xfrm>
            <a:off x="2030564" y="179173"/>
            <a:ext cx="41296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CSS3——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盒子的概念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0BD5C2-3347-B747-BEFA-4CE0051D443B}"/>
              </a:ext>
            </a:extLst>
          </p:cNvPr>
          <p:cNvSpPr/>
          <p:nvPr/>
        </p:nvSpPr>
        <p:spPr>
          <a:xfrm>
            <a:off x="841726" y="1754201"/>
            <a:ext cx="75264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en-US" altLang="zh-CN" sz="2800" b="1" dirty="0">
                <a:solidFill>
                  <a:srgbClr val="002060"/>
                </a:solidFill>
                <a:latin typeface="Helvetica Neue" panose="02000503000000020004" pitchFamily="2" charset="0"/>
              </a:rPr>
              <a:t>CSS </a:t>
            </a:r>
            <a:r>
              <a:rPr lang="zh-CN" altLang="en-US" sz="2800" b="1" dirty="0">
                <a:solidFill>
                  <a:srgbClr val="002060"/>
                </a:solidFill>
                <a:latin typeface="Helvetica Neue" panose="02000503000000020004" pitchFamily="2" charset="0"/>
              </a:rPr>
              <a:t>指层叠样式表 </a:t>
            </a:r>
            <a:r>
              <a:rPr lang="en-US" altLang="zh-CN" sz="2800" b="1" dirty="0">
                <a:solidFill>
                  <a:srgbClr val="002060"/>
                </a:solidFill>
                <a:latin typeface="Helvetica Neue" panose="02000503000000020004" pitchFamily="2" charset="0"/>
              </a:rPr>
              <a:t>(Cascading Style Sheets)</a:t>
            </a:r>
            <a:endParaRPr lang="en-US" altLang="zh-CN" sz="2800" b="1" i="0" dirty="0">
              <a:solidFill>
                <a:srgbClr val="002060"/>
              </a:solidFill>
              <a:effectLst/>
              <a:latin typeface="Helvetica Neue" panose="02000503000000020004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1D32FC6-C791-4140-9BE4-A0DC4259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595" y="2446161"/>
            <a:ext cx="6584700" cy="319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26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8C9247-9A2D-EA4E-A041-49219D05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23" y="1962150"/>
            <a:ext cx="10642600" cy="2933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6F51C7-2239-514A-ADD9-8B6042968BFC}"/>
              </a:ext>
            </a:extLst>
          </p:cNvPr>
          <p:cNvSpPr/>
          <p:nvPr/>
        </p:nvSpPr>
        <p:spPr>
          <a:xfrm>
            <a:off x="2030564" y="179173"/>
            <a:ext cx="92127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涉及到样式的修改，一般把格式另存在一个文档里</a:t>
            </a:r>
            <a:endParaRPr lang="en-US" altLang="zh-CN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如：</a:t>
            </a:r>
            <a:r>
              <a:rPr lang="en-US" altLang="zh-CN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assets/</a:t>
            </a:r>
            <a:r>
              <a:rPr lang="en-US" altLang="zh-CN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zh-CN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CN" sz="3200" dirty="0" err="1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main.css</a:t>
            </a:r>
            <a:r>
              <a:rPr lang="en-US" altLang="zh-CN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endParaRPr lang="zh-CN" alt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000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站点部署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让你的网页公开出来</a:t>
            </a:r>
          </a:p>
        </p:txBody>
      </p:sp>
      <p:sp>
        <p:nvSpPr>
          <p:cNvPr id="7" name="矩形 6"/>
          <p:cNvSpPr/>
          <p:nvPr/>
        </p:nvSpPr>
        <p:spPr>
          <a:xfrm>
            <a:off x="103831" y="1091519"/>
            <a:ext cx="31454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方法一：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zh-CN" altLang="en-US" sz="32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2" y="1917023"/>
            <a:ext cx="79629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3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31" y="2266122"/>
            <a:ext cx="1153856" cy="11660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234"/>
          <a:stretch/>
        </p:blipFill>
        <p:spPr>
          <a:xfrm>
            <a:off x="1498326" y="4112484"/>
            <a:ext cx="1943872" cy="11274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622067" y="3514477"/>
            <a:ext cx="18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Visual studio code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1431" y="13515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编写工具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916264" y="5270443"/>
            <a:ext cx="1104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HBuilderX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E75052-4030-D446-9F92-A743AA515748}"/>
              </a:ext>
            </a:extLst>
          </p:cNvPr>
          <p:cNvSpPr/>
          <p:nvPr/>
        </p:nvSpPr>
        <p:spPr>
          <a:xfrm>
            <a:off x="2401987" y="36350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你可能需要！</a:t>
            </a:r>
            <a:endParaRPr lang="en-US" altLang="zh-CN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97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站点部署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让你的网页公开出来</a:t>
            </a:r>
          </a:p>
        </p:txBody>
      </p:sp>
      <p:sp>
        <p:nvSpPr>
          <p:cNvPr id="8" name="矩形 7"/>
          <p:cNvSpPr/>
          <p:nvPr/>
        </p:nvSpPr>
        <p:spPr>
          <a:xfrm>
            <a:off x="103831" y="1091519"/>
            <a:ext cx="10123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方法二：租阿里云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腾讯云的服务器，安装部署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环境</a:t>
            </a:r>
          </a:p>
        </p:txBody>
      </p:sp>
      <p:sp>
        <p:nvSpPr>
          <p:cNvPr id="9" name="矩形 8"/>
          <p:cNvSpPr/>
          <p:nvPr/>
        </p:nvSpPr>
        <p:spPr>
          <a:xfrm>
            <a:off x="2644972" y="2965202"/>
            <a:ext cx="6098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</a:rPr>
              <a:t>详细步骤见：</a:t>
            </a:r>
            <a:r>
              <a:rPr lang="zh-CN" altLang="en-US" sz="3200" b="1" dirty="0">
                <a:solidFill>
                  <a:srgbClr val="00B050"/>
                </a:solidFill>
              </a:rPr>
              <a:t>站点部署教程</a:t>
            </a:r>
            <a:r>
              <a:rPr lang="en-US" altLang="zh-CN" sz="3200" b="1" dirty="0">
                <a:solidFill>
                  <a:srgbClr val="00B050"/>
                </a:solidFill>
              </a:rPr>
              <a:t>.</a:t>
            </a:r>
            <a:r>
              <a:rPr lang="en-US" altLang="zh-CN" sz="3200" b="1" dirty="0" err="1">
                <a:solidFill>
                  <a:srgbClr val="00B050"/>
                </a:solidFill>
              </a:rPr>
              <a:t>docx</a:t>
            </a:r>
            <a:endParaRPr lang="zh-CN" alt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93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学习材料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132" y="2365578"/>
            <a:ext cx="9403331" cy="408309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67976" y="1409838"/>
            <a:ext cx="1686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</a:rPr>
              <a:t>站 尚硅谷</a:t>
            </a:r>
          </a:p>
        </p:txBody>
      </p:sp>
    </p:spTree>
    <p:extLst>
      <p:ext uri="{BB962C8B-B14F-4D97-AF65-F5344CB8AC3E}">
        <p14:creationId xmlns:p14="http://schemas.microsoft.com/office/powerpoint/2010/main" val="1922390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学习材料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14" y="1565341"/>
            <a:ext cx="6625891" cy="46542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66098" y="317672"/>
            <a:ext cx="52357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https://www.w3school.com.cn/</a:t>
            </a:r>
          </a:p>
        </p:txBody>
      </p:sp>
    </p:spTree>
    <p:extLst>
      <p:ext uri="{BB962C8B-B14F-4D97-AF65-F5344CB8AC3E}">
        <p14:creationId xmlns:p14="http://schemas.microsoft.com/office/powerpoint/2010/main" val="142854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3075847" y="2864680"/>
            <a:ext cx="67505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如果没有那么多时间学这些，咋整？</a:t>
            </a:r>
          </a:p>
        </p:txBody>
      </p:sp>
      <p:sp>
        <p:nvSpPr>
          <p:cNvPr id="7" name="下箭头 6"/>
          <p:cNvSpPr/>
          <p:nvPr/>
        </p:nvSpPr>
        <p:spPr>
          <a:xfrm>
            <a:off x="5775158" y="3715352"/>
            <a:ext cx="1063187" cy="214643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42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3437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半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 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的一种方式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332633" y="209950"/>
            <a:ext cx="35990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https://wowchemy.com/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31" y="1091519"/>
            <a:ext cx="9422483" cy="553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53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3437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半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DIY 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的一种方式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4" y="850790"/>
            <a:ext cx="10972800" cy="594873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32633" y="209950"/>
            <a:ext cx="2895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https://zh.wix.com/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23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32C076-8ED1-EA42-B6C0-B8C29672B598}"/>
              </a:ext>
            </a:extLst>
          </p:cNvPr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4957CD-4208-EB4B-873F-A38790D6304B}"/>
              </a:ext>
            </a:extLst>
          </p:cNvPr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14D3FB-A0AB-B540-96E6-C5E6EFBCA3F4}"/>
              </a:ext>
            </a:extLst>
          </p:cNvPr>
          <p:cNvSpPr/>
          <p:nvPr/>
        </p:nvSpPr>
        <p:spPr>
          <a:xfrm>
            <a:off x="2401987" y="36350"/>
            <a:ext cx="47307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的一般结构</a:t>
            </a:r>
            <a:endParaRPr lang="en-US" altLang="zh-CN" sz="4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8534F9-4FC2-1B45-8A18-5A952BB70150}"/>
              </a:ext>
            </a:extLst>
          </p:cNvPr>
          <p:cNvSpPr/>
          <p:nvPr/>
        </p:nvSpPr>
        <p:spPr>
          <a:xfrm>
            <a:off x="622852" y="94312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&lt;style&gt;</a:t>
            </a:r>
          </a:p>
          <a:p>
            <a:r>
              <a:rPr lang="en-US" altLang="zh-CN" dirty="0"/>
              <a:t>&lt;/style&gt;</a:t>
            </a:r>
            <a:endParaRPr lang="zh-CN" altLang="en-US" dirty="0"/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&lt;h1&gt;hello world! rep1&lt;/h1&gt;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3147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2" name="矩形 1"/>
          <p:cNvSpPr/>
          <p:nvPr/>
        </p:nvSpPr>
        <p:spPr>
          <a:xfrm>
            <a:off x="2001612" y="102229"/>
            <a:ext cx="6979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标题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2852" y="943123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&lt;h1&gt;hello world! rep1&lt;/h1&gt;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&lt;h2&gt;hello world! rep2&lt;/h2&gt;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&lt;h3&gt;hello world! rep3&lt;/h3&gt;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&lt;h4&gt;hello world! rep4&lt;/h4&gt;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&lt;h5&gt;hello world! rep5&lt;/h5&gt;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&lt;h6&gt;hello world! rep6&lt;/h6&gt;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50661"/>
          <a:stretch/>
        </p:blipFill>
        <p:spPr>
          <a:xfrm>
            <a:off x="6835488" y="943123"/>
            <a:ext cx="4797271" cy="48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6979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段落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172" y="994948"/>
            <a:ext cx="5810250" cy="43910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1396" y="104314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&lt;p&gt;currently a Ph.D. candidate in cognitive neuroscience&lt;/p&gt;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&lt;p&gt;currently a Ph.D. candidate in &lt;</a:t>
            </a:r>
            <a:r>
              <a:rPr lang="en-US" altLang="zh-CN" dirty="0" err="1">
                <a:solidFill>
                  <a:srgbClr val="C00000"/>
                </a:solidFill>
              </a:rPr>
              <a:t>br</a:t>
            </a:r>
            <a:r>
              <a:rPr lang="en-US" altLang="zh-CN" dirty="0">
                <a:solidFill>
                  <a:srgbClr val="C00000"/>
                </a:solidFill>
              </a:rPr>
              <a:t>&gt;cognitive neuroscience&lt;/</a:t>
            </a:r>
            <a:r>
              <a:rPr lang="en-US" altLang="zh-CN" dirty="0" err="1">
                <a:solidFill>
                  <a:srgbClr val="C00000"/>
                </a:solidFill>
              </a:rPr>
              <a:t>br</a:t>
            </a:r>
            <a:r>
              <a:rPr lang="en-US" altLang="zh-CN" dirty="0">
                <a:solidFill>
                  <a:srgbClr val="C00000"/>
                </a:solidFill>
              </a:rPr>
              <a:t>&gt;&lt;/p&gt;</a:t>
            </a:r>
          </a:p>
          <a:p>
            <a:endParaRPr lang="zh-CN" altLang="en-US" dirty="0"/>
          </a:p>
          <a:p>
            <a:r>
              <a:rPr lang="zh-CN" altLang="en-US" dirty="0"/>
              <a:t>		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sp>
        <p:nvSpPr>
          <p:cNvPr id="9" name="矩形 8"/>
          <p:cNvSpPr/>
          <p:nvPr/>
        </p:nvSpPr>
        <p:spPr>
          <a:xfrm>
            <a:off x="7556877" y="5657538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&lt;</a:t>
            </a:r>
            <a:r>
              <a:rPr lang="en-US" altLang="zh-CN" dirty="0" err="1">
                <a:solidFill>
                  <a:srgbClr val="7030A0"/>
                </a:solidFill>
              </a:rPr>
              <a:t>br</a:t>
            </a:r>
            <a:r>
              <a:rPr lang="en-US" altLang="zh-CN" dirty="0">
                <a:solidFill>
                  <a:srgbClr val="7030A0"/>
                </a:solidFill>
              </a:rPr>
              <a:t>&gt; &lt;/</a:t>
            </a:r>
            <a:r>
              <a:rPr lang="en-US" altLang="zh-CN" dirty="0" err="1">
                <a:solidFill>
                  <a:srgbClr val="7030A0"/>
                </a:solidFill>
              </a:rPr>
              <a:t>br</a:t>
            </a:r>
            <a:r>
              <a:rPr lang="en-US" altLang="zh-CN" dirty="0">
                <a:solidFill>
                  <a:srgbClr val="7030A0"/>
                </a:solidFill>
              </a:rPr>
              <a:t>&gt;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这是换行的意思</a:t>
            </a:r>
          </a:p>
        </p:txBody>
      </p:sp>
      <p:sp>
        <p:nvSpPr>
          <p:cNvPr id="10" name="椭圆 9"/>
          <p:cNvSpPr/>
          <p:nvPr/>
        </p:nvSpPr>
        <p:spPr>
          <a:xfrm>
            <a:off x="5918172" y="1892410"/>
            <a:ext cx="2335282" cy="81103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7203882" y="2719346"/>
            <a:ext cx="1041621" cy="293819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2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1396" y="1043145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&lt;p&gt;currently a Ph.D. candidate in cognitive neuroscience&lt;/p&gt;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&lt;p&gt;currently a Ph.D. candidate in &lt;</a:t>
            </a:r>
            <a:r>
              <a:rPr lang="en-US" altLang="zh-CN" dirty="0" err="1">
                <a:solidFill>
                  <a:srgbClr val="C00000"/>
                </a:solidFill>
              </a:rPr>
              <a:t>br</a:t>
            </a:r>
            <a:r>
              <a:rPr lang="en-US" altLang="zh-CN" dirty="0">
                <a:solidFill>
                  <a:srgbClr val="C00000"/>
                </a:solidFill>
              </a:rPr>
              <a:t>&gt;cognitive neuroscience&lt;/</a:t>
            </a:r>
            <a:r>
              <a:rPr lang="en-US" altLang="zh-CN" dirty="0" err="1">
                <a:solidFill>
                  <a:srgbClr val="C00000"/>
                </a:solidFill>
              </a:rPr>
              <a:t>br</a:t>
            </a:r>
            <a:r>
              <a:rPr lang="en-US" altLang="zh-CN" dirty="0">
                <a:solidFill>
                  <a:srgbClr val="C00000"/>
                </a:solidFill>
              </a:rPr>
              <a:t>&gt;&lt;/p&gt;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&lt;p&gt;</a:t>
            </a:r>
            <a:r>
              <a:rPr lang="zh-CN" altLang="en-US" dirty="0">
                <a:solidFill>
                  <a:srgbClr val="C00000"/>
                </a:solidFill>
              </a:rPr>
              <a:t>这个部分介绍一下人物生平</a:t>
            </a:r>
            <a:r>
              <a:rPr lang="en-US" altLang="zh-CN" dirty="0">
                <a:solidFill>
                  <a:srgbClr val="C00000"/>
                </a:solidFill>
              </a:rPr>
              <a:t>&lt;/p&gt;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hr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&lt;p&gt;XXX</a:t>
            </a:r>
            <a:r>
              <a:rPr lang="zh-CN" altLang="en-US" dirty="0">
                <a:solidFill>
                  <a:srgbClr val="C00000"/>
                </a:solidFill>
              </a:rPr>
              <a:t>， </a:t>
            </a:r>
            <a:r>
              <a:rPr lang="en-US" altLang="zh-CN" dirty="0">
                <a:solidFill>
                  <a:srgbClr val="C00000"/>
                </a:solidFill>
              </a:rPr>
              <a:t>XXXX</a:t>
            </a:r>
            <a:r>
              <a:rPr lang="zh-CN" altLang="en-US" dirty="0">
                <a:solidFill>
                  <a:srgbClr val="C00000"/>
                </a:solidFill>
              </a:rPr>
              <a:t>年出生于</a:t>
            </a:r>
            <a:r>
              <a:rPr lang="en-US" altLang="zh-CN" dirty="0">
                <a:solidFill>
                  <a:srgbClr val="C00000"/>
                </a:solidFill>
              </a:rPr>
              <a:t>CCC</a:t>
            </a:r>
            <a:r>
              <a:rPr lang="zh-CN" altLang="en-US" dirty="0">
                <a:solidFill>
                  <a:srgbClr val="C00000"/>
                </a:solidFill>
              </a:rPr>
              <a:t>地方</a:t>
            </a:r>
            <a:r>
              <a:rPr lang="en-US" altLang="zh-CN" dirty="0">
                <a:solidFill>
                  <a:srgbClr val="C00000"/>
                </a:solidFill>
              </a:rPr>
              <a:t>&lt;/p&gt;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		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548" y="908398"/>
            <a:ext cx="6019800" cy="4819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8" name="矩形 7"/>
          <p:cNvSpPr/>
          <p:nvPr/>
        </p:nvSpPr>
        <p:spPr>
          <a:xfrm>
            <a:off x="2001612" y="102229"/>
            <a:ext cx="69797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段落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5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78005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链接标签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852" y="943123"/>
            <a:ext cx="55155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="https://www.baidu.com", target="_blank"&gt;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</a:t>
            </a:r>
          </a:p>
          <a:p>
            <a:endParaRPr lang="zh-CN" altLang="en-US" dirty="0"/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131" y="1310909"/>
            <a:ext cx="5215412" cy="339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4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916264" cy="8507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21153" y="240729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SEW</a:t>
            </a:r>
          </a:p>
        </p:txBody>
      </p:sp>
      <p:sp>
        <p:nvSpPr>
          <p:cNvPr id="6" name="矩形 5"/>
          <p:cNvSpPr/>
          <p:nvPr/>
        </p:nvSpPr>
        <p:spPr>
          <a:xfrm>
            <a:off x="2001612" y="102229"/>
            <a:ext cx="79143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基本元素以及效果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有序列表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CN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altLang="zh-CN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CN" altLang="en-US" sz="320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2852" y="943123"/>
            <a:ext cx="551555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&lt;!DOCTYPE html&gt;</a:t>
            </a:r>
          </a:p>
          <a:p>
            <a:r>
              <a:rPr lang="zh-CN" altLang="en-US" dirty="0"/>
              <a:t>&lt;html&gt;</a:t>
            </a:r>
          </a:p>
          <a:p>
            <a:r>
              <a:rPr lang="zh-CN" altLang="en-US" dirty="0"/>
              <a:t>	&lt;head&gt;</a:t>
            </a:r>
          </a:p>
          <a:p>
            <a:r>
              <a:rPr lang="zh-CN" altLang="en-US" dirty="0"/>
              <a:t>		&lt;meta charset="utf-8"&gt;</a:t>
            </a:r>
          </a:p>
          <a:p>
            <a:r>
              <a:rPr lang="zh-CN" altLang="en-US" dirty="0"/>
              <a:t>		&lt;title&gt;如何建立个人网页&lt;/title&gt;</a:t>
            </a:r>
          </a:p>
          <a:p>
            <a:r>
              <a:rPr lang="zh-CN" altLang="en-US" dirty="0"/>
              <a:t>	&lt;/head&gt;</a:t>
            </a:r>
          </a:p>
          <a:p>
            <a:r>
              <a:rPr lang="zh-CN" altLang="en-US" dirty="0"/>
              <a:t>	&lt;body&gt;</a:t>
            </a:r>
          </a:p>
          <a:p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&lt;</a:t>
            </a:r>
            <a:r>
              <a:rPr lang="en-US" altLang="zh-CN" dirty="0" err="1">
                <a:solidFill>
                  <a:srgbClr val="C00000"/>
                </a:solidFill>
              </a:rPr>
              <a:t>ol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&lt;li&gt;&lt;a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&lt;/a&gt;&lt;/li&gt;</a:t>
            </a:r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&lt;li&gt;&lt;a </a:t>
            </a:r>
            <a:r>
              <a:rPr lang="en-US" altLang="zh-CN" dirty="0" err="1">
                <a:solidFill>
                  <a:srgbClr val="C00000"/>
                </a:solidFill>
              </a:rPr>
              <a:t>href</a:t>
            </a:r>
            <a:r>
              <a:rPr lang="en-US" altLang="zh-CN" dirty="0">
                <a:solidFill>
                  <a:srgbClr val="C00000"/>
                </a:solidFill>
              </a:rPr>
              <a:t>="https://www.baidu.com", target="_blank"&gt;</a:t>
            </a:r>
            <a:r>
              <a:rPr lang="zh-CN" altLang="en-US" dirty="0">
                <a:solidFill>
                  <a:srgbClr val="C00000"/>
                </a:solidFill>
              </a:rPr>
              <a:t>百度一下什么也查不到</a:t>
            </a:r>
            <a:r>
              <a:rPr lang="en-US" altLang="zh-CN" dirty="0">
                <a:solidFill>
                  <a:srgbClr val="C00000"/>
                </a:solidFill>
              </a:rPr>
              <a:t>&lt;/a&gt; &lt;/li&gt;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&lt;/</a:t>
            </a:r>
            <a:r>
              <a:rPr lang="en-US" altLang="zh-CN" dirty="0" err="1">
                <a:solidFill>
                  <a:srgbClr val="C00000"/>
                </a:solidFill>
              </a:rPr>
              <a:t>ol</a:t>
            </a:r>
            <a:r>
              <a:rPr lang="en-US" altLang="zh-CN" dirty="0">
                <a:solidFill>
                  <a:srgbClr val="C00000"/>
                </a:solidFill>
              </a:rPr>
              <a:t>&gt;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/>
              <a:t>		</a:t>
            </a:r>
          </a:p>
          <a:p>
            <a:r>
              <a:rPr lang="zh-CN" altLang="en-US" dirty="0"/>
              <a:t>	&lt;/body&gt;</a:t>
            </a:r>
          </a:p>
          <a:p>
            <a:r>
              <a:rPr lang="zh-CN" altLang="en-US" dirty="0"/>
              <a:t>&lt;/html&gt;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9F8655-B16E-7247-BA4A-BF58A642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20" y="1332088"/>
            <a:ext cx="6235657" cy="33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6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836</Words>
  <Application>Microsoft Office PowerPoint</Application>
  <PresentationFormat>宽屏</PresentationFormat>
  <Paragraphs>432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Helvetica Neue</vt:lpstr>
      <vt:lpstr>等线</vt:lpstr>
      <vt:lpstr>等线 Light</vt:lpstr>
      <vt:lpstr>微软雅黑</vt:lpstr>
      <vt:lpstr>Arial</vt:lpstr>
      <vt:lpstr>Office 主题​​</vt:lpstr>
      <vt:lpstr>如何创建个人网站 ——Html5 &amp; CSS3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创建个人网站 ——Html5 &amp; CSS3</dc:title>
  <dc:creator>DELL</dc:creator>
  <cp:lastModifiedBy>DELL</cp:lastModifiedBy>
  <cp:revision>257</cp:revision>
  <dcterms:created xsi:type="dcterms:W3CDTF">2020-10-30T00:02:36Z</dcterms:created>
  <dcterms:modified xsi:type="dcterms:W3CDTF">2020-11-03T10:04:35Z</dcterms:modified>
</cp:coreProperties>
</file>