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0B59BBE-0BA3-45B0-BAA1-8E5791E00F7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83F9128-B3EF-4DC8-97E5-556AD69815C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18ABF0A-EB0D-4866-A57D-D55502E00CEE}"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9102552-CF1D-477A-AE85-AF3816D8F4A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2F1A722-0233-4766-8406-F280FF16E40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7CCC2DD-DB0B-4DA9-AAE1-DD8B5CB280B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57F3C13-B8B0-46B3-8D7C-F46C938D62E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89908DF-9B11-429C-B699-09E144DEC29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6377D9E-38D7-4ED7-A111-EAA25C1E32C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378F696-6A24-4868-8DF5-BE7E58588C1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FAF6B0D-D372-4F93-9016-E588B3B1709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AA21044-77BD-4EC0-8000-6E37B94C6A2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E807EA2-60D7-47EC-8B21-B2260D3AAEA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06615EF-3E1B-4E5C-8BE1-3A103C31ED1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AAE0375-11C4-4BFA-B076-28B2922121B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2305124-1A01-430A-93D2-F4795F3C197C}"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06630B6-6B04-4EB5-A272-19ACF79D5562}"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90D8C14-90F6-434A-A830-4D70DA410DD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326FABA-E8B2-485E-AC92-12B2E33DFF9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2DACC42-3E8B-4CD7-8EA7-3D9309E4CBE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A523697-5CD2-4FE7-98A3-1239BE3F14A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EA872B6-FD20-415D-A2C8-C8865D38C9A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D01EB1D-B361-4D7C-8B32-4F688E7DB81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42B2718-1E77-4106-829C-AD86DE615DD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0D0A8B7-29D8-4F19-8749-D751E7C3473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96A6CEE6-248B-4AC7-86D6-0EAAE28D5D1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3" name="PlaceHolder 3"/>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85400" y="1161720"/>
            <a:ext cx="9953280" cy="243396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Times New Roman"/>
              </a:rPr>
              <a:t>Impacts of Computers</a:t>
            </a:r>
            <a:br>
              <a:rPr sz="4400"/>
            </a:br>
            <a:r>
              <a:rPr b="1" lang="en-US" sz="4400" spc="-1" strike="noStrike">
                <a:solidFill>
                  <a:srgbClr val="000000"/>
                </a:solidFill>
                <a:latin typeface="Times New Roman"/>
              </a:rPr>
              <a:t>in</a:t>
            </a:r>
            <a:br>
              <a:rPr sz="4400"/>
            </a:br>
            <a:r>
              <a:rPr b="1" lang="en-US" sz="4400" spc="-1" strike="noStrike">
                <a:solidFill>
                  <a:srgbClr val="000000"/>
                </a:solidFill>
                <a:latin typeface="Times New Roman"/>
              </a:rPr>
              <a:t>Modern Society</a:t>
            </a:r>
            <a:endParaRPr b="0" lang="en-US" sz="4400" spc="-1" strike="noStrike">
              <a:solidFill>
                <a:srgbClr val="000000"/>
              </a:solidFill>
              <a:latin typeface="Arial"/>
            </a:endParaRPr>
          </a:p>
        </p:txBody>
      </p:sp>
      <p:sp>
        <p:nvSpPr>
          <p:cNvPr id="83" name=""/>
          <p:cNvSpPr/>
          <p:nvPr/>
        </p:nvSpPr>
        <p:spPr>
          <a:xfrm>
            <a:off x="963000" y="775440"/>
            <a:ext cx="8130960" cy="4160880"/>
          </a:xfrm>
          <a:prstGeom prst="frame">
            <a:avLst>
              <a:gd name="adj1" fmla="val 9259"/>
            </a:avLst>
          </a:prstGeom>
          <a:solidFill>
            <a:srgbClr val="729fcf"/>
          </a:solidFill>
          <a:ln w="0">
            <a:solidFill>
              <a:srgbClr val="3465a4"/>
            </a:solid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4" name=""/>
          <p:cNvSpPr/>
          <p:nvPr/>
        </p:nvSpPr>
        <p:spPr>
          <a:xfrm>
            <a:off x="3258000" y="3596040"/>
            <a:ext cx="370692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Times New Roman"/>
              </a:rPr>
              <a:t>Presented by Furgeli Sherpa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4615920" y="3394800"/>
            <a:ext cx="18036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6" name=""/>
          <p:cNvSpPr/>
          <p:nvPr/>
        </p:nvSpPr>
        <p:spPr>
          <a:xfrm>
            <a:off x="707400" y="1001160"/>
            <a:ext cx="9063000" cy="3702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400" spc="-1" strike="noStrike">
                <a:solidFill>
                  <a:srgbClr val="000000"/>
                </a:solidFill>
                <a:latin typeface="Times New Roman"/>
              </a:rPr>
              <a:t>Objectives</a:t>
            </a:r>
            <a:endParaRPr b="0" lang="en-US" sz="44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1" lang="en-US" sz="2400" spc="-1" strike="noStrike">
                <a:solidFill>
                  <a:srgbClr val="000000"/>
                </a:solidFill>
                <a:latin typeface="Times New Roman"/>
              </a:rPr>
              <a:t>Introduction to Computers</a:t>
            </a:r>
            <a:endParaRPr b="0" lang="en-US" sz="24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1" lang="en-US" sz="2400" spc="-1" strike="noStrike">
                <a:solidFill>
                  <a:srgbClr val="000000"/>
                </a:solidFill>
                <a:latin typeface="Times New Roman"/>
              </a:rPr>
              <a:t>Advantage of Computers</a:t>
            </a:r>
            <a:endParaRPr b="0" lang="en-US" sz="24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1" lang="en-US" sz="2400" spc="-1" strike="noStrike">
                <a:solidFill>
                  <a:srgbClr val="000000"/>
                </a:solidFill>
                <a:latin typeface="Times New Roman"/>
              </a:rPr>
              <a:t>Positive impacts</a:t>
            </a:r>
            <a:endParaRPr b="0" lang="en-US" sz="24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1" lang="en-US" sz="2400" spc="-1" strike="noStrike">
                <a:solidFill>
                  <a:srgbClr val="000000"/>
                </a:solidFill>
                <a:latin typeface="Times New Roman"/>
              </a:rPr>
              <a:t>Negative impacts </a:t>
            </a:r>
            <a:endParaRPr b="0" lang="en-US" sz="24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1" lang="en-US" sz="2400" spc="-1" strike="noStrike">
                <a:solidFill>
                  <a:srgbClr val="000000"/>
                </a:solidFill>
                <a:latin typeface="Times New Roman"/>
              </a:rPr>
              <a:t>Conclusion</a:t>
            </a:r>
            <a:endParaRPr b="0" lang="en-US" sz="2400" spc="-1" strike="noStrike">
              <a:solidFill>
                <a:srgbClr val="000000"/>
              </a:solidFill>
              <a:latin typeface="Arial"/>
            </a:endParaRPr>
          </a:p>
        </p:txBody>
      </p:sp>
      <p:sp>
        <p:nvSpPr>
          <p:cNvPr id="87" name=""/>
          <p:cNvSpPr/>
          <p:nvPr/>
        </p:nvSpPr>
        <p:spPr>
          <a:xfrm>
            <a:off x="8837640" y="0"/>
            <a:ext cx="638280" cy="1442880"/>
          </a:xfrm>
          <a:prstGeom prst="downArrow">
            <a:avLst>
              <a:gd name="adj1" fmla="val 50000"/>
              <a:gd name="adj2" fmla="val 5649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
          <p:cNvSpPr/>
          <p:nvPr/>
        </p:nvSpPr>
        <p:spPr>
          <a:xfrm>
            <a:off x="4615920" y="3394800"/>
            <a:ext cx="18036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9" name=""/>
          <p:cNvSpPr/>
          <p:nvPr/>
        </p:nvSpPr>
        <p:spPr>
          <a:xfrm>
            <a:off x="8837640" y="0"/>
            <a:ext cx="638280" cy="1442880"/>
          </a:xfrm>
          <a:prstGeom prst="downArrow">
            <a:avLst>
              <a:gd name="adj1" fmla="val 50000"/>
              <a:gd name="adj2" fmla="val 5649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90" name=""/>
          <p:cNvSpPr/>
          <p:nvPr/>
        </p:nvSpPr>
        <p:spPr>
          <a:xfrm>
            <a:off x="500760" y="734040"/>
            <a:ext cx="8896320" cy="380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400" spc="-1" strike="noStrike">
                <a:solidFill>
                  <a:srgbClr val="000000"/>
                </a:solidFill>
                <a:latin typeface="Times New Roman"/>
              </a:rPr>
              <a:t>Introduction</a:t>
            </a:r>
            <a:endParaRPr b="0" lang="en-US" sz="4400" spc="-1" strike="noStrike">
              <a:solidFill>
                <a:srgbClr val="000000"/>
              </a:solidFill>
              <a:latin typeface="Arial"/>
            </a:endParaRPr>
          </a:p>
          <a:p>
            <a:pPr marL="216000" indent="-216000">
              <a:lnSpc>
                <a:spcPct val="100000"/>
              </a:lnSpc>
              <a:buClr>
                <a:srgbClr val="000000"/>
              </a:buClr>
              <a:buSzPct val="45000"/>
              <a:buFont typeface="Wingdings" charset="2"/>
              <a:buChar char=""/>
            </a:pP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Times New Roman"/>
              </a:rPr>
              <a:t>So, you've probably heard a lot about computers, but what exactly are they? Well, computers are electronic devices that can do a lot of cool stuff, like help you do homework, play games, connect with friends, and much more.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Times New Roman"/>
              </a:rPr>
              <a:t>One of the coolest things about computers is that they can connect you to people all over the world. You can use social media, messaging apps, and video chat to stay in touch with friends and family, no matter where they are.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
          <p:cNvSpPr/>
          <p:nvPr/>
        </p:nvSpPr>
        <p:spPr>
          <a:xfrm>
            <a:off x="4615920" y="3394800"/>
            <a:ext cx="180360" cy="4269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2" name=""/>
          <p:cNvSpPr/>
          <p:nvPr/>
        </p:nvSpPr>
        <p:spPr>
          <a:xfrm>
            <a:off x="707400" y="1001160"/>
            <a:ext cx="9063000" cy="3702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400" spc="-1" strike="noStrike">
                <a:solidFill>
                  <a:srgbClr val="000000"/>
                </a:solidFill>
                <a:latin typeface="Times New Roman"/>
              </a:rPr>
              <a:t>Advantages of Computers</a:t>
            </a:r>
            <a:endParaRPr b="0" lang="en-US" sz="44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0" lang="en-US" sz="1800" spc="-1" strike="noStrike">
                <a:solidFill>
                  <a:srgbClr val="000000"/>
                </a:solidFill>
                <a:latin typeface="Times New Roman"/>
              </a:rPr>
              <a:t>Storage of information</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0" lang="en-US" sz="1800" spc="-1" strike="noStrike">
                <a:solidFill>
                  <a:srgbClr val="000000"/>
                </a:solidFill>
                <a:latin typeface="Times New Roman"/>
              </a:rPr>
              <a:t>Quick data processing</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0" lang="en-US" sz="1800" spc="-1" strike="noStrike">
                <a:solidFill>
                  <a:srgbClr val="000000"/>
                </a:solidFill>
                <a:latin typeface="Times New Roman"/>
              </a:rPr>
              <a:t>Better presentation of information </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0" lang="en-US" sz="1800" spc="-1" strike="noStrike">
                <a:solidFill>
                  <a:srgbClr val="000000"/>
                </a:solidFill>
                <a:latin typeface="Times New Roman"/>
              </a:rPr>
              <a:t>Access to internet</a:t>
            </a: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08240"/>
              </a:tabLst>
            </a:pPr>
            <a:r>
              <a:rPr b="0" lang="en-US" sz="1800" spc="-1" strike="noStrike">
                <a:solidFill>
                  <a:srgbClr val="000000"/>
                </a:solidFill>
                <a:latin typeface="Times New Roman"/>
              </a:rPr>
              <a:t>Quick chat between friends &amp; families</a:t>
            </a:r>
            <a:endParaRPr b="0" lang="en-US" sz="1800" spc="-1" strike="noStrike">
              <a:solidFill>
                <a:srgbClr val="000000"/>
              </a:solidFill>
              <a:latin typeface="Arial"/>
            </a:endParaRPr>
          </a:p>
        </p:txBody>
      </p:sp>
      <p:sp>
        <p:nvSpPr>
          <p:cNvPr id="93" name=""/>
          <p:cNvSpPr/>
          <p:nvPr/>
        </p:nvSpPr>
        <p:spPr>
          <a:xfrm>
            <a:off x="8837640" y="0"/>
            <a:ext cx="638280" cy="1442880"/>
          </a:xfrm>
          <a:prstGeom prst="downArrow">
            <a:avLst>
              <a:gd name="adj1" fmla="val 50000"/>
              <a:gd name="adj2" fmla="val 5649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4615920" y="3394800"/>
            <a:ext cx="18036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5" name=""/>
          <p:cNvSpPr/>
          <p:nvPr/>
        </p:nvSpPr>
        <p:spPr>
          <a:xfrm>
            <a:off x="511200" y="1551240"/>
            <a:ext cx="9063000" cy="276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6" name=""/>
          <p:cNvSpPr/>
          <p:nvPr/>
        </p:nvSpPr>
        <p:spPr>
          <a:xfrm>
            <a:off x="8837640" y="0"/>
            <a:ext cx="638280" cy="1442880"/>
          </a:xfrm>
          <a:prstGeom prst="downArrow">
            <a:avLst>
              <a:gd name="adj1" fmla="val 50000"/>
              <a:gd name="adj2" fmla="val 56497"/>
            </a:avLst>
          </a:prstGeom>
          <a:solidFill>
            <a:srgbClr val="729fcf"/>
          </a:solidFill>
          <a:ln w="0">
            <a:solidFill>
              <a:srgbClr val="633b43"/>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97" name=""/>
          <p:cNvSpPr txBox="1"/>
          <p:nvPr/>
        </p:nvSpPr>
        <p:spPr>
          <a:xfrm>
            <a:off x="422640" y="451800"/>
            <a:ext cx="9053280" cy="4955040"/>
          </a:xfrm>
          <a:prstGeom prst="rect">
            <a:avLst/>
          </a:prstGeom>
          <a:noFill/>
          <a:ln w="0">
            <a:noFill/>
          </a:ln>
        </p:spPr>
        <p:txBody>
          <a:bodyPr lIns="90000" rIns="90000" tIns="45000" bIns="45000" anchor="t">
            <a:noAutofit/>
          </a:bodyPr>
          <a:p>
            <a:r>
              <a:rPr b="1" lang="en-US" sz="4000" spc="-1" strike="noStrike">
                <a:solidFill>
                  <a:srgbClr val="000000"/>
                </a:solidFill>
                <a:latin typeface="Times New Roman"/>
              </a:rPr>
              <a:t>Positive Impacts</a:t>
            </a:r>
            <a:endParaRPr b="0" lang="en-US" sz="4000" spc="-1" strike="noStrike">
              <a:solidFill>
                <a:srgbClr val="000000"/>
              </a:solidFill>
              <a:latin typeface="Times New Roman"/>
            </a:endParaRPr>
          </a:p>
          <a:p>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1" lang="en-US" sz="1800" spc="-1" strike="noStrike">
                <a:solidFill>
                  <a:srgbClr val="000000"/>
                </a:solidFill>
                <a:latin typeface="Times New Roman"/>
              </a:rPr>
              <a:t>Communication</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r>
              <a:rPr b="0" lang="en-US" sz="1800" spc="-1" strike="noStrike">
                <a:solidFill>
                  <a:srgbClr val="000000"/>
                </a:solidFill>
                <a:latin typeface="Times New Roman"/>
              </a:rPr>
              <a:t>Computers have revolutionized communication by allowing people to connect with each other from all around the world. Email, social media, instant messaging, and video conferencing are just some of the ways computers have made communication faster and more efficient.</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1" lang="en-US" sz="1800" spc="-1" strike="noStrike">
                <a:solidFill>
                  <a:srgbClr val="000000"/>
                </a:solidFill>
                <a:latin typeface="Times New Roman"/>
              </a:rPr>
              <a:t>Education</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r>
              <a:rPr b="0" lang="en-US" sz="1800" spc="-1" strike="noStrike">
                <a:solidFill>
                  <a:srgbClr val="000000"/>
                </a:solidFill>
                <a:latin typeface="Times New Roman"/>
              </a:rPr>
              <a:t>Computers have also had a significant impact on education. They have made it possible for students to access a wealth of information and resources, including online courses, educational videos, and interactive simulations. Additionally, computers have made it easier for teachers to create engaging and interactive lessons.</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1" lang="en-US" sz="1800" spc="-1" strike="noStrike">
                <a:solidFill>
                  <a:srgbClr val="000000"/>
                </a:solidFill>
                <a:latin typeface="Times New Roman"/>
              </a:rPr>
              <a:t>Entertainment</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r>
              <a:rPr b="0" lang="en-US" sz="1800" spc="-1" strike="noStrike">
                <a:solidFill>
                  <a:srgbClr val="000000"/>
                </a:solidFill>
                <a:latin typeface="Times New Roman"/>
              </a:rPr>
              <a:t>Computers have made entertainment more accessible and immersive than ever before. Video games, streaming services, and virtual reality experiences are just a few examples of how computers have changed the way we consume entertainment.</a:t>
            </a:r>
            <a:endParaRPr b="0" lang="en-US" sz="1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
          <p:cNvSpPr/>
          <p:nvPr/>
        </p:nvSpPr>
        <p:spPr>
          <a:xfrm>
            <a:off x="4615920" y="3394800"/>
            <a:ext cx="180360" cy="4269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9" name=""/>
          <p:cNvSpPr/>
          <p:nvPr/>
        </p:nvSpPr>
        <p:spPr>
          <a:xfrm>
            <a:off x="511200" y="1551240"/>
            <a:ext cx="9063000" cy="27604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0" name=""/>
          <p:cNvSpPr/>
          <p:nvPr/>
        </p:nvSpPr>
        <p:spPr>
          <a:xfrm>
            <a:off x="8837640" y="0"/>
            <a:ext cx="638280" cy="1442880"/>
          </a:xfrm>
          <a:prstGeom prst="downArrow">
            <a:avLst>
              <a:gd name="adj1" fmla="val 50000"/>
              <a:gd name="adj2" fmla="val 56497"/>
            </a:avLst>
          </a:prstGeom>
          <a:solidFill>
            <a:srgbClr val="729fcf"/>
          </a:solidFill>
          <a:ln w="0">
            <a:solidFill>
              <a:srgbClr val="633b43"/>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1" name=""/>
          <p:cNvSpPr txBox="1"/>
          <p:nvPr/>
        </p:nvSpPr>
        <p:spPr>
          <a:xfrm>
            <a:off x="422640" y="451800"/>
            <a:ext cx="9053280" cy="4955040"/>
          </a:xfrm>
          <a:prstGeom prst="rect">
            <a:avLst/>
          </a:prstGeom>
          <a:noFill/>
          <a:ln w="0">
            <a:noFill/>
          </a:ln>
        </p:spPr>
        <p:txBody>
          <a:bodyPr lIns="90000" rIns="90000" tIns="45000" bIns="45000" anchor="t">
            <a:noAutofit/>
          </a:bodyPr>
          <a:p>
            <a:r>
              <a:rPr b="1" lang="en-US" sz="4000" spc="-1" strike="noStrike">
                <a:solidFill>
                  <a:srgbClr val="000000"/>
                </a:solidFill>
                <a:latin typeface="Times New Roman"/>
              </a:rPr>
              <a:t>Negative Impacts</a:t>
            </a:r>
            <a:endParaRPr b="0" lang="en-US" sz="4000" spc="-1" strike="noStrike">
              <a:solidFill>
                <a:srgbClr val="000000"/>
              </a:solidFill>
              <a:latin typeface="Times New Roman"/>
            </a:endParaRPr>
          </a:p>
          <a:p>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1" lang="en-US" sz="1800" spc="-1" strike="noStrike">
                <a:solidFill>
                  <a:srgbClr val="000000"/>
                </a:solidFill>
                <a:latin typeface="Times New Roman"/>
              </a:rPr>
              <a:t>Disinformation</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r>
              <a:rPr b="0" lang="en-US" sz="1800" spc="-1" strike="noStrike">
                <a:solidFill>
                  <a:srgbClr val="000000"/>
                </a:solidFill>
                <a:latin typeface="Times New Roman"/>
              </a:rPr>
              <a:t>The ease with which false information can be spread online has created a climate of disinformation and misinformation. This can lead to political polarization, social unrest, and even violence.</a:t>
            </a:r>
            <a:endParaRPr b="0" lang="en-US" sz="1800" spc="-1" strike="noStrike">
              <a:solidFill>
                <a:srgbClr val="000000"/>
              </a:solidFill>
              <a:latin typeface="Times New Roman"/>
            </a:endParaRPr>
          </a:p>
          <a:p>
            <a:pPr marL="216000" indent="-216000">
              <a:buClr>
                <a:srgbClr val="000000"/>
              </a:buClr>
              <a:buSzPct val="45000"/>
              <a:buFont typeface="Wingdings" charset="2"/>
              <a:buChar char=""/>
            </a:pPr>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1" lang="en-US" sz="1800" spc="-1" strike="noStrike">
                <a:solidFill>
                  <a:srgbClr val="000000"/>
                </a:solidFill>
                <a:latin typeface="Times New Roman"/>
              </a:rPr>
              <a:t>Cybersecurity risks</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r>
              <a:rPr b="0" lang="en-US" sz="1800" spc="-1" strike="noStrike">
                <a:solidFill>
                  <a:srgbClr val="000000"/>
                </a:solidFill>
                <a:latin typeface="Times New Roman"/>
              </a:rPr>
              <a:t>As our reliance on computers and the internet grows, so does the risk of cyber attacks. Cybersecurity breaches can result in financial losses, identity theft, and other forms of online crime.</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1" lang="en-US" sz="1800" spc="-1" strike="noStrike">
                <a:solidFill>
                  <a:srgbClr val="000000"/>
                </a:solidFill>
                <a:latin typeface="Times New Roman"/>
              </a:rPr>
              <a:t>Addiction</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r>
              <a:rPr b="0" lang="en-US" sz="1800" spc="-1" strike="noStrike">
                <a:solidFill>
                  <a:srgbClr val="000000"/>
                </a:solidFill>
                <a:latin typeface="Times New Roman"/>
              </a:rPr>
              <a:t>One of the biggest negative impacts of computers is their potential to create addiction. The internet, social media, and video games can be highly addictive, and excessive use can lead to problems such as poor sleep, social isolation, and decreased productivity.</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endParaRPr b="0" lang="en-US" sz="1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
          <p:cNvSpPr/>
          <p:nvPr/>
        </p:nvSpPr>
        <p:spPr>
          <a:xfrm>
            <a:off x="4615920" y="3394800"/>
            <a:ext cx="180360" cy="4269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3" name=""/>
          <p:cNvSpPr/>
          <p:nvPr/>
        </p:nvSpPr>
        <p:spPr>
          <a:xfrm>
            <a:off x="511200" y="1551240"/>
            <a:ext cx="9063000" cy="27604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4" name=""/>
          <p:cNvSpPr/>
          <p:nvPr/>
        </p:nvSpPr>
        <p:spPr>
          <a:xfrm>
            <a:off x="8837640" y="0"/>
            <a:ext cx="638280" cy="1442880"/>
          </a:xfrm>
          <a:prstGeom prst="downArrow">
            <a:avLst>
              <a:gd name="adj1" fmla="val 50000"/>
              <a:gd name="adj2" fmla="val 56497"/>
            </a:avLst>
          </a:prstGeom>
          <a:solidFill>
            <a:srgbClr val="729fcf"/>
          </a:solidFill>
          <a:ln w="0">
            <a:solidFill>
              <a:srgbClr val="633b43"/>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5" name=""/>
          <p:cNvSpPr txBox="1"/>
          <p:nvPr/>
        </p:nvSpPr>
        <p:spPr>
          <a:xfrm>
            <a:off x="422640" y="451800"/>
            <a:ext cx="9053280" cy="4701960"/>
          </a:xfrm>
          <a:prstGeom prst="rect">
            <a:avLst/>
          </a:prstGeom>
          <a:noFill/>
          <a:ln w="0">
            <a:noFill/>
          </a:ln>
        </p:spPr>
        <p:txBody>
          <a:bodyPr lIns="90000" rIns="90000" tIns="45000" bIns="45000" anchor="t">
            <a:noAutofit/>
          </a:bodyPr>
          <a:p>
            <a:r>
              <a:rPr b="1" lang="en-US" sz="4000" spc="-1" strike="noStrike">
                <a:solidFill>
                  <a:srgbClr val="000000"/>
                </a:solidFill>
                <a:latin typeface="Times New Roman"/>
              </a:rPr>
              <a:t>Conclusion</a:t>
            </a:r>
            <a:endParaRPr b="0" lang="en-US" sz="4000" spc="-1" strike="noStrike">
              <a:solidFill>
                <a:srgbClr val="000000"/>
              </a:solidFill>
              <a:latin typeface="Times New Roman"/>
            </a:endParaRPr>
          </a:p>
          <a:p>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Times New Roman"/>
              </a:rPr>
              <a:t>In conclusion, computers have had a profound impact on modern society both positive and negative. </a:t>
            </a:r>
            <a:endParaRPr b="0" lang="en-US" sz="1800" spc="-1" strike="noStrike">
              <a:solidFill>
                <a:srgbClr val="000000"/>
              </a:solidFill>
              <a:latin typeface="Times New Roman"/>
            </a:endParaRPr>
          </a:p>
          <a:p>
            <a:pPr marL="216000" indent="-216000">
              <a:buClr>
                <a:srgbClr val="000000"/>
              </a:buClr>
              <a:buSzPct val="45000"/>
              <a:buFont typeface="Wingdings" charset="2"/>
              <a:buChar char=""/>
            </a:pPr>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Times New Roman"/>
              </a:rPr>
              <a:t>On the positive side, computers have revolutionized communication, education, healthcare, business, and entertainment. They have made our lives easier, more efficient, and more connected. </a:t>
            </a:r>
            <a:endParaRPr b="0" lang="en-US" sz="1800" spc="-1" strike="noStrike">
              <a:solidFill>
                <a:srgbClr val="000000"/>
              </a:solidFill>
              <a:latin typeface="Times New Roman"/>
            </a:endParaRPr>
          </a:p>
          <a:p>
            <a:pPr marL="216000" indent="-216000">
              <a:buClr>
                <a:srgbClr val="000000"/>
              </a:buClr>
              <a:buSzPct val="45000"/>
              <a:buFont typeface="Wingdings" charset="2"/>
              <a:buChar char=""/>
            </a:pPr>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Times New Roman"/>
              </a:rPr>
              <a:t>However, there are also negative impacts to consider, such as addiction, cybersecurity risks, job displacement, disinformation, and environmental impact. </a:t>
            </a:r>
            <a:endParaRPr b="0" lang="en-US" sz="1800" spc="-1" strike="noStrike">
              <a:solidFill>
                <a:srgbClr val="000000"/>
              </a:solidFill>
              <a:latin typeface="Times New Roman"/>
            </a:endParaRPr>
          </a:p>
          <a:p>
            <a:pPr marL="216000" indent="-216000">
              <a:buClr>
                <a:srgbClr val="000000"/>
              </a:buClr>
              <a:buSzPct val="45000"/>
              <a:buFont typeface="Wingdings" charset="2"/>
              <a:buChar char=""/>
            </a:pPr>
            <a:endParaRPr b="0" lang="en-US" sz="1800" spc="-1" strike="noStrike">
              <a:solidFill>
                <a:srgbClr val="000000"/>
              </a:solidFill>
              <a:latin typeface="Times New Roman"/>
            </a:endParaRPr>
          </a:p>
          <a:p>
            <a:pPr marL="216000" indent="-216000">
              <a:buClr>
                <a:srgbClr val="000000"/>
              </a:buClr>
              <a:buSzPct val="45000"/>
              <a:buFont typeface="Wingdings" charset="2"/>
              <a:buChar char=""/>
            </a:pPr>
            <a:r>
              <a:rPr b="0" lang="en-US" sz="1800" spc="-1" strike="noStrike">
                <a:solidFill>
                  <a:srgbClr val="000000"/>
                </a:solidFill>
                <a:latin typeface="Times New Roman"/>
              </a:rPr>
              <a:t>It is important to continue to innovate and use technology to solve problems and improve our lives, while also being mindful of the potential negative consequences and taking steps to mitigate them</a:t>
            </a: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endParaRPr b="0" lang="en-US" sz="1800" spc="-1" strike="noStrike">
              <a:solidFill>
                <a:srgbClr val="000000"/>
              </a:solidFill>
              <a:latin typeface="Times New Roman"/>
            </a:endParaRPr>
          </a:p>
          <a:p>
            <a:pPr lvl="1" marL="432000" indent="-216000">
              <a:buClr>
                <a:srgbClr val="000000"/>
              </a:buClr>
              <a:buSzPct val="45000"/>
              <a:buFont typeface="Wingdings" charset="2"/>
              <a:buChar char=""/>
            </a:pPr>
            <a:endParaRPr b="0" lang="en-US" sz="1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27440" y="1289160"/>
            <a:ext cx="9953280" cy="3168720"/>
          </a:xfrm>
          <a:prstGeom prst="rect">
            <a:avLst/>
          </a:prstGeom>
          <a:noFill/>
          <a:ln w="0">
            <a:noFill/>
          </a:ln>
        </p:spPr>
        <p:txBody>
          <a:bodyPr lIns="0" rIns="0" tIns="0" bIns="0" anchor="ctr">
            <a:noAutofit/>
          </a:bodyPr>
          <a:p>
            <a:pPr indent="0" algn="ctr">
              <a:lnSpc>
                <a:spcPct val="100000"/>
              </a:lnSpc>
              <a:buNone/>
              <a:tabLst>
                <a:tab algn="l" pos="0"/>
              </a:tabLst>
            </a:pPr>
            <a:r>
              <a:rPr b="1" lang="en-US" sz="8000" spc="-1" strike="noStrike">
                <a:solidFill>
                  <a:srgbClr val="000000"/>
                </a:solidFill>
                <a:latin typeface="Times New Roman"/>
              </a:rPr>
              <a:t>Thank You!</a:t>
            </a:r>
            <a:endParaRPr b="1" lang="en-US" sz="8000" spc="-1" strike="noStrike">
              <a:solidFill>
                <a:srgbClr val="000000"/>
              </a:solidFill>
              <a:latin typeface="Arial"/>
            </a:endParaRPr>
          </a:p>
        </p:txBody>
      </p:sp>
      <p:sp>
        <p:nvSpPr>
          <p:cNvPr id="107" name=""/>
          <p:cNvSpPr/>
          <p:nvPr/>
        </p:nvSpPr>
        <p:spPr>
          <a:xfrm>
            <a:off x="963000" y="775440"/>
            <a:ext cx="8130960" cy="4160880"/>
          </a:xfrm>
          <a:prstGeom prst="frame">
            <a:avLst>
              <a:gd name="adj1" fmla="val 9259"/>
            </a:avLst>
          </a:prstGeom>
          <a:solidFill>
            <a:srgbClr val="729fcf"/>
          </a:solidFill>
          <a:ln w="0">
            <a:solidFill>
              <a:srgbClr val="3465a4"/>
            </a:solid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a typeface="DejaVu Sans"/>
            </a:endParaRPr>
          </a:p>
        </p:txBody>
      </p:sp>
      <p:sp>
        <p:nvSpPr>
          <p:cNvPr id="108" name=""/>
          <p:cNvSpPr/>
          <p:nvPr/>
        </p:nvSpPr>
        <p:spPr>
          <a:xfrm>
            <a:off x="3258000" y="3596040"/>
            <a:ext cx="370692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292</TotalTime>
  <Application>LibreOffice/7.4.3.2$Linux_X86_64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2023-03-14T18:30:38Z</dcterms:created>
  <dc:creator/>
  <dc:description/>
  <dc:language>en-US</dc:language>
  <cp:lastModifiedBy/>
  <dcterms:modified xsi:type="dcterms:W3CDTF">2023-03-16T23:22:22Z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