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46" r:id="rId3"/>
    <p:sldId id="534" r:id="rId4"/>
    <p:sldId id="449" r:id="rId5"/>
    <p:sldId id="535" r:id="rId6"/>
    <p:sldId id="538" r:id="rId7"/>
    <p:sldId id="1120" r:id="rId8"/>
    <p:sldId id="258" r:id="rId9"/>
    <p:sldId id="539" r:id="rId10"/>
    <p:sldId id="530" r:id="rId11"/>
    <p:sldId id="420" r:id="rId12"/>
    <p:sldId id="421" r:id="rId13"/>
    <p:sldId id="399" r:id="rId14"/>
    <p:sldId id="400" r:id="rId15"/>
    <p:sldId id="336" r:id="rId16"/>
    <p:sldId id="472" r:id="rId17"/>
    <p:sldId id="443" r:id="rId18"/>
    <p:sldId id="473" r:id="rId19"/>
    <p:sldId id="478" r:id="rId20"/>
    <p:sldId id="477" r:id="rId21"/>
    <p:sldId id="479" r:id="rId22"/>
    <p:sldId id="480" r:id="rId23"/>
    <p:sldId id="481" r:id="rId24"/>
    <p:sldId id="483" r:id="rId25"/>
    <p:sldId id="545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520" r:id="rId37"/>
    <p:sldId id="52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256"/>
            <p14:sldId id="446"/>
            <p14:sldId id="534"/>
            <p14:sldId id="449"/>
            <p14:sldId id="535"/>
            <p14:sldId id="538"/>
            <p14:sldId id="1120"/>
            <p14:sldId id="258"/>
            <p14:sldId id="539"/>
            <p14:sldId id="530"/>
            <p14:sldId id="420"/>
            <p14:sldId id="421"/>
            <p14:sldId id="399"/>
            <p14:sldId id="400"/>
            <p14:sldId id="336"/>
            <p14:sldId id="472"/>
            <p14:sldId id="443"/>
            <p14:sldId id="473"/>
            <p14:sldId id="478"/>
            <p14:sldId id="477"/>
            <p14:sldId id="479"/>
            <p14:sldId id="480"/>
            <p14:sldId id="481"/>
            <p14:sldId id="483"/>
            <p14:sldId id="545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2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05" autoAdjust="0"/>
    <p:restoredTop sz="96761" autoAdjust="0"/>
  </p:normalViewPr>
  <p:slideViewPr>
    <p:cSldViewPr snapToGrid="0">
      <p:cViewPr varScale="1">
        <p:scale>
          <a:sx n="117" d="100"/>
          <a:sy n="117" d="100"/>
        </p:scale>
        <p:origin x="5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c9262cd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c9262cd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29B1-33DC-1144-B17F-0FA158156A4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7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3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julia-lang" TargetMode="External"/><Relationship Id="rId3" Type="http://schemas.openxmlformats.org/officeDocument/2006/relationships/hyperlink" Target="https://julialang.org/learning/" TargetMode="External"/><Relationship Id="rId7" Type="http://schemas.openxmlformats.org/officeDocument/2006/relationships/hyperlink" Target="https://discourse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mins/The-Julia-Express" TargetMode="External"/><Relationship Id="rId5" Type="http://schemas.openxmlformats.org/officeDocument/2006/relationships/hyperlink" Target="https://juliaacademy.com/" TargetMode="External"/><Relationship Id="rId4" Type="http://schemas.openxmlformats.org/officeDocument/2006/relationships/hyperlink" Target="https://www.juliabloggers.com/" TargetMode="Externa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7CE-97D0-425D-978B-2A13E584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443883"/>
            <a:ext cx="12152670" cy="1589977"/>
          </a:xfrm>
        </p:spPr>
        <p:txBody>
          <a:bodyPr>
            <a:normAutofit/>
          </a:bodyPr>
          <a:lstStyle/>
          <a:p>
            <a:r>
              <a:rPr lang="en-GB" b="1" dirty="0">
                <a:latin typeface="Verdana" panose="020B0604030504040204" pitchFamily="34" charset="0"/>
              </a:rPr>
              <a:t>Your first steps </a:t>
            </a:r>
            <a:r>
              <a:rPr lang="en-GB" b="1">
                <a:latin typeface="Verdana" panose="020B0604030504040204" pitchFamily="34" charset="0"/>
              </a:rPr>
              <a:t>with Julia</a:t>
            </a:r>
            <a:endParaRPr lang="en-GB" b="1" dirty="0">
              <a:latin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95256" y="2845611"/>
            <a:ext cx="8817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Przemysław Szufel, PhD</a:t>
            </a:r>
            <a:endParaRPr lang="en-US" sz="4000" b="1" dirty="0"/>
          </a:p>
          <a:p>
            <a:pPr algn="ctr"/>
            <a:br>
              <a:rPr lang="pl-PL" sz="2400" b="1" dirty="0"/>
            </a:br>
            <a:endParaRPr lang="pl-PL" sz="2400" b="1" dirty="0"/>
          </a:p>
          <a:p>
            <a:pPr algn="ctr"/>
            <a:r>
              <a:rPr lang="en-US" sz="2400" b="1" dirty="0"/>
              <a:t>Assistant Professor – SGH Warsaw School of Economics</a:t>
            </a:r>
          </a:p>
          <a:p>
            <a:pPr algn="ctr"/>
            <a:r>
              <a:rPr lang="en-US" sz="2400" b="1" dirty="0"/>
              <a:t>https://szufel.pl/</a:t>
            </a:r>
          </a:p>
          <a:p>
            <a:pPr algn="ctr"/>
            <a:endParaRPr lang="en-US" sz="2400" b="1" dirty="0"/>
          </a:p>
        </p:txBody>
      </p:sp>
      <p:sp>
        <p:nvSpPr>
          <p:cNvPr id="5" name="Prostokąt 4"/>
          <p:cNvSpPr/>
          <p:nvPr/>
        </p:nvSpPr>
        <p:spPr>
          <a:xfrm>
            <a:off x="5518370" y="6211907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48862DC-9D1E-42B0-B130-C9F6B8FC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6D532A-E848-4EE0-A352-47661DE17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“We had to renew our licenses and got a bill for 30’000’000 USD”</a:t>
            </a:r>
            <a:r>
              <a:rPr lang="en-US" sz="3200" dirty="0">
                <a:solidFill>
                  <a:schemeClr val="tx1"/>
                </a:solidFill>
              </a:rPr>
              <a:t> – overheard during a talk with a director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of big supercomputer research center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3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B6E9D6-E43F-4260-AF21-7BBAE488C595}"/>
              </a:ext>
            </a:extLst>
          </p:cNvPr>
          <p:cNvSpPr/>
          <p:nvPr/>
        </p:nvSpPr>
        <p:spPr>
          <a:xfrm>
            <a:off x="2246811" y="1690688"/>
            <a:ext cx="3030583" cy="172307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 relative to C for different reference computational tasks</a:t>
            </a:r>
          </a:p>
        </p:txBody>
      </p:sp>
    </p:spTree>
    <p:extLst>
      <p:ext uri="{BB962C8B-B14F-4D97-AF65-F5344CB8AC3E}">
        <p14:creationId xmlns:p14="http://schemas.microsoft.com/office/powerpoint/2010/main" val="7436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066E05D-BC92-4A3C-B200-BADC0ECF63E6}"/>
              </a:ext>
            </a:extLst>
          </p:cNvPr>
          <p:cNvSpPr/>
          <p:nvPr/>
        </p:nvSpPr>
        <p:spPr>
          <a:xfrm>
            <a:off x="1924594" y="4310744"/>
            <a:ext cx="3004457" cy="2316480"/>
          </a:xfrm>
          <a:prstGeom prst="flowChartAlternateProcess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510292-1FD1-4E20-BA91-53082CF2D709}"/>
              </a:ext>
            </a:extLst>
          </p:cNvPr>
          <p:cNvSpPr/>
          <p:nvPr/>
        </p:nvSpPr>
        <p:spPr>
          <a:xfrm>
            <a:off x="2211977" y="2011680"/>
            <a:ext cx="2812869" cy="1637211"/>
          </a:xfrm>
          <a:prstGeom prst="wedgeRectCallout">
            <a:avLst>
              <a:gd name="adj1" fmla="val -15570"/>
              <a:gd name="adj2" fmla="val 87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Languages suited for implementing compute intensive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24544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66825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966535" y="115919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</p:spTree>
    <p:extLst>
      <p:ext uri="{BB962C8B-B14F-4D97-AF65-F5344CB8AC3E}">
        <p14:creationId xmlns:p14="http://schemas.microsoft.com/office/powerpoint/2010/main" val="217093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73969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117410" y="6492875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  <p:sp>
        <p:nvSpPr>
          <p:cNvPr id="3" name="Strzałka w prawo 2"/>
          <p:cNvSpPr/>
          <p:nvPr/>
        </p:nvSpPr>
        <p:spPr>
          <a:xfrm>
            <a:off x="3812582" y="5222928"/>
            <a:ext cx="743918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3797085" y="1721227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Octave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6619163" y="4694318"/>
            <a:ext cx="1375377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8" name="Strzałka w prawo 7"/>
          <p:cNvSpPr/>
          <p:nvPr/>
        </p:nvSpPr>
        <p:spPr>
          <a:xfrm flipH="1">
            <a:off x="8229600" y="4974954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9" name="Strzałka w prawo 8"/>
          <p:cNvSpPr/>
          <p:nvPr/>
        </p:nvSpPr>
        <p:spPr>
          <a:xfrm rot="16378832">
            <a:off x="6928261" y="5795251"/>
            <a:ext cx="1094175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Fortran</a:t>
            </a:r>
          </a:p>
        </p:txBody>
      </p:sp>
      <p:sp>
        <p:nvSpPr>
          <p:cNvPr id="10" name="Strzałka w prawo 9"/>
          <p:cNvSpPr/>
          <p:nvPr/>
        </p:nvSpPr>
        <p:spPr>
          <a:xfrm flipH="1">
            <a:off x="6082635" y="5173474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1" name="Strzałka w prawo 10"/>
          <p:cNvSpPr/>
          <p:nvPr/>
        </p:nvSpPr>
        <p:spPr>
          <a:xfrm flipH="1">
            <a:off x="8076276" y="5402989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3525865" y="3116679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3828081" y="3625998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5" name="Strzałka w prawo 14"/>
          <p:cNvSpPr/>
          <p:nvPr/>
        </p:nvSpPr>
        <p:spPr>
          <a:xfrm flipH="1">
            <a:off x="5284225" y="3688825"/>
            <a:ext cx="1054582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</a:t>
            </a:r>
          </a:p>
        </p:txBody>
      </p:sp>
      <p:sp>
        <p:nvSpPr>
          <p:cNvPr id="16" name="Strzałka w prawo 15"/>
          <p:cNvSpPr/>
          <p:nvPr/>
        </p:nvSpPr>
        <p:spPr>
          <a:xfrm rot="19404070" flipH="1">
            <a:off x="5385810" y="4792003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3419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E13-DE9E-4DA5-B1A9-3550C0C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F99-B56D-4919-8327-BC4E4A55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Dynamically compiled to optimized native machine code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SIMD, Threading, Distributed computing</a:t>
            </a:r>
          </a:p>
          <a:p>
            <a:r>
              <a:rPr lang="en-US" dirty="0"/>
              <a:t>Modern design of the language</a:t>
            </a:r>
          </a:p>
          <a:p>
            <a:pPr lvl="1"/>
            <a:r>
              <a:rPr lang="en-US" dirty="0"/>
              <a:t>multiple dispatch, metaprogramming, type system</a:t>
            </a:r>
          </a:p>
          <a:p>
            <a:r>
              <a:rPr lang="en-US" dirty="0"/>
              <a:t>MIT License</a:t>
            </a:r>
          </a:p>
          <a:p>
            <a:pPr lvl="1"/>
            <a:r>
              <a:rPr lang="en-US" dirty="0"/>
              <a:t>corporate-use friendly (also package ecosystem)</a:t>
            </a:r>
          </a:p>
        </p:txBody>
      </p:sp>
    </p:spTree>
    <p:extLst>
      <p:ext uri="{BB962C8B-B14F-4D97-AF65-F5344CB8AC3E}">
        <p14:creationId xmlns:p14="http://schemas.microsoft.com/office/powerpoint/2010/main" val="114490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3644"/>
            <a:ext cx="10515600" cy="1325563"/>
          </a:xfrm>
        </p:spPr>
        <p:txBody>
          <a:bodyPr/>
          <a:lstStyle/>
          <a:p>
            <a:r>
              <a:rPr lang="en-US" dirty="0"/>
              <a:t>Julia code compilation process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079" y="1169805"/>
            <a:ext cx="6962799" cy="4351750"/>
          </a:xfrm>
        </p:spPr>
      </p:pic>
      <p:sp>
        <p:nvSpPr>
          <p:cNvPr id="7" name="Prostokąt 6"/>
          <p:cNvSpPr/>
          <p:nvPr/>
        </p:nvSpPr>
        <p:spPr>
          <a:xfrm>
            <a:off x="1436441" y="5431215"/>
            <a:ext cx="4688335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32" dirty="0"/>
              <a:t>http://slides.com/valentinchuravy/julia-parallelism#/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 flipH="1">
            <a:off x="4674780" y="2629672"/>
            <a:ext cx="4793070" cy="652422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992561" y="3454013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7890050" y="4496551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 flipV="1">
            <a:off x="5180719" y="4922810"/>
            <a:ext cx="2448374" cy="1016811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8951341" y="4575375"/>
            <a:ext cx="172354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@code_native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7722678" y="5634738"/>
            <a:ext cx="146706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@code_llvm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9079257" y="3076511"/>
            <a:ext cx="185178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@code_lowered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548008" y="2190218"/>
            <a:ext cx="159530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@code_typed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1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1F2-4AE8-4B4D-851E-EEC01D8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378-B7D1-47A6-BBFC-B9BE8C68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" y="1661758"/>
            <a:ext cx="108399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Website:			</a:t>
            </a:r>
            <a:r>
              <a:rPr lang="en-US" sz="2400" dirty="0">
                <a:hlinkClick r:id="rId2"/>
              </a:rPr>
              <a:t>https://julialang.org/</a:t>
            </a:r>
            <a:endParaRPr lang="en-US" sz="2400" dirty="0"/>
          </a:p>
          <a:p>
            <a:r>
              <a:rPr lang="en-US" sz="2400" dirty="0"/>
              <a:t>Learning materials:		</a:t>
            </a:r>
            <a:r>
              <a:rPr lang="en-US" sz="2400" dirty="0">
                <a:hlinkClick r:id="rId3"/>
              </a:rPr>
              <a:t>https://julialang.org/learning/</a:t>
            </a:r>
            <a:endParaRPr lang="en-US" sz="2400" dirty="0"/>
          </a:p>
          <a:p>
            <a:r>
              <a:rPr lang="en-US" sz="2400" dirty="0"/>
              <a:t>Blogs about Julia:		</a:t>
            </a:r>
            <a:r>
              <a:rPr lang="en-US" sz="2400" dirty="0">
                <a:hlinkClick r:id="rId4"/>
              </a:rPr>
              <a:t>https://www.juliabloggers.com/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VIDEOS: </a:t>
            </a:r>
            <a:r>
              <a:rPr lang="en-GB" sz="3000" dirty="0">
                <a:hlinkClick r:id="rId5"/>
              </a:rPr>
              <a:t>https://juliaacademy.com/</a:t>
            </a:r>
            <a:endParaRPr lang="en-GB" sz="1600" dirty="0"/>
          </a:p>
          <a:p>
            <a:r>
              <a:rPr lang="en-GB" sz="3300" dirty="0"/>
              <a:t>SHORT TUTORIAL (PDF)</a:t>
            </a:r>
            <a:endParaRPr lang="en-US" sz="2400" b="1" dirty="0">
              <a:hlinkClick r:id="rId6"/>
            </a:endParaRPr>
          </a:p>
          <a:p>
            <a:pPr lvl="1"/>
            <a:r>
              <a:rPr lang="en-US" sz="2000" b="1" dirty="0">
                <a:hlinkClick r:id="rId6"/>
              </a:rPr>
              <a:t>https://github.com/bkamins/The-Julia-Express</a:t>
            </a:r>
            <a:endParaRPr lang="en-US" sz="20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Julia forum:			</a:t>
            </a:r>
            <a:r>
              <a:rPr lang="en-US" sz="2400" dirty="0">
                <a:hlinkClick r:id="rId7"/>
              </a:rPr>
              <a:t>https://discourse.julialang.org/</a:t>
            </a:r>
            <a:endParaRPr lang="en-US" sz="2400" dirty="0"/>
          </a:p>
          <a:p>
            <a:r>
              <a:rPr lang="en-US" sz="2400" dirty="0"/>
              <a:t>Q&amp;A for Julia:		</a:t>
            </a:r>
            <a:r>
              <a:rPr lang="en-US" sz="2400" dirty="0">
                <a:hlinkClick r:id="rId8"/>
              </a:rPr>
              <a:t>https://stackoverflow.com/questions/tagged/julia-lang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3876-75C1-BCC8-5346-5BA126DAD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489" y="298957"/>
            <a:ext cx="3242141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EB004-8452-4F46-BA01-D81157F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commands</a:t>
            </a:r>
            <a:br>
              <a:rPr lang="pl-PL" dirty="0"/>
            </a:br>
            <a:r>
              <a:rPr lang="en-US" sz="4000" dirty="0"/>
              <a:t> 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513A9-DE24-4F5C-9022-88C7C6D4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@less(max(1,2))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show function source code</a:t>
            </a:r>
            <a:r>
              <a:rPr lang="pl-PL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cd("D:/")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change working directory to D:/</a:t>
            </a:r>
            <a:endParaRPr lang="pl-PL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</a:t>
            </a:r>
            <a:r>
              <a:rPr lang="pl-PL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raw"c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:\temp")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current directory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file.jl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run file</a:t>
            </a:r>
          </a:p>
          <a:p>
            <a:pPr marL="0" indent="0">
              <a:buNone/>
            </a:pP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exit()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end your Julia session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50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9032" y="255943"/>
            <a:ext cx="10006568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type hierarchy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1608BA-44DB-4622-8DEC-603AC45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4" y="790802"/>
            <a:ext cx="11071653" cy="5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Julia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Julia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Free and Open Source</a:t>
            </a:r>
            <a:endParaRPr lang="en-US" b="1" dirty="0"/>
          </a:p>
          <a:p>
            <a:pPr lvl="1"/>
            <a:r>
              <a:rPr lang="pl-PL" b="1" dirty="0"/>
              <a:t>https://julialang.org/downloads/</a:t>
            </a:r>
            <a:endParaRPr lang="en-US" dirty="0"/>
          </a:p>
          <a:p>
            <a:pPr lvl="1"/>
            <a:r>
              <a:rPr lang="en-US" dirty="0"/>
              <a:t>v1.10.0 – the latest stable version</a:t>
            </a:r>
          </a:p>
          <a:p>
            <a:r>
              <a:rPr lang="en-US" dirty="0"/>
              <a:t>Programming environment – VS Code</a:t>
            </a:r>
          </a:p>
          <a:p>
            <a:pPr lvl="1"/>
            <a:r>
              <a:rPr lang="en-US" dirty="0"/>
              <a:t>https://code.visualstudio.com/download/)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Available via </a:t>
            </a:r>
            <a:r>
              <a:rPr lang="en-US" dirty="0" err="1"/>
              <a:t>IJulia</a:t>
            </a:r>
            <a:r>
              <a:rPr lang="en-US" dirty="0"/>
              <a:t> package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Int64('a')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character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Int64(2.0)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Int64(1.3)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inexact 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Int64("a") 		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 no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Float64(1)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Bool(1)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Char(89)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char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zero(10.0)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zero of type of 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one(Int64)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one of type Int64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convert(Int64, 1.0)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parse(Int64, "1")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parse "1" string as Int64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all objects are of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Union{}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subtype of all types, no object can have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type indicating nothing, subtype of Any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72354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– just like in Python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i="1" dirty="0">
                <a:latin typeface="Consolas" panose="020B0609020204030204" pitchFamily="49" charset="0"/>
              </a:rPr>
              <a:t># empty tuple</a:t>
            </a:r>
          </a:p>
          <a:p>
            <a:r>
              <a:rPr lang="en-US" dirty="0">
                <a:latin typeface="Consolas" panose="020B0609020204030204" pitchFamily="49" charset="0"/>
              </a:rPr>
              <a:t>(1,)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one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("a", 1)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two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('a', false)::Tuple{Char, Bool} </a:t>
            </a:r>
            <a:r>
              <a:rPr lang="en-US" i="1" dirty="0">
                <a:latin typeface="Consolas" panose="020B0609020204030204" pitchFamily="49" charset="0"/>
              </a:rPr>
              <a:t># tuple type assertion</a:t>
            </a:r>
          </a:p>
          <a:p>
            <a:r>
              <a:rPr lang="en-US" dirty="0">
                <a:latin typeface="Consolas" panose="020B0609020204030204" pitchFamily="49" charset="0"/>
              </a:rPr>
              <a:t>x = (1, 2, 3)</a:t>
            </a:r>
          </a:p>
          <a:p>
            <a:r>
              <a:rPr lang="en-US" dirty="0">
                <a:latin typeface="Consolas" panose="020B0609020204030204" pitchFamily="49" charset="0"/>
              </a:rPr>
              <a:t>x[1]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first</a:t>
            </a:r>
            <a:r>
              <a:rPr lang="pl-PL" i="1" dirty="0">
                <a:latin typeface="Consolas" panose="020B0609020204030204" pitchFamily="49" charset="0"/>
              </a:rPr>
              <a:t> element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x[1:2]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(1, 2) (tuple)</a:t>
            </a:r>
          </a:p>
          <a:p>
            <a:r>
              <a:rPr lang="en-US" dirty="0">
                <a:latin typeface="Consolas" panose="020B0609020204030204" pitchFamily="49" charset="0"/>
              </a:rPr>
              <a:t>x[4]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bounds error</a:t>
            </a:r>
          </a:p>
          <a:p>
            <a:r>
              <a:rPr lang="en-US" dirty="0">
                <a:latin typeface="Consolas" panose="020B0609020204030204" pitchFamily="49" charset="0"/>
              </a:rPr>
              <a:t>x[1] = 1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error - tuple is not mutable</a:t>
            </a:r>
          </a:p>
          <a:p>
            <a:r>
              <a:rPr lang="en-US" dirty="0">
                <a:latin typeface="Consolas" panose="020B0609020204030204" pitchFamily="49" charset="0"/>
              </a:rPr>
              <a:t>a, b = x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tuple unpacking a==1, b==2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30EF4C-1EF4-496C-959F-0ACCC56A77D0}"/>
              </a:ext>
            </a:extLst>
          </p:cNvPr>
          <p:cNvSpPr txBox="1"/>
          <p:nvPr/>
        </p:nvSpPr>
        <p:spPr>
          <a:xfrm>
            <a:off x="2043453" y="6311900"/>
            <a:ext cx="927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Tuples are immutable, and the Julia compiler makes a good use of that!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429384"/>
            <a:ext cx="11551920" cy="542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Array{Char}(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3, 4) 	</a:t>
            </a:r>
            <a:r>
              <a:rPr lang="en-US" sz="2400" i="1" dirty="0">
                <a:latin typeface="Consolas" panose="020B0609020204030204" pitchFamily="49" charset="0"/>
              </a:rPr>
              <a:t># 2x3x4 array of Chars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Array{Any}(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3) 		</a:t>
            </a:r>
            <a:r>
              <a:rPr lang="en-US" sz="2400" i="1" dirty="0">
                <a:latin typeface="Consolas" panose="020B0609020204030204" pitchFamily="49" charset="0"/>
              </a:rPr>
              <a:t># 2x3 array of Any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zeros(5) 				</a:t>
            </a:r>
            <a:r>
              <a:rPr lang="pt-BR" sz="2400" i="1" dirty="0">
                <a:latin typeface="Consolas" panose="020B0609020204030204" pitchFamily="49" charset="0"/>
              </a:rPr>
              <a:t># vector of Float64 zeros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ones(Int64, 2, 1) 		</a:t>
            </a:r>
            <a:r>
              <a:rPr lang="en-US" sz="2400" i="1" dirty="0">
                <a:latin typeface="Consolas" panose="020B0609020204030204" pitchFamily="49" charset="0"/>
              </a:rPr>
              <a:t># 2x1 array of Int64 ones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trues(3), </a:t>
            </a:r>
            <a:r>
              <a:rPr lang="en-US" sz="2400" dirty="0" err="1">
                <a:latin typeface="Consolas" panose="020B0609020204030204" pitchFamily="49" charset="0"/>
              </a:rPr>
              <a:t>falses</a:t>
            </a:r>
            <a:r>
              <a:rPr lang="en-US" sz="2400" dirty="0">
                <a:latin typeface="Consolas" panose="020B0609020204030204" pitchFamily="49" charset="0"/>
              </a:rPr>
              <a:t>(3) 		</a:t>
            </a:r>
            <a:r>
              <a:rPr lang="en-US" sz="2400" i="1" dirty="0">
                <a:latin typeface="Consolas" panose="020B0609020204030204" pitchFamily="49" charset="0"/>
              </a:rPr>
              <a:t># tuple of vector of trues and of </a:t>
            </a:r>
            <a:r>
              <a:rPr lang="en-US" sz="2400" i="1" dirty="0" err="1">
                <a:latin typeface="Consolas" panose="020B0609020204030204" pitchFamily="49" charset="0"/>
              </a:rPr>
              <a:t>falses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range(1, stop=2, length=5)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</a:rPr>
              <a:t># iterator having 5 equally spaced elements (1.0:0.25:2.0)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collect(x) 			</a:t>
            </a:r>
            <a:r>
              <a:rPr lang="en-US" sz="2400" i="1" dirty="0">
                <a:latin typeface="Consolas" panose="020B0609020204030204" pitchFamily="49" charset="0"/>
              </a:rPr>
              <a:t># converts iterator to vector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1:10 	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1:2:10 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9 with 2 skip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reshape(1:12, 3, 4) 		</a:t>
            </a:r>
            <a:r>
              <a:rPr lang="en-US" sz="2400" i="1" dirty="0">
                <a:latin typeface="Consolas" panose="020B0609020204030204" pitchFamily="49" charset="0"/>
              </a:rPr>
              <a:t># 3x4 array filled with 1:12 values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mutable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x::Int64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y::Float64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 = Point(0, 0.0, "Origin")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) 			 	</a:t>
            </a:r>
            <a:r>
              <a:rPr lang="en-US" i="1" dirty="0">
                <a:latin typeface="Consolas" panose="020B0609020204030204" pitchFamily="49" charset="0"/>
              </a:rPr>
              <a:t># access field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p.meta</a:t>
            </a:r>
            <a:r>
              <a:rPr lang="en-US" dirty="0">
                <a:latin typeface="Consolas" panose="020B0609020204030204" pitchFamily="49" charset="0"/>
              </a:rPr>
              <a:t> = 2		 	     </a:t>
            </a:r>
            <a:r>
              <a:rPr lang="en-US" i="1" dirty="0">
                <a:latin typeface="Consolas" panose="020B0609020204030204" pitchFamily="49" charset="0"/>
              </a:rPr>
              <a:t># change field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(p)) 	</a:t>
            </a:r>
            <a:r>
              <a:rPr lang="en-US" i="1" dirty="0">
                <a:latin typeface="Consolas" panose="020B0609020204030204" pitchFamily="49" charset="0"/>
              </a:rPr>
              <a:t># get names of instance fields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fieldnames(Point) 	     </a:t>
            </a:r>
            <a:r>
              <a:rPr lang="en-US" i="1" dirty="0">
                <a:latin typeface="Consolas" panose="020B0609020204030204" pitchFamily="49" charset="0"/>
              </a:rPr>
              <a:t># get names of type fields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5B55C1EE-B3B9-DEC7-DC8B-22A33912BABC}"/>
              </a:ext>
            </a:extLst>
          </p:cNvPr>
          <p:cNvSpPr txBox="1"/>
          <p:nvPr/>
        </p:nvSpPr>
        <p:spPr>
          <a:xfrm>
            <a:off x="2043453" y="6311900"/>
            <a:ext cx="923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Julia is not object oriented language – multiple dispatch is used instead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AACE-8520-4F30-BD95-96AC1ED5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require a macro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F2D1-D7EC-4F17-B7D4-389D385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Base.@</a:t>
            </a:r>
            <a:r>
              <a:rPr lang="en-US" dirty="0" err="1">
                <a:latin typeface="Consolas" panose="020B0609020204030204" pitchFamily="49" charset="0"/>
              </a:rPr>
              <a:t>kwdef</a:t>
            </a:r>
            <a:r>
              <a:rPr lang="en-US" dirty="0">
                <a:latin typeface="Consolas" panose="020B0609020204030204" pitchFamily="49" charset="0"/>
              </a:rPr>
              <a:t> struct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a::Int =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b::Float64 = -1.1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c::UInt8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A(a=2, c=4)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4320" y="1856105"/>
            <a:ext cx="1181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{Int</a:t>
            </a:r>
            <a:r>
              <a:rPr lang="pl-PL" sz="2400" dirty="0">
                <a:latin typeface="Consolas" panose="020B0609020204030204" pitchFamily="49" charset="0"/>
              </a:rPr>
              <a:t>, Float64</a:t>
            </a:r>
            <a:r>
              <a:rPr lang="en-US" sz="2400" dirty="0">
                <a:latin typeface="Consolas" panose="020B0609020204030204" pitchFamily="49" charset="0"/>
              </a:rPr>
              <a:t>}() 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</a:rPr>
              <a:t>	# empty dictionary (types for keys and values are defined)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5.5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4.5</a:t>
            </a:r>
            <a:r>
              <a:rPr lang="en-US" sz="2400" dirty="0">
                <a:latin typeface="Consolas" panose="020B0609020204030204" pitchFamily="49" charset="0"/>
              </a:rPr>
              <a:t>) 		</a:t>
            </a:r>
            <a:r>
              <a:rPr lang="en-US" sz="2400" i="1" dirty="0">
                <a:latin typeface="Consolas" panose="020B0609020204030204" pitchFamily="49" charset="0"/>
              </a:rPr>
              <a:t># dictionary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 		</a:t>
            </a:r>
            <a:r>
              <a:rPr lang="pl-PL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i="1" dirty="0">
                <a:latin typeface="Consolas" panose="020B0609020204030204" pitchFamily="49" charset="0"/>
              </a:rPr>
              <a:t># return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3</a:t>
            </a:r>
            <a:r>
              <a:rPr lang="pl-PL" sz="2400" dirty="0">
                <a:latin typeface="Consolas" panose="020B0609020204030204" pitchFamily="49" charset="0"/>
              </a:rPr>
              <a:t>0.0</a:t>
            </a:r>
            <a:r>
              <a:rPr lang="en-US" sz="2400" dirty="0">
                <a:latin typeface="Consolas" panose="020B0609020204030204" pitchFamily="49" charset="0"/>
              </a:rPr>
              <a:t> 				</a:t>
            </a:r>
            <a:r>
              <a:rPr lang="en-US" sz="2400" i="1" dirty="0">
                <a:latin typeface="Consolas" panose="020B0609020204030204" pitchFamily="49" charset="0"/>
              </a:rPr>
              <a:t># add element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keys(y), values(y) </a:t>
            </a:r>
            <a:r>
              <a:rPr lang="en-US" sz="2400" i="1" dirty="0">
                <a:latin typeface="Consolas" panose="020B0609020204030204" pitchFamily="49" charset="0"/>
              </a:rPr>
              <a:t>			# </a:t>
            </a:r>
            <a:r>
              <a:rPr lang="pl-PL" sz="2400" i="1" dirty="0" err="1">
                <a:latin typeface="Consolas" panose="020B0609020204030204" pitchFamily="49" charset="0"/>
              </a:rPr>
              <a:t>iterator</a:t>
            </a:r>
            <a:r>
              <a:rPr lang="en-US" sz="2400" i="1" dirty="0"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haskey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79312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interpolations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103" y="1825624"/>
            <a:ext cx="11353800" cy="481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"Hi " * "there!" 	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string("a= ", 123.3) 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123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"$x + 3 = $(x+3)"		</a:t>
            </a:r>
            <a:r>
              <a:rPr lang="en-US" sz="2000" i="1" dirty="0">
                <a:latin typeface="Consolas" panose="020B0609020204030204" pitchFamily="49" charset="0"/>
              </a:rPr>
              <a:t># $ is used for interpolation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"\$199" 			</a:t>
            </a:r>
            <a:r>
              <a:rPr lang="en-US" sz="2000" i="1" dirty="0">
                <a:latin typeface="Consolas" panose="020B0609020204030204" pitchFamily="49" charset="0"/>
              </a:rPr>
              <a:t># and needs to be escaped with a `\`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("CD", "ABCD") 	</a:t>
            </a:r>
            <a:r>
              <a:rPr lang="en-US" sz="2000" i="1" dirty="0">
                <a:latin typeface="Consolas" panose="020B0609020204030204" pitchFamily="49" charset="0"/>
              </a:rPr>
              <a:t># occurrence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r"A|B</a:t>
            </a:r>
            <a:r>
              <a:rPr lang="en-US" sz="2000" dirty="0">
                <a:latin typeface="Consolas" panose="020B0609020204030204" pitchFamily="49" charset="0"/>
              </a:rPr>
              <a:t>", "ABCD")  # occurrence with </a:t>
            </a:r>
            <a:r>
              <a:rPr lang="en-US" sz="2000" dirty="0" err="1">
                <a:latin typeface="Consolas" panose="020B0609020204030204" pitchFamily="49" charset="0"/>
              </a:rPr>
              <a:t>RegExp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690688"/>
            <a:ext cx="11597640" cy="4694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f(x, y = 10) = x + y 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			# default value for y is 10</a:t>
            </a: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g(x::Int, y::Int) 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ograniczenie typu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y, x 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nsolas" panose="020B0609020204030204" pitchFamily="49" charset="0"/>
              </a:rPr>
              <a:t>yields a tuple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g(x::Int, y::Bool) = x * y 	</a:t>
            </a:r>
            <a:r>
              <a:rPr lang="en-US" i="1" dirty="0">
                <a:latin typeface="Consolas" panose="020B0609020204030204" pitchFamily="49" charset="0"/>
              </a:rPr>
              <a:t># multiple dispatch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g(2, true) 				</a:t>
            </a:r>
            <a:r>
              <a:rPr lang="en-US" i="1" dirty="0">
                <a:latin typeface="Consolas" panose="020B0609020204030204" pitchFamily="49" charset="0"/>
              </a:rPr>
              <a:t># 2</a:t>
            </a:r>
            <a:r>
              <a:rPr lang="en-US" i="1" baseline="30000" dirty="0">
                <a:latin typeface="Consolas" panose="020B0609020204030204" pitchFamily="49" charset="0"/>
              </a:rPr>
              <a:t>nd</a:t>
            </a:r>
            <a:r>
              <a:rPr lang="en-US" i="1" dirty="0">
                <a:latin typeface="Consolas" panose="020B0609020204030204" pitchFamily="49" charset="0"/>
              </a:rPr>
              <a:t> definition will be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methods(g) 			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list</a:t>
            </a:r>
            <a:r>
              <a:rPr lang="en-US" i="1" dirty="0">
                <a:latin typeface="Consolas" panose="020B0609020204030204" pitchFamily="49" charset="0"/>
              </a:rPr>
              <a:t> of methods for 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</a:t>
            </a:r>
            <a:r>
              <a:rPr lang="en-US" dirty="0"/>
              <a:t>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68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true || false 	</a:t>
            </a:r>
            <a:r>
              <a:rPr lang="en-US" i="1" dirty="0">
                <a:latin typeface="Consolas" panose="020B0609020204030204" pitchFamily="49" charset="0"/>
              </a:rPr>
              <a:t># binary or operator (</a:t>
            </a:r>
            <a:r>
              <a:rPr lang="en-US" i="1" dirty="0" err="1">
                <a:latin typeface="Consolas" panose="020B0609020204030204" pitchFamily="49" charset="0"/>
              </a:rPr>
              <a:t>singeltons</a:t>
            </a:r>
            <a:r>
              <a:rPr lang="en-US" i="1" dirty="0">
                <a:latin typeface="Consolas" panose="020B0609020204030204" pitchFamily="49" charset="0"/>
              </a:rPr>
              <a:t> only)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&lt; 2 &lt; 3 	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condition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chaining</a:t>
            </a:r>
            <a:endParaRPr lang="pl-PL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 2] .&lt; [2 1] 	</a:t>
            </a:r>
            <a:r>
              <a:rPr lang="en-US" i="1" dirty="0"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</a:rPr>
              <a:t>vectorization with a dot</a:t>
            </a:r>
            <a:r>
              <a:rPr lang="pl-PL" i="1" dirty="0">
                <a:solidFill>
                  <a:srgbClr val="7030A0"/>
                </a:solidFill>
                <a:latin typeface="Consolas" panose="020B0609020204030204" pitchFamily="49" charset="0"/>
              </a:rPr>
              <a:t> "."</a:t>
            </a:r>
            <a:endParaRPr lang="en-US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2a + 2(a+1) #</a:t>
            </a:r>
            <a:r>
              <a:rPr lang="en-US" i="1" dirty="0">
                <a:latin typeface="Consolas" panose="020B0609020204030204" pitchFamily="49" charset="0"/>
              </a:rPr>
              <a:t> multiplication “*” can be </a:t>
            </a:r>
            <a:r>
              <a:rPr lang="en-US" i="1" dirty="0" err="1">
                <a:latin typeface="Consolas" panose="020B0609020204030204" pitchFamily="49" charset="0"/>
              </a:rPr>
              <a:t>ommited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[1 2 3]	</a:t>
            </a:r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#matrix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1×3 Array{Int64,2}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= [1, 2, 3]     #vector of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3-elements Array{Int64,1}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Vectors are vertical and algebra rules apply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 </a:t>
            </a:r>
            <a:r>
              <a:rPr lang="en-US" i="1" dirty="0">
                <a:latin typeface="Consolas" panose="020B0609020204030204" pitchFamily="49" charset="0"/>
              </a:rPr>
              <a:t>#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.+ y </a:t>
            </a:r>
            <a:r>
              <a:rPr lang="en-US" i="1" dirty="0">
                <a:latin typeface="Consolas" panose="020B0609020204030204" pitchFamily="49" charset="0"/>
              </a:rPr>
              <a:t># 3x3 matrix, dimension broadcasting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y' </a:t>
            </a:r>
            <a:r>
              <a:rPr lang="en-US" i="1" dirty="0">
                <a:latin typeface="Consolas" panose="020B0609020204030204" pitchFamily="49" charset="0"/>
              </a:rPr>
              <a:t># 1x3 matrix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* y </a:t>
            </a:r>
            <a:r>
              <a:rPr lang="en-US" i="1" dirty="0">
                <a:latin typeface="Consolas" panose="020B0609020204030204" pitchFamily="49" charset="0"/>
              </a:rPr>
              <a:t># array multiplication, 1-element vector (not scalar)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05" y="3989955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705" y="6034632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838200" y="5155519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6055-10A2-A054-CC88-20965292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4" y="1377905"/>
            <a:ext cx="62337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 – pi approximation </a:t>
            </a:r>
          </a:p>
        </p:txBody>
      </p:sp>
      <p:pic>
        <p:nvPicPr>
          <p:cNvPr id="2050" name="Picture 2" descr="https://packt-type-cloud.s3.amazonaws.com/uploads/sites/2547/2018/05/eed2dac7-104f-4c29-afa4-8d52dfb139d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0" y="1897180"/>
            <a:ext cx="3351663" cy="11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237026" y="2156347"/>
            <a:ext cx="6223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function </a:t>
            </a:r>
            <a:r>
              <a:rPr lang="en-US" sz="3200" dirty="0" err="1">
                <a:latin typeface="Consolas" panose="020B0609020204030204" pitchFamily="49" charset="0"/>
              </a:rPr>
              <a:t>our_pi</a:t>
            </a:r>
            <a:r>
              <a:rPr lang="en-US" sz="3200" dirty="0">
                <a:latin typeface="Consolas" panose="020B0609020204030204" pitchFamily="49" charset="0"/>
              </a:rPr>
              <a:t>(n, 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s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i::T in 1:n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f *= i/(2i+1)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s += f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end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2s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374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4967" y="2879810"/>
            <a:ext cx="109664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T in [Float16, Float64,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BigFloat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display(</a:t>
            </a:r>
            <a:r>
              <a:rPr lang="en-US" altLang="pl-PL" sz="2800" dirty="0">
                <a:latin typeface="Consolas" panose="020B0609020204030204" pitchFamily="49" charset="0"/>
              </a:rPr>
              <a:t>[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(2^</a:t>
            </a:r>
            <a:r>
              <a:rPr lang="en-US" altLang="pl-PL" sz="2800" dirty="0">
                <a:latin typeface="Consolas" panose="020B0609020204030204" pitchFamily="49" charset="0"/>
              </a:rPr>
              <a:t>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T) for n in 1:10</a:t>
            </a: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pl-PL" sz="2800" dirty="0">
                <a:latin typeface="Consolas" panose="020B0609020204030204" pitchFamily="49" charset="0"/>
              </a:rPr>
              <a:t> .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big(π))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9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BigFloat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1.036340226611333355046362223536047948533920043732353766202844416420231e-76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</a:rPr>
              <a:t>(1000) do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73305447401287551596035817889526867846836578548683209848685735918386764390310253781776130839152440943837995972129697049686195008541612957936608326881572302493764266455330060109598030394360732604440196318506045247296205005918373516322071308450166041524279351541770592447787925691464383688807065164177119e-301</a:t>
            </a:r>
          </a:p>
        </p:txBody>
      </p:sp>
    </p:spTree>
    <p:extLst>
      <p:ext uri="{BB962C8B-B14F-4D97-AF65-F5344CB8AC3E}">
        <p14:creationId xmlns:p14="http://schemas.microsoft.com/office/powerpoint/2010/main" val="97686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numbers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51"/>
            <a:ext cx="732123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julia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(n, Rational) for n in 1:10]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10-element Array{Rational{Int64},1}: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8//3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44//15 64//21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976//315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10816//3465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141088//45045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47104//15015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2404096//765765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45693952//14549535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45701632//14549535</a:t>
            </a:r>
            <a:r>
              <a:rPr kumimoji="0" lang="en-US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writing files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Julia the open command can be used to read and write to a particular file stream.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f = open("</a:t>
            </a:r>
            <a:r>
              <a:rPr lang="en-US" sz="2800" dirty="0" err="1">
                <a:latin typeface="Consolas" panose="020B0609020204030204" pitchFamily="49" charset="0"/>
              </a:rPr>
              <a:t>some_name.txt","w</a:t>
            </a:r>
            <a:r>
              <a:rPr lang="en-US" sz="2800" dirty="0">
                <a:latin typeface="Consolas" panose="020B0609020204030204" pitchFamily="49" charset="0"/>
              </a:rPr>
              <a:t>")    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IOStream</a:t>
            </a:r>
            <a:r>
              <a:rPr lang="en-US" sz="2800" dirty="0">
                <a:latin typeface="Consolas" panose="020B0609020204030204" pitchFamily="49" charset="0"/>
              </a:rPr>
              <a:t>(&lt;file some_name.txt&gt;)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write command takes a stream handle as the first parameter accepts a wide range of additional parameters. 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write(f, "first line\</a:t>
            </a:r>
            <a:r>
              <a:rPr lang="en-US" sz="2800" dirty="0" err="1">
                <a:latin typeface="Consolas" panose="020B0609020204030204" pitchFamily="49" charset="0"/>
              </a:rPr>
              <a:t>nsecond</a:t>
            </a:r>
            <a:r>
              <a:rPr lang="en-US" sz="2800" dirty="0">
                <a:latin typeface="Consolas" panose="020B0609020204030204" pitchFamily="49" charset="0"/>
              </a:rPr>
              <a:t> line\n")</a:t>
            </a:r>
          </a:p>
          <a:p>
            <a:r>
              <a:rPr lang="en-US" dirty="0"/>
              <a:t>Close the stream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reading files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 = open("some_name.txt")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read a single line from a file use the </a:t>
            </a:r>
            <a:r>
              <a:rPr lang="en-US" dirty="0" err="1"/>
              <a:t>readline</a:t>
            </a:r>
            <a:r>
              <a:rPr lang="en-US" dirty="0"/>
              <a:t> function.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"first line"  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    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"second line“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eof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13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and symbolic computing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9" y="1462088"/>
            <a:ext cx="929769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Calculus</a:t>
            </a:r>
            <a:r>
              <a:rPr lang="pl-PL" dirty="0">
                <a:latin typeface="Consolas" panose="020B0609020204030204" pitchFamily="49" charset="0"/>
              </a:rPr>
              <a:t>.</a:t>
            </a:r>
            <a:r>
              <a:rPr lang="pl-PL" dirty="0" err="1">
                <a:latin typeface="Consolas" panose="020B0609020204030204" pitchFamily="49" charset="0"/>
              </a:rPr>
              <a:t>jl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</a:t>
            </a:r>
            <a:r>
              <a:rPr lang="en-US" dirty="0"/>
              <a:t>symbolic </a:t>
            </a:r>
            <a:r>
              <a:rPr lang="en-US" dirty="0" err="1"/>
              <a:t>differantion</a:t>
            </a:r>
            <a:r>
              <a:rPr lang="en-US" dirty="0"/>
              <a:t> at compile time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using Calculus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differentiate(:(sin(x)))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:(1 * cos(x))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expr = </a:t>
            </a:r>
            <a:r>
              <a:rPr lang="pl-PL" dirty="0" err="1">
                <a:latin typeface="Consolas" panose="020B0609020204030204" pitchFamily="49" charset="0"/>
              </a:rPr>
              <a:t>differentiate</a:t>
            </a:r>
            <a:r>
              <a:rPr lang="pl-PL" dirty="0">
                <a:latin typeface="Consolas" panose="020B0609020204030204" pitchFamily="49" charset="0"/>
              </a:rPr>
              <a:t>(:(sin(x) + x*x+5x))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:(1 * cos(x) + (1x + x * 1) + (0x + 5 * 1))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x = 0; 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(expr)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DataFrames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Pkg;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Pkg.add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("IJulia")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IJulia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notebook(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=".")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Ctrl+C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exit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6" y="3218507"/>
            <a:ext cx="5259478" cy="2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2F97C-AF43-43DC-ACEF-560EC6C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10,000 feet overview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126E-37D9-46E5-B35B-1DCEC4F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Exponential growth, in several  areas became a standard for scientific and high performance computing</a:t>
            </a:r>
          </a:p>
          <a:p>
            <a:r>
              <a:rPr lang="en-US" dirty="0"/>
              <a:t>“walks like Python runs like C”</a:t>
            </a:r>
          </a:p>
          <a:p>
            <a:r>
              <a:rPr lang="en-US" dirty="0"/>
              <a:t>Syntax in-between </a:t>
            </a:r>
            <a:r>
              <a:rPr lang="en-US" dirty="0" err="1"/>
              <a:t>Pyhton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 and Matlab</a:t>
            </a:r>
          </a:p>
          <a:p>
            <a:r>
              <a:rPr lang="en-US" dirty="0"/>
              <a:t>Compiles to assembly</a:t>
            </a:r>
          </a:p>
          <a:p>
            <a:r>
              <a:rPr lang="en-US" dirty="0"/>
              <a:t>Compiles to GPU</a:t>
            </a:r>
          </a:p>
          <a:p>
            <a:r>
              <a:rPr lang="en-US" dirty="0"/>
              <a:t>Distributed computing built into the language </a:t>
            </a:r>
            <a:br>
              <a:rPr lang="en-US" dirty="0"/>
            </a:br>
            <a:r>
              <a:rPr lang="en-US" dirty="0"/>
              <a:t>(known to scale up to millions of CPU cores)</a:t>
            </a:r>
          </a:p>
          <a:p>
            <a:r>
              <a:rPr lang="en-GB" dirty="0"/>
              <a:t>Best option for number crunching</a:t>
            </a:r>
          </a:p>
        </p:txBody>
      </p:sp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41B76762-5781-0B05-25B0-503FF419B4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Why another language for data science</a:t>
            </a:r>
            <a:r>
              <a:rPr lang="en" dirty="0"/>
              <a:t>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SzPts val="2400"/>
              <a:buNone/>
            </a:pPr>
            <a:r>
              <a:rPr lang="en-US" sz="3200" dirty="0"/>
              <a:t>Two language problem of data science – programming languages</a:t>
            </a:r>
          </a:p>
          <a:p>
            <a:pPr marL="558798" indent="-457200">
              <a:buSzPts val="2400"/>
            </a:pPr>
            <a:r>
              <a:rPr lang="en-US" sz="3200" dirty="0"/>
              <a:t>are either fast</a:t>
            </a:r>
            <a:r>
              <a:rPr lang="pl-PL" sz="3200" dirty="0"/>
              <a:t> (C++, Fortran) </a:t>
            </a:r>
            <a:endParaRPr lang="en-US" sz="3200" dirty="0"/>
          </a:p>
          <a:p>
            <a:pPr marL="558798" indent="-457200">
              <a:buSzPts val="2400"/>
            </a:pPr>
            <a:r>
              <a:rPr lang="en-US" sz="3200" dirty="0"/>
              <a:t>or are convenient </a:t>
            </a:r>
            <a:r>
              <a:rPr lang="pl-PL" sz="3200" dirty="0"/>
              <a:t>(</a:t>
            </a:r>
            <a:r>
              <a:rPr lang="pl-PL" sz="3200" dirty="0" err="1"/>
              <a:t>Python</a:t>
            </a:r>
            <a:r>
              <a:rPr lang="pl-PL" sz="3200" dirty="0"/>
              <a:t>, R, Matlab)</a:t>
            </a:r>
          </a:p>
          <a:p>
            <a:pPr marL="101598" indent="0">
              <a:buSzPts val="2400"/>
              <a:buNone/>
            </a:pPr>
            <a:endParaRPr lang="pl-PL" sz="3200" dirty="0"/>
          </a:p>
          <a:p>
            <a:pPr marL="101598" indent="0">
              <a:buSzPts val="2400"/>
              <a:buNone/>
            </a:pPr>
            <a:r>
              <a:rPr lang="en-US" sz="3200" dirty="0"/>
              <a:t>Main features of Julia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Efficiency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Expressiveness</a:t>
            </a:r>
            <a:r>
              <a:rPr lang="pl-PL" sz="3200" dirty="0"/>
              <a:t> 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Integrability 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Metaprogramming – DSLs for various </a:t>
            </a:r>
            <a:br>
              <a:rPr lang="en-US" sz="3200" dirty="0"/>
            </a:br>
            <a:r>
              <a:rPr lang="pl-PL" sz="3200" dirty="0"/>
              <a:t>data science</a:t>
            </a:r>
            <a:r>
              <a:rPr lang="en-US" sz="3200" dirty="0"/>
              <a:t> subproblems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Integration and toolboxes</a:t>
            </a:r>
            <a:endParaRPr lang="pl-PL" sz="32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achieving high performance</a:t>
            </a:r>
            <a:br>
              <a:rPr lang="en-US" dirty="0"/>
            </a:br>
            <a:r>
              <a:rPr lang="en-US" dirty="0"/>
              <a:t>in different data science environments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15336"/>
              </p:ext>
            </p:extLst>
          </p:nvPr>
        </p:nvGraphicFramePr>
        <p:xfrm>
          <a:off x="0" y="1767840"/>
          <a:ext cx="12191999" cy="360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1571">
                  <a:extLst>
                    <a:ext uri="{9D8B030D-6E8A-4147-A177-3AD203B41FA5}">
                      <a16:colId xmlns:a16="http://schemas.microsoft.com/office/drawing/2014/main" val="495115020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2117020912"/>
                    </a:ext>
                  </a:extLst>
                </a:gridCol>
                <a:gridCol w="3395784">
                  <a:extLst>
                    <a:ext uri="{9D8B030D-6E8A-4147-A177-3AD203B41FA5}">
                      <a16:colId xmlns:a16="http://schemas.microsoft.com/office/drawing/2014/main" val="442366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5147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Ecosystem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Hot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GPU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297421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/>
                        <a:t>RCpp</a:t>
                      </a:r>
                      <a:endParaRPr lang="en-US" sz="3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5659778"/>
                  </a:ext>
                </a:extLst>
              </a:tr>
              <a:tr h="7244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Numba</a:t>
                      </a:r>
                      <a:r>
                        <a:rPr lang="en-US" sz="3200" b="1" dirty="0"/>
                        <a:t>/</a:t>
                      </a:r>
                      <a:r>
                        <a:rPr lang="en-US" sz="3200" b="1" dirty="0" err="1"/>
                        <a:t>Cython</a:t>
                      </a:r>
                      <a:r>
                        <a:rPr lang="pl-PL" sz="3200" b="1" dirty="0"/>
                        <a:t>/C</a:t>
                      </a:r>
                      <a:endParaRPr lang="en-US" sz="3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586309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2168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GPU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coder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9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10072</TotalTime>
  <Words>2116</Words>
  <Application>Microsoft Office PowerPoint</Application>
  <PresentationFormat>Panoramiczny</PresentationFormat>
  <Paragraphs>300</Paragraphs>
  <Slides>37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Your first steps with Julia</vt:lpstr>
      <vt:lpstr>Installing and running Julia </vt:lpstr>
      <vt:lpstr>Julia Command Line (REPL)</vt:lpstr>
      <vt:lpstr>Adding Julia packages </vt:lpstr>
      <vt:lpstr>Managing packages  (press ] for the package  management REPL mode)</vt:lpstr>
      <vt:lpstr>Jupyter notebook</vt:lpstr>
      <vt:lpstr>Julia 10,000 feet overview</vt:lpstr>
      <vt:lpstr>Why another language for data science?</vt:lpstr>
      <vt:lpstr>Methods of achieving high performance in different data science environments</vt:lpstr>
      <vt:lpstr>Matlab?</vt:lpstr>
      <vt:lpstr>Reference benchmarks from Julia website</vt:lpstr>
      <vt:lpstr>Reference benchmarks from Julia website</vt:lpstr>
      <vt:lpstr>Language Code Complexity vs Execution Speed</vt:lpstr>
      <vt:lpstr>Language Code Complexity vs Execution Speed</vt:lpstr>
      <vt:lpstr>Key features</vt:lpstr>
      <vt:lpstr>Julia code compilation process</vt:lpstr>
      <vt:lpstr>Learning more about Julia</vt:lpstr>
      <vt:lpstr>Some basic commands  </vt:lpstr>
      <vt:lpstr>Numeric type hierarchy</vt:lpstr>
      <vt:lpstr>Type conversion functions </vt:lpstr>
      <vt:lpstr>Special types</vt:lpstr>
      <vt:lpstr>Tuples – just like in Python</vt:lpstr>
      <vt:lpstr>Arrays</vt:lpstr>
      <vt:lpstr>Data structures</vt:lpstr>
      <vt:lpstr>Default values require a macro</vt:lpstr>
      <vt:lpstr>Dictionaries</vt:lpstr>
      <vt:lpstr>Texts and interpolations</vt:lpstr>
      <vt:lpstr>Functions</vt:lpstr>
      <vt:lpstr>Operators</vt:lpstr>
      <vt:lpstr>Numerical example – pi approximation </vt:lpstr>
      <vt:lpstr>Testing...</vt:lpstr>
      <vt:lpstr>BigFloat</vt:lpstr>
      <vt:lpstr>Rational numbers</vt:lpstr>
      <vt:lpstr>Julia IO – writing files</vt:lpstr>
      <vt:lpstr>Julia IO – reading files</vt:lpstr>
      <vt:lpstr>Metaprogramming and symbolic computing</vt:lpstr>
      <vt:lpstr>Calculus.jl – symbolic differantion at compile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Przemysław Szufel</cp:lastModifiedBy>
  <cp:revision>204</cp:revision>
  <dcterms:created xsi:type="dcterms:W3CDTF">2018-01-25T13:34:55Z</dcterms:created>
  <dcterms:modified xsi:type="dcterms:W3CDTF">2024-02-10T10:50:15Z</dcterms:modified>
</cp:coreProperties>
</file>