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446" r:id="rId3"/>
    <p:sldId id="534" r:id="rId4"/>
    <p:sldId id="449" r:id="rId5"/>
    <p:sldId id="535" r:id="rId6"/>
    <p:sldId id="538" r:id="rId7"/>
    <p:sldId id="1120" r:id="rId8"/>
    <p:sldId id="258" r:id="rId9"/>
    <p:sldId id="539" r:id="rId10"/>
    <p:sldId id="530" r:id="rId11"/>
    <p:sldId id="420" r:id="rId12"/>
    <p:sldId id="421" r:id="rId13"/>
    <p:sldId id="399" r:id="rId14"/>
    <p:sldId id="400" r:id="rId15"/>
    <p:sldId id="336" r:id="rId16"/>
    <p:sldId id="472" r:id="rId17"/>
    <p:sldId id="443" r:id="rId18"/>
    <p:sldId id="473" r:id="rId19"/>
    <p:sldId id="1121" r:id="rId20"/>
    <p:sldId id="478" r:id="rId21"/>
    <p:sldId id="477" r:id="rId22"/>
    <p:sldId id="479" r:id="rId23"/>
    <p:sldId id="480" r:id="rId24"/>
    <p:sldId id="481" r:id="rId25"/>
    <p:sldId id="483" r:id="rId26"/>
    <p:sldId id="545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520" r:id="rId38"/>
    <p:sldId id="5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B257E7F-B6DB-40BB-A146-33E6F5CAC9B0}">
          <p14:sldIdLst>
            <p14:sldId id="256"/>
            <p14:sldId id="446"/>
            <p14:sldId id="534"/>
            <p14:sldId id="449"/>
            <p14:sldId id="535"/>
            <p14:sldId id="538"/>
            <p14:sldId id="1120"/>
            <p14:sldId id="258"/>
            <p14:sldId id="539"/>
            <p14:sldId id="530"/>
            <p14:sldId id="420"/>
            <p14:sldId id="421"/>
            <p14:sldId id="399"/>
            <p14:sldId id="400"/>
            <p14:sldId id="336"/>
            <p14:sldId id="472"/>
            <p14:sldId id="443"/>
            <p14:sldId id="473"/>
            <p14:sldId id="1121"/>
            <p14:sldId id="478"/>
            <p14:sldId id="477"/>
            <p14:sldId id="479"/>
            <p14:sldId id="480"/>
            <p14:sldId id="481"/>
            <p14:sldId id="483"/>
            <p14:sldId id="545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20"/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5" autoAdjust="0"/>
    <p:restoredTop sz="96761" autoAdjust="0"/>
  </p:normalViewPr>
  <p:slideViewPr>
    <p:cSldViewPr snapToGrid="0">
      <p:cViewPr>
        <p:scale>
          <a:sx n="110" d="100"/>
          <a:sy n="110" d="100"/>
        </p:scale>
        <p:origin x="33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9BB9-9384-482D-84B0-29C30389D11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36C2C-7B6F-4332-9A57-D1E5E3613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36C2C-7B6F-4332-9A57-D1E5E3613E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c9262cd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c9262cd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229B1-33DC-1144-B17F-0FA158156A4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7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566-D812-4374-B845-D25FC3F9B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F9FF-75EF-4237-979B-1E8C994C7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469EA-B14F-4C7F-AEDE-755334C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EDF5-2A49-4C8E-8642-4CAD072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0DF2-D972-4598-9BAC-5468731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A3D4-9797-4338-9C98-A0194940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0ABC-9B96-4227-82BC-A339CD2D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BE8C-133C-4311-884B-57D80BAE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6376-0082-4C44-BAFC-6282B1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A4C8-4476-45EF-AE7D-5781F9BB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477E5-CB6D-4827-92D6-99C40D67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3DC53-8CC0-49B5-976C-5A8B2A64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EAD3B-BFC4-447B-AB3C-C4D54929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71D68-5522-4FAB-9D91-45EFE9E4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B3D9-8526-4206-AE30-39E2D4C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34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422-3646-46A0-9E2E-E2454408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6DA9-C114-4142-A0C4-A58FB170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E0AD-519E-46A0-A822-BBA866DD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A840-FCFB-4415-BB36-A852B57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A6EB-B074-438E-AA3B-8CC165E7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68E8-F0C9-48AC-AEB2-A6A0F4A9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2701-35D1-47C6-851D-D691D320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3696-253D-4853-B19D-4AB11DE1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DA32-4710-4920-AF06-8134375B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6-3EDC-4B36-B07D-A1D0B555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25F2-DA35-47BC-9800-516C195A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181A-82BD-4CCC-93E0-1242B912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E41F-6DE3-46DD-BAE8-3D1B8216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3C7B-6064-4A32-95D3-5BFD30E8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D63E9-D69F-4625-8E7D-24B637DF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1F21-F9B2-4407-9C74-2043139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BE6-26AD-43C7-AAF2-472C0A88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69DDA-B5A1-4D77-8813-AB2551CF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030E-6088-4385-8F38-30DD4731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7B925-EB45-4543-9C1F-04236EE3E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DC42-24AB-472A-B6EF-408B8424B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3D4AA-564B-488C-9BA4-AAF7F8A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7EC1-A0DA-44F5-A598-C27010EE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28A97-4C61-4E99-9DA4-F724608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F040-EF5C-4B43-A3D2-63BCC7D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3B76B-80DE-42CA-B481-A7015D7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A97D-1361-47BD-973E-8D90C31A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D5C2F-A014-4FFC-9051-B727706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AA5A4-E8F7-487C-AFC9-324633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B2ACE-17C8-458B-9AE5-A3D3FAE9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F07B-7722-4287-AE7F-13AECF09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B42-9FD7-4853-8E3B-B9C77B74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3A06-272C-4FE3-B2ED-10BEDA35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EBA4-DA8C-4A0A-9CAE-D63E6CE7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CCA8-AD38-4A27-84F0-BF82EE0B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4C00-B0FF-495F-85CF-2FE202B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2F2B4-E94B-4441-B158-53846EA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9E08-9DBE-4011-AA04-6A5E36C6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6C1A-D4B9-43B5-A761-33A37119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3C35-23D8-4630-B286-CFE34E58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AC48-8940-4A1A-89BA-32EFCA0D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AE38-EAF7-4ED6-AD77-7AD5C86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C370-0346-4EA0-B489-3D44D27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F5B66-7C0A-4529-B5B7-2996ACB0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8F9D-7BF2-483B-AD77-C26B0CC7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F5FD-6D0A-42E9-A6AB-EF3898E5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A292-C937-4941-BFBF-6FE9C327C80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DA84-5E38-48AD-A3B2-7BC6D7ED6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C028-8F50-401A-A4F8-FC826D282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F7FF-61DF-4D6A-A96F-171A99D55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2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julia-lang" TargetMode="External"/><Relationship Id="rId3" Type="http://schemas.openxmlformats.org/officeDocument/2006/relationships/hyperlink" Target="https://julialang.org/learning/" TargetMode="External"/><Relationship Id="rId7" Type="http://schemas.openxmlformats.org/officeDocument/2006/relationships/hyperlink" Target="https://discourse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kamins/The-Julia-Express" TargetMode="External"/><Relationship Id="rId5" Type="http://schemas.openxmlformats.org/officeDocument/2006/relationships/hyperlink" Target="https://juliaacademy.com/" TargetMode="External"/><Relationship Id="rId4" Type="http://schemas.openxmlformats.org/officeDocument/2006/relationships/hyperlink" Target="https://www.juliabloggers.com/" TargetMode="Externa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7CE-97D0-425D-978B-2A13E584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19" y="443883"/>
            <a:ext cx="12152670" cy="1589977"/>
          </a:xfrm>
        </p:spPr>
        <p:txBody>
          <a:bodyPr>
            <a:normAutofit/>
          </a:bodyPr>
          <a:lstStyle/>
          <a:p>
            <a:r>
              <a:rPr lang="en-GB" b="1" dirty="0">
                <a:latin typeface="Verdana" panose="020B0604030504040204" pitchFamily="34" charset="0"/>
              </a:rPr>
              <a:t>Your first steps </a:t>
            </a:r>
            <a:r>
              <a:rPr lang="en-GB" b="1">
                <a:latin typeface="Verdana" panose="020B0604030504040204" pitchFamily="34" charset="0"/>
              </a:rPr>
              <a:t>with Julia</a:t>
            </a:r>
            <a:endParaRPr lang="en-GB" b="1" dirty="0">
              <a:latin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495256" y="2845611"/>
            <a:ext cx="8817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/>
              <a:t>Przemysław Szufel, PhD</a:t>
            </a:r>
            <a:endParaRPr lang="en-US" sz="4000" b="1" dirty="0"/>
          </a:p>
          <a:p>
            <a:pPr algn="ctr"/>
            <a:br>
              <a:rPr lang="pl-PL" sz="2400" b="1" dirty="0"/>
            </a:br>
            <a:endParaRPr lang="pl-PL" sz="2400" b="1" dirty="0"/>
          </a:p>
          <a:p>
            <a:pPr algn="ctr"/>
            <a:r>
              <a:rPr lang="en-US" sz="2400" b="1" dirty="0"/>
              <a:t>Assistant Professor – SGH Warsaw School of Economics</a:t>
            </a:r>
          </a:p>
          <a:p>
            <a:pPr algn="ctr"/>
            <a:r>
              <a:rPr lang="en-US" sz="2400" b="1" dirty="0"/>
              <a:t>https://szufel.pl/</a:t>
            </a:r>
          </a:p>
          <a:p>
            <a:pPr algn="ctr"/>
            <a:endParaRPr lang="en-US" sz="2400" b="1" dirty="0"/>
          </a:p>
        </p:txBody>
      </p:sp>
      <p:sp>
        <p:nvSpPr>
          <p:cNvPr id="5" name="Prostokąt 4"/>
          <p:cNvSpPr/>
          <p:nvPr/>
        </p:nvSpPr>
        <p:spPr>
          <a:xfrm>
            <a:off x="5518370" y="6211907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3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48862DC-9D1E-42B0-B130-C9F6B8FC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6D532A-E848-4EE0-A352-47661DE17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“We had to renew our licenses and got a bill for 30’000’000 USD”</a:t>
            </a:r>
            <a:r>
              <a:rPr lang="en-US" sz="3200" dirty="0">
                <a:solidFill>
                  <a:schemeClr val="tx1"/>
                </a:solidFill>
              </a:rPr>
              <a:t> – overheard during a talk with a director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of big supercomputer research center</a:t>
            </a:r>
            <a:endParaRPr lang="pl-P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3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B6E9D6-E43F-4260-AF21-7BBAE488C595}"/>
              </a:ext>
            </a:extLst>
          </p:cNvPr>
          <p:cNvSpPr/>
          <p:nvPr/>
        </p:nvSpPr>
        <p:spPr>
          <a:xfrm>
            <a:off x="2246811" y="1690688"/>
            <a:ext cx="3030583" cy="172307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time relative to C for different reference computational tasks</a:t>
            </a:r>
          </a:p>
        </p:txBody>
      </p:sp>
    </p:spTree>
    <p:extLst>
      <p:ext uri="{BB962C8B-B14F-4D97-AF65-F5344CB8AC3E}">
        <p14:creationId xmlns:p14="http://schemas.microsoft.com/office/powerpoint/2010/main" val="74366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2CEF-E258-40D1-93C8-75B561F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benchmarks from Julia website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4467F-1D2F-4137-BB5D-DFC03C29B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700" y="1245326"/>
            <a:ext cx="9314600" cy="5518524"/>
          </a:xfrm>
          <a:prstGeom prst="rect">
            <a:avLst/>
          </a:prstGeom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066E05D-BC92-4A3C-B200-BADC0ECF63E6}"/>
              </a:ext>
            </a:extLst>
          </p:cNvPr>
          <p:cNvSpPr/>
          <p:nvPr/>
        </p:nvSpPr>
        <p:spPr>
          <a:xfrm>
            <a:off x="1924594" y="4310744"/>
            <a:ext cx="3004457" cy="2316480"/>
          </a:xfrm>
          <a:prstGeom prst="flowChartAlternateProcess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8510292-1FD1-4E20-BA91-53082CF2D709}"/>
              </a:ext>
            </a:extLst>
          </p:cNvPr>
          <p:cNvSpPr/>
          <p:nvPr/>
        </p:nvSpPr>
        <p:spPr>
          <a:xfrm>
            <a:off x="2211977" y="2011680"/>
            <a:ext cx="2812869" cy="1637211"/>
          </a:xfrm>
          <a:prstGeom prst="wedgeRectCallout">
            <a:avLst>
              <a:gd name="adj1" fmla="val -15570"/>
              <a:gd name="adj2" fmla="val 87500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Languages suited for implementing compute intensive algorithms</a:t>
            </a:r>
          </a:p>
        </p:txBody>
      </p:sp>
    </p:spTree>
    <p:extLst>
      <p:ext uri="{BB962C8B-B14F-4D97-AF65-F5344CB8AC3E}">
        <p14:creationId xmlns:p14="http://schemas.microsoft.com/office/powerpoint/2010/main" val="24544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66825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966535" y="115919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</p:spTree>
    <p:extLst>
      <p:ext uri="{BB962C8B-B14F-4D97-AF65-F5344CB8AC3E}">
        <p14:creationId xmlns:p14="http://schemas.microsoft.com/office/powerpoint/2010/main" val="217093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6988" cy="1325563"/>
          </a:xfrm>
        </p:spPr>
        <p:txBody>
          <a:bodyPr/>
          <a:lstStyle/>
          <a:p>
            <a:r>
              <a:rPr lang="en-US" dirty="0"/>
              <a:t>Language Code Complexity vs Execution Speed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20" y="1273969"/>
            <a:ext cx="7924231" cy="529059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1117410" y="6492875"/>
            <a:ext cx="10258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http://www.oceanographerschoice.com/2016/03/the-julia-language-is-the-way-of-the-future/</a:t>
            </a:r>
          </a:p>
        </p:txBody>
      </p:sp>
      <p:sp>
        <p:nvSpPr>
          <p:cNvPr id="3" name="Strzałka w prawo 2"/>
          <p:cNvSpPr/>
          <p:nvPr/>
        </p:nvSpPr>
        <p:spPr>
          <a:xfrm>
            <a:off x="3812582" y="5222928"/>
            <a:ext cx="743918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</a:t>
            </a:r>
          </a:p>
        </p:txBody>
      </p:sp>
      <p:sp>
        <p:nvSpPr>
          <p:cNvPr id="6" name="Strzałka w prawo 5"/>
          <p:cNvSpPr/>
          <p:nvPr/>
        </p:nvSpPr>
        <p:spPr>
          <a:xfrm>
            <a:off x="3797085" y="1721227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Octave</a:t>
            </a:r>
          </a:p>
        </p:txBody>
      </p:sp>
      <p:sp>
        <p:nvSpPr>
          <p:cNvPr id="7" name="Strzałka w prawo 6"/>
          <p:cNvSpPr/>
          <p:nvPr/>
        </p:nvSpPr>
        <p:spPr>
          <a:xfrm>
            <a:off x="6619163" y="4694318"/>
            <a:ext cx="1375377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8" name="Strzałka w prawo 7"/>
          <p:cNvSpPr/>
          <p:nvPr/>
        </p:nvSpPr>
        <p:spPr>
          <a:xfrm flipH="1">
            <a:off x="8229600" y="4974954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9" name="Strzałka w prawo 8"/>
          <p:cNvSpPr/>
          <p:nvPr/>
        </p:nvSpPr>
        <p:spPr>
          <a:xfrm rot="16378832">
            <a:off x="6928261" y="5795251"/>
            <a:ext cx="1094175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Fortran</a:t>
            </a:r>
          </a:p>
        </p:txBody>
      </p:sp>
      <p:sp>
        <p:nvSpPr>
          <p:cNvPr id="10" name="Strzałka w prawo 9"/>
          <p:cNvSpPr/>
          <p:nvPr/>
        </p:nvSpPr>
        <p:spPr>
          <a:xfrm flipH="1">
            <a:off x="6082635" y="5173474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</a:t>
            </a:r>
          </a:p>
        </p:txBody>
      </p:sp>
      <p:sp>
        <p:nvSpPr>
          <p:cNvPr id="11" name="Strzałka w prawo 10"/>
          <p:cNvSpPr/>
          <p:nvPr/>
        </p:nvSpPr>
        <p:spPr>
          <a:xfrm flipH="1">
            <a:off x="8076276" y="5402989"/>
            <a:ext cx="923188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3" name="Strzałka w prawo 12"/>
          <p:cNvSpPr/>
          <p:nvPr/>
        </p:nvSpPr>
        <p:spPr>
          <a:xfrm>
            <a:off x="3525865" y="3116679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4" name="Strzałka w prawo 13"/>
          <p:cNvSpPr/>
          <p:nvPr/>
        </p:nvSpPr>
        <p:spPr>
          <a:xfrm>
            <a:off x="3828081" y="3625998"/>
            <a:ext cx="1038384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15" name="Strzałka w prawo 14"/>
          <p:cNvSpPr/>
          <p:nvPr/>
        </p:nvSpPr>
        <p:spPr>
          <a:xfrm flipH="1">
            <a:off x="5284225" y="3688825"/>
            <a:ext cx="1054582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Matlab</a:t>
            </a:r>
          </a:p>
        </p:txBody>
      </p:sp>
      <p:sp>
        <p:nvSpPr>
          <p:cNvPr id="16" name="Strzałka w prawo 15"/>
          <p:cNvSpPr/>
          <p:nvPr/>
        </p:nvSpPr>
        <p:spPr>
          <a:xfrm rot="19404070" flipH="1">
            <a:off x="5385810" y="4792003"/>
            <a:ext cx="616229" cy="4029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3419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E13-DE9E-4DA5-B1A9-3550C0C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BF99-B56D-4919-8327-BC4E4A55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Dynamically compiled to optimized native machine code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SIMD, Threading, Distributed computing</a:t>
            </a:r>
          </a:p>
          <a:p>
            <a:r>
              <a:rPr lang="en-US" dirty="0"/>
              <a:t>Modern design of the language</a:t>
            </a:r>
          </a:p>
          <a:p>
            <a:pPr lvl="1"/>
            <a:r>
              <a:rPr lang="en-US" dirty="0"/>
              <a:t>multiple dispatch, metaprogramming, type system</a:t>
            </a:r>
          </a:p>
          <a:p>
            <a:r>
              <a:rPr lang="en-US" dirty="0"/>
              <a:t>MIT License</a:t>
            </a:r>
          </a:p>
          <a:p>
            <a:pPr lvl="1"/>
            <a:r>
              <a:rPr lang="en-US" dirty="0"/>
              <a:t>corporate-use friendly (also package ecosystem)</a:t>
            </a:r>
          </a:p>
        </p:txBody>
      </p:sp>
    </p:spTree>
    <p:extLst>
      <p:ext uri="{BB962C8B-B14F-4D97-AF65-F5344CB8AC3E}">
        <p14:creationId xmlns:p14="http://schemas.microsoft.com/office/powerpoint/2010/main" val="114490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3644"/>
            <a:ext cx="10515600" cy="1325563"/>
          </a:xfrm>
        </p:spPr>
        <p:txBody>
          <a:bodyPr/>
          <a:lstStyle/>
          <a:p>
            <a:r>
              <a:rPr lang="en-US" dirty="0"/>
              <a:t>Julia code compilation process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7079" y="1169805"/>
            <a:ext cx="6962799" cy="4351750"/>
          </a:xfrm>
        </p:spPr>
      </p:pic>
      <p:sp>
        <p:nvSpPr>
          <p:cNvPr id="7" name="Prostokąt 6"/>
          <p:cNvSpPr/>
          <p:nvPr/>
        </p:nvSpPr>
        <p:spPr>
          <a:xfrm>
            <a:off x="1436441" y="5431215"/>
            <a:ext cx="4688335" cy="343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32" dirty="0"/>
              <a:t>http://slides.com/valentinchuravy/julia-parallelism#/</a:t>
            </a:r>
          </a:p>
        </p:txBody>
      </p:sp>
      <p:cxnSp>
        <p:nvCxnSpPr>
          <p:cNvPr id="9" name="Łącznik prosty ze strzałką 8"/>
          <p:cNvCxnSpPr/>
          <p:nvPr/>
        </p:nvCxnSpPr>
        <p:spPr>
          <a:xfrm flipH="1">
            <a:off x="4674780" y="2629672"/>
            <a:ext cx="4793070" cy="652422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7992561" y="3454013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7890050" y="4496551"/>
            <a:ext cx="2385826" cy="127170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 flipV="1">
            <a:off x="5180719" y="4922810"/>
            <a:ext cx="2448374" cy="1016811"/>
          </a:xfrm>
          <a:prstGeom prst="straightConnector1">
            <a:avLst/>
          </a:prstGeom>
          <a:ln w="57150">
            <a:solidFill>
              <a:srgbClr val="C00000">
                <a:alpha val="35000"/>
              </a:srgbClr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pole tekstowe 19"/>
          <p:cNvSpPr txBox="1"/>
          <p:nvPr/>
        </p:nvSpPr>
        <p:spPr>
          <a:xfrm>
            <a:off x="8951341" y="4575375"/>
            <a:ext cx="172354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@code_native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7722678" y="5634738"/>
            <a:ext cx="1467068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@code_llvm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pole tekstowe 21"/>
          <p:cNvSpPr txBox="1"/>
          <p:nvPr/>
        </p:nvSpPr>
        <p:spPr>
          <a:xfrm>
            <a:off x="9079257" y="3076511"/>
            <a:ext cx="185178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@code_lowered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8548008" y="2190218"/>
            <a:ext cx="1595309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4" b="1" dirty="0">
                <a:solidFill>
                  <a:srgbClr val="C00000"/>
                </a:solidFill>
                <a:latin typeface="Consolas" panose="020B0609020204030204" pitchFamily="49" charset="0"/>
              </a:rPr>
              <a:t>@code_typed</a:t>
            </a:r>
            <a:endParaRPr lang="pl-PL" sz="1814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1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1F2-4AE8-4B4D-851E-EEC01D8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about Julia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9378-B7D1-47A6-BBFC-B9BE8C68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" y="1661758"/>
            <a:ext cx="108399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Website:			</a:t>
            </a:r>
            <a:r>
              <a:rPr lang="en-US" sz="2400" dirty="0">
                <a:hlinkClick r:id="rId2"/>
              </a:rPr>
              <a:t>https://julialang.org/</a:t>
            </a:r>
            <a:endParaRPr lang="en-US" sz="2400" dirty="0"/>
          </a:p>
          <a:p>
            <a:r>
              <a:rPr lang="en-US" sz="2400" dirty="0"/>
              <a:t>Learning materials:		</a:t>
            </a:r>
            <a:r>
              <a:rPr lang="en-US" sz="2400" dirty="0">
                <a:hlinkClick r:id="rId3"/>
              </a:rPr>
              <a:t>https://julialang.org/learning/</a:t>
            </a:r>
            <a:endParaRPr lang="en-US" sz="2400" dirty="0"/>
          </a:p>
          <a:p>
            <a:r>
              <a:rPr lang="en-US" sz="2400" dirty="0"/>
              <a:t>Blogs about Julia:		</a:t>
            </a:r>
            <a:r>
              <a:rPr lang="en-US" sz="2400" dirty="0">
                <a:hlinkClick r:id="rId4"/>
              </a:rPr>
              <a:t>https://www.juliabloggers.com/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VIDEOS: </a:t>
            </a:r>
            <a:r>
              <a:rPr lang="en-GB" sz="3000" dirty="0">
                <a:hlinkClick r:id="rId5"/>
              </a:rPr>
              <a:t>https://juliaacademy.com/</a:t>
            </a:r>
            <a:endParaRPr lang="en-GB" sz="1600" dirty="0"/>
          </a:p>
          <a:p>
            <a:r>
              <a:rPr lang="en-GB" sz="3300" dirty="0"/>
              <a:t>SHORT TUTORIAL (PDF)</a:t>
            </a:r>
            <a:endParaRPr lang="en-US" sz="2400" b="1" dirty="0">
              <a:hlinkClick r:id="rId6"/>
            </a:endParaRPr>
          </a:p>
          <a:p>
            <a:pPr lvl="1"/>
            <a:r>
              <a:rPr lang="en-US" sz="2000" b="1" dirty="0">
                <a:hlinkClick r:id="rId6"/>
              </a:rPr>
              <a:t>https://github.com/bkamins/The-Julia-Express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Julia forum:			</a:t>
            </a:r>
            <a:r>
              <a:rPr lang="en-US" sz="2400" dirty="0">
                <a:hlinkClick r:id="rId7"/>
              </a:rPr>
              <a:t>https://discourse.julialang.org/</a:t>
            </a:r>
            <a:endParaRPr lang="en-US" sz="2400" dirty="0"/>
          </a:p>
          <a:p>
            <a:r>
              <a:rPr lang="en-US" sz="2400" dirty="0"/>
              <a:t>Q&amp;A for Julia:		</a:t>
            </a:r>
            <a:r>
              <a:rPr lang="en-US" sz="2400" dirty="0">
                <a:hlinkClick r:id="rId8"/>
              </a:rPr>
              <a:t>https://stackoverflow.com/questions/tagged/julia-lang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D3876-75C1-BCC8-5346-5BA126DADB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489" y="298957"/>
            <a:ext cx="3242141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EB004-8452-4F46-BA01-D81157F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commands</a:t>
            </a:r>
            <a:br>
              <a:rPr lang="pl-PL" dirty="0"/>
            </a:br>
            <a:r>
              <a:rPr lang="en-US" sz="4000" dirty="0"/>
              <a:t> 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A513A9-DE24-4F5C-9022-88C7C6D4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@less(max(1,2))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show function source code</a:t>
            </a:r>
            <a:r>
              <a:rPr lang="pl-PL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cd("D:/")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change working directory to D:/</a:t>
            </a:r>
            <a:endParaRPr lang="pl-PL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cd(</a:t>
            </a:r>
            <a:r>
              <a:rPr lang="pl-PL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raw"c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:\temp")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current directory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include("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file.jl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run file</a:t>
            </a:r>
          </a:p>
          <a:p>
            <a:pPr marL="0" indent="0">
              <a:buNone/>
            </a:pPr>
            <a:endParaRPr lang="en-US"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exit() </a:t>
            </a: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end your Julia session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7509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1325D7-1D76-3B69-D325-72D624D8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47" y="158258"/>
            <a:ext cx="11179629" cy="861851"/>
          </a:xfrm>
        </p:spPr>
        <p:txBody>
          <a:bodyPr>
            <a:normAutofit/>
          </a:bodyPr>
          <a:lstStyle/>
          <a:p>
            <a:r>
              <a:rPr lang="en-US" b="1" dirty="0"/>
              <a:t>Julia installation and virtual environment</a:t>
            </a:r>
            <a:endParaRPr lang="en-GB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73762F-8FAC-13F8-D3DB-CC673CABF846}"/>
              </a:ext>
            </a:extLst>
          </p:cNvPr>
          <p:cNvSpPr txBox="1"/>
          <p:nvPr/>
        </p:nvSpPr>
        <p:spPr>
          <a:xfrm>
            <a:off x="220824" y="977251"/>
            <a:ext cx="57501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JULIA_HOME </a:t>
            </a:r>
            <a:r>
              <a:rPr lang="en-US" sz="2400" i="1" dirty="0">
                <a:latin typeface="+mj-lt"/>
              </a:rPr>
              <a:t>(system environment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Julia binaries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julia.exe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julia</a:t>
            </a:r>
            <a:r>
              <a:rPr lang="en-GB" sz="2400" dirty="0"/>
              <a:t> system image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E303C44-D228-1682-4565-4C4BD3457638}"/>
              </a:ext>
            </a:extLst>
          </p:cNvPr>
          <p:cNvSpPr txBox="1"/>
          <p:nvPr/>
        </p:nvSpPr>
        <p:spPr>
          <a:xfrm>
            <a:off x="6435588" y="977251"/>
            <a:ext cx="5606372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JULIA_DEPOT_PATH </a:t>
            </a:r>
            <a:r>
              <a:rPr lang="en-US" sz="2400" i="1" dirty="0">
                <a:latin typeface="+mj-lt"/>
              </a:rPr>
              <a:t>(system env variable)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(</a:t>
            </a:r>
            <a:r>
              <a:rPr lang="en-US" sz="2400" dirty="0"/>
              <a:t>defaults to </a:t>
            </a:r>
            <a:r>
              <a:rPr lang="en-US" sz="2400" dirty="0">
                <a:latin typeface="Consolas" panose="020B0609020204030204" pitchFamily="49" charset="0"/>
              </a:rPr>
              <a:t>~/.</a:t>
            </a:r>
            <a:r>
              <a:rPr lang="en-US" sz="2400" dirty="0" err="1">
                <a:latin typeface="Consolas" panose="020B0609020204030204" pitchFamily="49" charset="0"/>
              </a:rPr>
              <a:t>julia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packages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precompiled files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artifacts</a:t>
            </a:r>
            <a:br>
              <a:rPr lang="en-US" sz="2400" dirty="0"/>
            </a:br>
            <a:r>
              <a:rPr lang="en-US" sz="2400" dirty="0"/>
              <a:t>  (multiple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virtual environment</a:t>
            </a:r>
          </a:p>
          <a:p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B8B7EDF-024D-D226-96BC-B1B0ADA00A7B}"/>
              </a:ext>
            </a:extLst>
          </p:cNvPr>
          <p:cNvSpPr txBox="1"/>
          <p:nvPr/>
        </p:nvSpPr>
        <p:spPr>
          <a:xfrm>
            <a:off x="150040" y="3123766"/>
            <a:ext cx="6131807" cy="156966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Virtual environment is just a folder!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("") # default in-built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Pkg.activate</a:t>
            </a:r>
            <a:r>
              <a:rPr lang="en-US" sz="2400" dirty="0">
                <a:latin typeface="Consolas" panose="020B0609020204030204" pitchFamily="49" charset="0"/>
              </a:rPr>
              <a:t>("/some/path/")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Pkg.status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F2F7998-9D03-DE53-294D-6CCCFE2DAC9F}"/>
              </a:ext>
            </a:extLst>
          </p:cNvPr>
          <p:cNvSpPr txBox="1"/>
          <p:nvPr/>
        </p:nvSpPr>
        <p:spPr>
          <a:xfrm>
            <a:off x="4383194" y="5212888"/>
            <a:ext cx="5074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Manifest.toml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Links to defined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Resolved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to exactly replicate </a:t>
            </a:r>
            <a:r>
              <a:rPr lang="en-US" sz="2400" dirty="0" err="1"/>
              <a:t>venv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F180368-4544-FA0C-8ECA-704BD5A4CC0E}"/>
              </a:ext>
            </a:extLst>
          </p:cNvPr>
          <p:cNvSpPr txBox="1"/>
          <p:nvPr/>
        </p:nvSpPr>
        <p:spPr>
          <a:xfrm>
            <a:off x="150040" y="5428404"/>
            <a:ext cx="3872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Project.toml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+mj-lt"/>
              </a:rPr>
              <a:t>(file)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Ranges of package versions</a:t>
            </a:r>
            <a:endParaRPr lang="en-GB" sz="2400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2C40963-1669-8080-290E-7E894FB4F30B}"/>
              </a:ext>
            </a:extLst>
          </p:cNvPr>
          <p:cNvSpPr txBox="1"/>
          <p:nvPr/>
        </p:nvSpPr>
        <p:spPr>
          <a:xfrm>
            <a:off x="10121187" y="2100635"/>
            <a:ext cx="176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package1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v1.2.0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v1.4.0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DDE2D55B-9984-F611-E4F2-2DE60DC4FA4B}"/>
              </a:ext>
            </a:extLst>
          </p:cNvPr>
          <p:cNvSpPr/>
          <p:nvPr/>
        </p:nvSpPr>
        <p:spPr>
          <a:xfrm rot="1321672">
            <a:off x="9166420" y="2049241"/>
            <a:ext cx="866267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42C9BD0D-3A5B-8150-30BC-4E304C0AEAC3}"/>
              </a:ext>
            </a:extLst>
          </p:cNvPr>
          <p:cNvSpPr/>
          <p:nvPr/>
        </p:nvSpPr>
        <p:spPr>
          <a:xfrm rot="1321672">
            <a:off x="3939756" y="4818913"/>
            <a:ext cx="711911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rzałka: w prawo 13">
            <a:extLst>
              <a:ext uri="{FF2B5EF4-FFF2-40B4-BE49-F238E27FC236}">
                <a16:creationId xmlns:a16="http://schemas.microsoft.com/office/drawing/2014/main" id="{678C786D-1C24-8812-9448-AF278661F1F1}"/>
              </a:ext>
            </a:extLst>
          </p:cNvPr>
          <p:cNvSpPr/>
          <p:nvPr/>
        </p:nvSpPr>
        <p:spPr>
          <a:xfrm rot="8534652">
            <a:off x="1448338" y="4923288"/>
            <a:ext cx="624816" cy="275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7826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and running Julia	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Julia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Free and Open Source</a:t>
            </a:r>
            <a:endParaRPr lang="en-US" b="1" dirty="0"/>
          </a:p>
          <a:p>
            <a:pPr lvl="1"/>
            <a:r>
              <a:rPr lang="pl-PL" b="1" dirty="0"/>
              <a:t>https://julialang.org/downloads/</a:t>
            </a:r>
            <a:endParaRPr lang="en-US" dirty="0"/>
          </a:p>
          <a:p>
            <a:pPr lvl="1"/>
            <a:r>
              <a:rPr lang="en-US" dirty="0"/>
              <a:t>v1.10.0 – the latest stable version</a:t>
            </a:r>
          </a:p>
          <a:p>
            <a:r>
              <a:rPr lang="en-US" dirty="0"/>
              <a:t>Programming environment – VS Code</a:t>
            </a:r>
          </a:p>
          <a:p>
            <a:pPr lvl="1"/>
            <a:r>
              <a:rPr lang="en-US" dirty="0"/>
              <a:t>https://code.visualstudio.com/download/)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Available via </a:t>
            </a:r>
            <a:r>
              <a:rPr lang="en-US" dirty="0" err="1"/>
              <a:t>IJulia</a:t>
            </a:r>
            <a:r>
              <a:rPr lang="en-US" dirty="0"/>
              <a:t> package</a:t>
            </a:r>
            <a:br>
              <a:rPr lang="en-US" dirty="0"/>
            </a:b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7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9032" y="255943"/>
            <a:ext cx="10006568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type hierarchy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21608BA-44DB-4622-8DEC-603AC453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4" y="790802"/>
            <a:ext cx="11071653" cy="5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5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Int64('a')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character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Int64(2.0)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Int64(1.3)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inexact error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Int64("a") 		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# error no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s-E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Float64(1)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Bool(1)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Bool(0)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Char(89) 	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integer to char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zero(10.0)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zero of type of 10.0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one(Int64)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one of type Int64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convert(Int64, 1.0)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convert float to integer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parse(Int64, "1") 	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parse "1" string as Int64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3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all objects are of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Union{}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subtype of all types, no object can have this type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type indicating nothing, subtype of Any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# only instance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723549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– just like in Python</a:t>
            </a:r>
            <a:endParaRPr lang="en-US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pl-PL" dirty="0">
                <a:latin typeface="Consolas" panose="020B0609020204030204" pitchFamily="49" charset="0"/>
              </a:rPr>
              <a:t>			</a:t>
            </a:r>
            <a:r>
              <a:rPr lang="en-US" i="1" dirty="0">
                <a:latin typeface="Consolas" panose="020B0609020204030204" pitchFamily="49" charset="0"/>
              </a:rPr>
              <a:t># empty tuple</a:t>
            </a:r>
          </a:p>
          <a:p>
            <a:r>
              <a:rPr lang="en-US" dirty="0">
                <a:latin typeface="Consolas" panose="020B0609020204030204" pitchFamily="49" charset="0"/>
              </a:rPr>
              <a:t>(1,)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one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("a", 1)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two element tuple</a:t>
            </a:r>
          </a:p>
          <a:p>
            <a:r>
              <a:rPr lang="en-US" dirty="0">
                <a:latin typeface="Consolas" panose="020B0609020204030204" pitchFamily="49" charset="0"/>
              </a:rPr>
              <a:t>('a', false)::Tuple{Char, Bool} </a:t>
            </a:r>
            <a:r>
              <a:rPr lang="en-US" i="1" dirty="0">
                <a:latin typeface="Consolas" panose="020B0609020204030204" pitchFamily="49" charset="0"/>
              </a:rPr>
              <a:t># tuple type assertion</a:t>
            </a:r>
          </a:p>
          <a:p>
            <a:r>
              <a:rPr lang="en-US" dirty="0">
                <a:latin typeface="Consolas" panose="020B0609020204030204" pitchFamily="49" charset="0"/>
              </a:rPr>
              <a:t>x = (1, 2, 3)</a:t>
            </a:r>
          </a:p>
          <a:p>
            <a:r>
              <a:rPr lang="en-US" dirty="0">
                <a:latin typeface="Consolas" panose="020B0609020204030204" pitchFamily="49" charset="0"/>
              </a:rPr>
              <a:t>x[1]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first</a:t>
            </a:r>
            <a:r>
              <a:rPr lang="pl-PL" i="1" dirty="0">
                <a:latin typeface="Consolas" panose="020B0609020204030204" pitchFamily="49" charset="0"/>
              </a:rPr>
              <a:t> element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x[1:2]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(1, 2) (tuple)</a:t>
            </a:r>
          </a:p>
          <a:p>
            <a:r>
              <a:rPr lang="en-US" dirty="0">
                <a:latin typeface="Consolas" panose="020B0609020204030204" pitchFamily="49" charset="0"/>
              </a:rPr>
              <a:t>x[4] </a:t>
            </a:r>
            <a:r>
              <a:rPr lang="pl-PL" dirty="0">
                <a:latin typeface="Consolas" panose="020B0609020204030204" pitchFamily="49" charset="0"/>
              </a:rPr>
              <a:t>		</a:t>
            </a:r>
            <a:r>
              <a:rPr lang="en-US" i="1" dirty="0">
                <a:latin typeface="Consolas" panose="020B0609020204030204" pitchFamily="49" charset="0"/>
              </a:rPr>
              <a:t># bounds error</a:t>
            </a:r>
          </a:p>
          <a:p>
            <a:r>
              <a:rPr lang="en-US" dirty="0">
                <a:latin typeface="Consolas" panose="020B0609020204030204" pitchFamily="49" charset="0"/>
              </a:rPr>
              <a:t>x[1] = 1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error - tuple is not mutable</a:t>
            </a:r>
          </a:p>
          <a:p>
            <a:r>
              <a:rPr lang="en-US" dirty="0">
                <a:latin typeface="Consolas" panose="020B0609020204030204" pitchFamily="49" charset="0"/>
              </a:rPr>
              <a:t>a, b = x 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tuple unpacking a==1, b==2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30EF4C-1EF4-496C-959F-0ACCC56A77D0}"/>
              </a:ext>
            </a:extLst>
          </p:cNvPr>
          <p:cNvSpPr txBox="1"/>
          <p:nvPr/>
        </p:nvSpPr>
        <p:spPr>
          <a:xfrm>
            <a:off x="2043453" y="6311900"/>
            <a:ext cx="927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Tuples are immutable, and the Julia compiler makes a good use of that!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03821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429384"/>
            <a:ext cx="11551920" cy="542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Array{Char}(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3, 4) 	</a:t>
            </a:r>
            <a:r>
              <a:rPr lang="en-US" sz="2400" i="1" dirty="0">
                <a:latin typeface="Consolas" panose="020B0609020204030204" pitchFamily="49" charset="0"/>
              </a:rPr>
              <a:t># 2x3x4 array of Chars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Array{Any}(</a:t>
            </a:r>
            <a:r>
              <a:rPr lang="en-US" sz="2400" dirty="0" err="1">
                <a:latin typeface="Consolas" panose="020B0609020204030204" pitchFamily="49" charset="0"/>
              </a:rPr>
              <a:t>undef</a:t>
            </a:r>
            <a:r>
              <a:rPr lang="en-US" sz="2400" dirty="0">
                <a:latin typeface="Consolas" panose="020B0609020204030204" pitchFamily="49" charset="0"/>
              </a:rPr>
              <a:t>, 2, 3) 		</a:t>
            </a:r>
            <a:r>
              <a:rPr lang="en-US" sz="2400" i="1" dirty="0">
                <a:latin typeface="Consolas" panose="020B0609020204030204" pitchFamily="49" charset="0"/>
              </a:rPr>
              <a:t># 2x3 array of Any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zeros(5) 				</a:t>
            </a:r>
            <a:r>
              <a:rPr lang="pt-BR" sz="2400" i="1" dirty="0">
                <a:latin typeface="Consolas" panose="020B0609020204030204" pitchFamily="49" charset="0"/>
              </a:rPr>
              <a:t># vector of Float64 zeros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ones(Int64, 2, 1) 		</a:t>
            </a:r>
            <a:r>
              <a:rPr lang="en-US" sz="2400" i="1" dirty="0">
                <a:latin typeface="Consolas" panose="020B0609020204030204" pitchFamily="49" charset="0"/>
              </a:rPr>
              <a:t># 2x1 array of Int64 ones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trues(3), </a:t>
            </a:r>
            <a:r>
              <a:rPr lang="en-US" sz="2400" dirty="0" err="1">
                <a:latin typeface="Consolas" panose="020B0609020204030204" pitchFamily="49" charset="0"/>
              </a:rPr>
              <a:t>falses</a:t>
            </a:r>
            <a:r>
              <a:rPr lang="en-US" sz="2400" dirty="0">
                <a:latin typeface="Consolas" panose="020B0609020204030204" pitchFamily="49" charset="0"/>
              </a:rPr>
              <a:t>(3) 		</a:t>
            </a:r>
            <a:r>
              <a:rPr lang="en-US" sz="2400" i="1" dirty="0">
                <a:latin typeface="Consolas" panose="020B0609020204030204" pitchFamily="49" charset="0"/>
              </a:rPr>
              <a:t># tuple of vector of trues and of </a:t>
            </a:r>
            <a:r>
              <a:rPr lang="en-US" sz="2400" i="1" dirty="0" err="1">
                <a:latin typeface="Consolas" panose="020B0609020204030204" pitchFamily="49" charset="0"/>
              </a:rPr>
              <a:t>falses</a:t>
            </a:r>
            <a:endParaRPr lang="en-US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range(1, stop=2, length=5)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i="1" dirty="0">
                <a:latin typeface="Consolas" panose="020B0609020204030204" pitchFamily="49" charset="0"/>
              </a:rPr>
              <a:t># iterator having 5 equally spaced elements (1.0:0.25:2.0)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collect(x) 			</a:t>
            </a:r>
            <a:r>
              <a:rPr lang="en-US" sz="2400" i="1" dirty="0">
                <a:latin typeface="Consolas" panose="020B0609020204030204" pitchFamily="49" charset="0"/>
              </a:rPr>
              <a:t># converts iterator to vector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1:10 	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10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1:2:10 				</a:t>
            </a:r>
            <a:r>
              <a:rPr lang="en-US" sz="2400" i="1" dirty="0">
                <a:latin typeface="Consolas" panose="020B0609020204030204" pitchFamily="49" charset="0"/>
              </a:rPr>
              <a:t># </a:t>
            </a:r>
            <a:r>
              <a:rPr lang="en-US" sz="2400" i="1" dirty="0" err="1">
                <a:latin typeface="Consolas" panose="020B0609020204030204" pitchFamily="49" charset="0"/>
              </a:rPr>
              <a:t>iterable</a:t>
            </a:r>
            <a:r>
              <a:rPr lang="en-US" sz="2400" i="1" dirty="0">
                <a:latin typeface="Consolas" panose="020B0609020204030204" pitchFamily="49" charset="0"/>
              </a:rPr>
              <a:t> from 1 to 9 with 2 skip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reshape(1:12, 3, 4) 		</a:t>
            </a:r>
            <a:r>
              <a:rPr lang="en-US" sz="2400" i="1" dirty="0">
                <a:latin typeface="Consolas" panose="020B0609020204030204" pitchFamily="49" charset="0"/>
              </a:rPr>
              <a:t># 3x4 array filled with 1:12 values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4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11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mutable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Point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x::Int64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y::Float64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meta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 = Point(0, 0.0, "Origin")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) 			 	</a:t>
            </a:r>
            <a:r>
              <a:rPr lang="en-US" i="1" dirty="0">
                <a:latin typeface="Consolas" panose="020B0609020204030204" pitchFamily="49" charset="0"/>
              </a:rPr>
              <a:t># access field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p.meta</a:t>
            </a:r>
            <a:r>
              <a:rPr lang="en-US" dirty="0">
                <a:latin typeface="Consolas" panose="020B0609020204030204" pitchFamily="49" charset="0"/>
              </a:rPr>
              <a:t> = 2		 	     </a:t>
            </a:r>
            <a:r>
              <a:rPr lang="en-US" i="1" dirty="0">
                <a:latin typeface="Consolas" panose="020B0609020204030204" pitchFamily="49" charset="0"/>
              </a:rPr>
              <a:t># change field value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(p)) 	</a:t>
            </a:r>
            <a:r>
              <a:rPr lang="en-US" i="1" dirty="0">
                <a:latin typeface="Consolas" panose="020B0609020204030204" pitchFamily="49" charset="0"/>
              </a:rPr>
              <a:t># get names of instance fields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fieldnames(Point) 	     </a:t>
            </a:r>
            <a:r>
              <a:rPr lang="en-US" i="1" dirty="0">
                <a:latin typeface="Consolas" panose="020B0609020204030204" pitchFamily="49" charset="0"/>
              </a:rPr>
              <a:t># get names of type fields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5B55C1EE-B3B9-DEC7-DC8B-22A33912BABC}"/>
              </a:ext>
            </a:extLst>
          </p:cNvPr>
          <p:cNvSpPr txBox="1"/>
          <p:nvPr/>
        </p:nvSpPr>
        <p:spPr>
          <a:xfrm>
            <a:off x="2043453" y="6311900"/>
            <a:ext cx="923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Julia is not object oriented language – multiple dispatch is used instead</a:t>
            </a:r>
            <a:endParaRPr lang="pl-PL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82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8AACE-8520-4F30-BD95-96AC1ED5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require a macro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42F2D1-D7EC-4F17-B7D4-389D385C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Base.@</a:t>
            </a:r>
            <a:r>
              <a:rPr lang="en-US" dirty="0" err="1">
                <a:latin typeface="Consolas" panose="020B0609020204030204" pitchFamily="49" charset="0"/>
              </a:rPr>
              <a:t>kwdef</a:t>
            </a:r>
            <a:r>
              <a:rPr lang="en-US" dirty="0">
                <a:latin typeface="Consolas" panose="020B0609020204030204" pitchFamily="49" charset="0"/>
              </a:rPr>
              <a:t> struct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a::Int =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b::Float64 = -1.1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c::UInt8 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A(a=2, c=4)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5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74320" y="1856105"/>
            <a:ext cx="11811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{Int</a:t>
            </a:r>
            <a:r>
              <a:rPr lang="pl-PL" sz="2400" dirty="0">
                <a:latin typeface="Consolas" panose="020B0609020204030204" pitchFamily="49" charset="0"/>
              </a:rPr>
              <a:t>, Float64</a:t>
            </a:r>
            <a:r>
              <a:rPr lang="en-US" sz="2400" dirty="0">
                <a:latin typeface="Consolas" panose="020B0609020204030204" pitchFamily="49" charset="0"/>
              </a:rPr>
              <a:t>}() </a:t>
            </a:r>
          </a:p>
          <a:p>
            <a:pPr marL="0" indent="0">
              <a:buNone/>
            </a:pPr>
            <a:r>
              <a:rPr lang="en-US" sz="2400" i="1" dirty="0">
                <a:latin typeface="Consolas" panose="020B0609020204030204" pitchFamily="49" charset="0"/>
              </a:rPr>
              <a:t>	# empty dictionary (types for keys and values are defined)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 = </a:t>
            </a:r>
            <a:r>
              <a:rPr lang="en-US" sz="2400" dirty="0" err="1">
                <a:latin typeface="Consolas" panose="020B0609020204030204" pitchFamily="49" charset="0"/>
              </a:rPr>
              <a:t>Dict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pl-PL" sz="2400" dirty="0"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5.5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=&gt;</a:t>
            </a:r>
            <a:r>
              <a:rPr lang="pl-PL" sz="2400" dirty="0">
                <a:latin typeface="Consolas" panose="020B0609020204030204" pitchFamily="49" charset="0"/>
              </a:rPr>
              <a:t>4.5</a:t>
            </a:r>
            <a:r>
              <a:rPr lang="en-US" sz="2400" dirty="0">
                <a:latin typeface="Consolas" panose="020B0609020204030204" pitchFamily="49" charset="0"/>
              </a:rPr>
              <a:t>) 		</a:t>
            </a:r>
            <a:r>
              <a:rPr lang="en-US" sz="2400" i="1" dirty="0">
                <a:latin typeface="Consolas" panose="020B0609020204030204" pitchFamily="49" charset="0"/>
              </a:rPr>
              <a:t># dictionary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] 		</a:t>
            </a:r>
            <a:r>
              <a:rPr lang="pl-PL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			</a:t>
            </a:r>
            <a:r>
              <a:rPr lang="en-US" sz="2400" i="1" dirty="0">
                <a:latin typeface="Consolas" panose="020B0609020204030204" pitchFamily="49" charset="0"/>
              </a:rPr>
              <a:t># return element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y[</a:t>
            </a:r>
            <a:r>
              <a:rPr lang="pl-PL" sz="2400" dirty="0">
                <a:latin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</a:rPr>
              <a:t>] = 3</a:t>
            </a:r>
            <a:r>
              <a:rPr lang="pl-PL" sz="2400" dirty="0">
                <a:latin typeface="Consolas" panose="020B0609020204030204" pitchFamily="49" charset="0"/>
              </a:rPr>
              <a:t>0.0</a:t>
            </a:r>
            <a:r>
              <a:rPr lang="en-US" sz="2400" dirty="0">
                <a:latin typeface="Consolas" panose="020B0609020204030204" pitchFamily="49" charset="0"/>
              </a:rPr>
              <a:t> 				</a:t>
            </a:r>
            <a:r>
              <a:rPr lang="en-US" sz="2400" i="1" dirty="0">
                <a:latin typeface="Consolas" panose="020B0609020204030204" pitchFamily="49" charset="0"/>
              </a:rPr>
              <a:t># add element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keys(y), values(y) </a:t>
            </a:r>
            <a:r>
              <a:rPr lang="en-US" sz="2400" i="1" dirty="0">
                <a:latin typeface="Consolas" panose="020B0609020204030204" pitchFamily="49" charset="0"/>
              </a:rPr>
              <a:t>			# </a:t>
            </a:r>
            <a:r>
              <a:rPr lang="pl-PL" sz="2400" i="1" dirty="0" err="1">
                <a:latin typeface="Consolas" panose="020B0609020204030204" pitchFamily="49" charset="0"/>
              </a:rPr>
              <a:t>iterator</a:t>
            </a:r>
            <a:r>
              <a:rPr lang="en-US" sz="2400" i="1" dirty="0">
                <a:latin typeface="Consolas" panose="020B0609020204030204" pitchFamily="49" charset="0"/>
              </a:rPr>
              <a:t>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haskey</a:t>
            </a:r>
            <a:r>
              <a:rPr lang="en-US" sz="2400" dirty="0">
                <a:latin typeface="Consolas" panose="020B0609020204030204" pitchFamily="49" charset="0"/>
              </a:rPr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793120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interpolations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3103" y="1825624"/>
            <a:ext cx="11353800" cy="481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"Hi " * "there!" 	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string("a= ", 123.3) 	</a:t>
            </a:r>
            <a:r>
              <a:rPr lang="en-US" sz="2000" i="1" dirty="0">
                <a:latin typeface="Consolas" panose="020B0609020204030204" pitchFamily="49" charset="0"/>
              </a:rPr>
              <a:t># concatenation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123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"$x + 3 = $(x+3)"		</a:t>
            </a:r>
            <a:r>
              <a:rPr lang="en-US" sz="2000" i="1" dirty="0">
                <a:latin typeface="Consolas" panose="020B0609020204030204" pitchFamily="49" charset="0"/>
              </a:rPr>
              <a:t># $ is used for interpolation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"\$199" 			</a:t>
            </a:r>
            <a:r>
              <a:rPr lang="en-US" sz="2000" i="1" dirty="0">
                <a:latin typeface="Consolas" panose="020B0609020204030204" pitchFamily="49" charset="0"/>
              </a:rPr>
              <a:t># and needs to be escaped with a `\`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("CD", "ABCD") 	</a:t>
            </a:r>
            <a:r>
              <a:rPr lang="en-US" sz="2000" i="1" dirty="0">
                <a:latin typeface="Consolas" panose="020B0609020204030204" pitchFamily="49" charset="0"/>
              </a:rPr>
              <a:t># occurrence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occursin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r"A|B</a:t>
            </a:r>
            <a:r>
              <a:rPr lang="en-US" sz="2000" dirty="0">
                <a:latin typeface="Consolas" panose="020B0609020204030204" pitchFamily="49" charset="0"/>
              </a:rPr>
              <a:t>", "ABCD")  # occurrence with </a:t>
            </a:r>
            <a:r>
              <a:rPr lang="en-US" sz="2000" dirty="0" err="1">
                <a:latin typeface="Consolas" panose="020B0609020204030204" pitchFamily="49" charset="0"/>
              </a:rPr>
              <a:t>RegExp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45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1480" y="1690688"/>
            <a:ext cx="11597640" cy="4694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f(x, y = 10) = x + y </a:t>
            </a:r>
          </a:p>
          <a:p>
            <a:pPr marL="0" indent="0">
              <a:buNone/>
            </a:pPr>
            <a:r>
              <a:rPr lang="en-US" i="1" dirty="0">
                <a:latin typeface="Consolas" panose="020B0609020204030204" pitchFamily="49" charset="0"/>
              </a:rPr>
              <a:t>			# default value for y is 10</a:t>
            </a: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g(x::Int, y::Int) 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ograniczenie typu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y, x 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en-US" b="1" i="1" dirty="0">
                <a:solidFill>
                  <a:srgbClr val="7030A0"/>
                </a:solidFill>
                <a:latin typeface="Consolas" panose="020B0609020204030204" pitchFamily="49" charset="0"/>
              </a:rPr>
              <a:t>yields a tuple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endParaRPr lang="en-US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g(x::Int, y::Bool) = x * y 	</a:t>
            </a:r>
            <a:r>
              <a:rPr lang="en-US" i="1" dirty="0">
                <a:latin typeface="Consolas" panose="020B0609020204030204" pitchFamily="49" charset="0"/>
              </a:rPr>
              <a:t># multiple dispatch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g(2, true) 				</a:t>
            </a:r>
            <a:r>
              <a:rPr lang="en-US" i="1" dirty="0">
                <a:latin typeface="Consolas" panose="020B0609020204030204" pitchFamily="49" charset="0"/>
              </a:rPr>
              <a:t># 2</a:t>
            </a:r>
            <a:r>
              <a:rPr lang="en-US" i="1" baseline="30000" dirty="0">
                <a:latin typeface="Consolas" panose="020B0609020204030204" pitchFamily="49" charset="0"/>
              </a:rPr>
              <a:t>nd</a:t>
            </a:r>
            <a:r>
              <a:rPr lang="en-US" i="1" dirty="0">
                <a:latin typeface="Consolas" panose="020B0609020204030204" pitchFamily="49" charset="0"/>
              </a:rPr>
              <a:t> definition will be called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methods(g) 				</a:t>
            </a:r>
            <a:r>
              <a:rPr lang="en-US" i="1" dirty="0">
                <a:latin typeface="Consolas" panose="020B0609020204030204" pitchFamily="49" charset="0"/>
              </a:rPr>
              <a:t># </a:t>
            </a:r>
            <a:r>
              <a:rPr lang="pl-PL" i="1" dirty="0">
                <a:latin typeface="Consolas" panose="020B0609020204030204" pitchFamily="49" charset="0"/>
              </a:rPr>
              <a:t>list</a:t>
            </a:r>
            <a:r>
              <a:rPr lang="en-US" i="1" dirty="0">
                <a:latin typeface="Consolas" panose="020B0609020204030204" pitchFamily="49" charset="0"/>
              </a:rPr>
              <a:t> of methods for 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5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CB715D-3F5A-460C-B481-7C035D01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n-US" dirty="0"/>
              <a:t>Julia Command Line (REPL)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1A632B4-48FE-41D2-8613-3D149ABAFBCA}"/>
              </a:ext>
            </a:extLst>
          </p:cNvPr>
          <p:cNvSpPr txBox="1"/>
          <p:nvPr/>
        </p:nvSpPr>
        <p:spPr>
          <a:xfrm>
            <a:off x="744415" y="3890293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3600" b="1" dirty="0">
                <a:solidFill>
                  <a:srgbClr val="7030A0"/>
                </a:solidFill>
              </a:rPr>
              <a:t>]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B6D4AD-332A-40EF-B570-AEC73B69177C}"/>
              </a:ext>
            </a:extLst>
          </p:cNvPr>
          <p:cNvSpPr txBox="1"/>
          <p:nvPr/>
        </p:nvSpPr>
        <p:spPr>
          <a:xfrm>
            <a:off x="744415" y="4522906"/>
            <a:ext cx="794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;</a:t>
            </a:r>
            <a:r>
              <a:rPr lang="en-US" sz="2800" dirty="0"/>
              <a:t> changes REPL to package installation mode</a:t>
            </a:r>
            <a:endParaRPr lang="pl-PL" sz="280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7937A67-A403-4F2B-AF6E-1181192C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52" y="4849740"/>
            <a:ext cx="885949" cy="27626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66D7C6D-7D58-4F17-9D6C-6B331F2E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705" y="3989955"/>
            <a:ext cx="1733792" cy="32389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62AF36A-80A3-4695-8EDC-9764ACCD687B}"/>
              </a:ext>
            </a:extLst>
          </p:cNvPr>
          <p:cNvSpPr txBox="1"/>
          <p:nvPr/>
        </p:nvSpPr>
        <p:spPr>
          <a:xfrm>
            <a:off x="744415" y="5835585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5B57B47-094D-45E5-A74C-843C6F33B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705" y="6034632"/>
            <a:ext cx="1047896" cy="3143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79CF244-143A-43B1-BFBE-FD904077A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652" y="5409774"/>
            <a:ext cx="1047896" cy="300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BAE10CA-5775-459C-AA09-B7957D1FAAF9}"/>
              </a:ext>
            </a:extLst>
          </p:cNvPr>
          <p:cNvSpPr txBox="1"/>
          <p:nvPr/>
        </p:nvSpPr>
        <p:spPr>
          <a:xfrm>
            <a:off x="838200" y="5155519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pressing </a:t>
            </a:r>
            <a:r>
              <a:rPr lang="en-US" sz="4000" b="1" dirty="0">
                <a:solidFill>
                  <a:srgbClr val="7030A0"/>
                </a:solidFill>
              </a:rPr>
              <a:t>?</a:t>
            </a:r>
            <a:r>
              <a:rPr lang="en-US" sz="2800" dirty="0"/>
              <a:t> changes REPL to help mode</a:t>
            </a:r>
            <a:endParaRPr lang="pl-PL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86055-10A2-A054-CC88-209652920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44" y="1377905"/>
            <a:ext cx="6233700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</a:t>
            </a:r>
            <a:r>
              <a:rPr lang="en-US" dirty="0"/>
              <a:t>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5680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true || false 	</a:t>
            </a:r>
            <a:r>
              <a:rPr lang="en-US" i="1" dirty="0">
                <a:latin typeface="Consolas" panose="020B0609020204030204" pitchFamily="49" charset="0"/>
              </a:rPr>
              <a:t># binary or operator (</a:t>
            </a:r>
            <a:r>
              <a:rPr lang="en-US" i="1" dirty="0" err="1">
                <a:latin typeface="Consolas" panose="020B0609020204030204" pitchFamily="49" charset="0"/>
              </a:rPr>
              <a:t>singeltons</a:t>
            </a:r>
            <a:r>
              <a:rPr lang="en-US" i="1" dirty="0">
                <a:latin typeface="Consolas" panose="020B0609020204030204" pitchFamily="49" charset="0"/>
              </a:rPr>
              <a:t> only)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&lt; 2 &lt; 3 	</a:t>
            </a:r>
            <a:r>
              <a:rPr lang="pl-PL" dirty="0">
                <a:latin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</a:rPr>
              <a:t># condition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chaining</a:t>
            </a:r>
            <a:endParaRPr lang="pl-PL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 2] .&lt; [2 1] 	</a:t>
            </a:r>
            <a:r>
              <a:rPr lang="en-US" i="1" dirty="0">
                <a:latin typeface="Consolas" panose="020B0609020204030204" pitchFamily="49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030A0"/>
                </a:solidFill>
                <a:latin typeface="Consolas" panose="020B0609020204030204" pitchFamily="49" charset="0"/>
              </a:rPr>
              <a:t>vectorization with a dot</a:t>
            </a:r>
            <a:r>
              <a:rPr lang="pl-PL" i="1" dirty="0">
                <a:solidFill>
                  <a:srgbClr val="7030A0"/>
                </a:solidFill>
                <a:latin typeface="Consolas" panose="020B0609020204030204" pitchFamily="49" charset="0"/>
              </a:rPr>
              <a:t> "."</a:t>
            </a:r>
            <a:endParaRPr lang="en-US" i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2a + 2(a+1) #</a:t>
            </a:r>
            <a:r>
              <a:rPr lang="en-US" i="1" dirty="0">
                <a:latin typeface="Consolas" panose="020B0609020204030204" pitchFamily="49" charset="0"/>
              </a:rPr>
              <a:t> multiplication “*” can be </a:t>
            </a:r>
            <a:r>
              <a:rPr lang="en-US" i="1" dirty="0" err="1">
                <a:latin typeface="Consolas" panose="020B0609020204030204" pitchFamily="49" charset="0"/>
              </a:rPr>
              <a:t>ommited</a:t>
            </a:r>
            <a:r>
              <a:rPr lang="pl-PL" i="1" dirty="0">
                <a:latin typeface="Consolas" panose="020B0609020204030204" pitchFamily="49" charset="0"/>
              </a:rPr>
              <a:t> </a:t>
            </a:r>
            <a:br>
              <a:rPr lang="en-US" i="1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[1 2 3]	</a:t>
            </a:r>
            <a:r>
              <a:rPr lang="pl-PL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#matrix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1×3 Array{Int64,2}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y = [1, 2, 3]     #vector of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3-elements Array{Int64,1}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#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Vectors are vertical and algebra rules apply</a:t>
            </a:r>
            <a:r>
              <a:rPr lang="pl-PL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 </a:t>
            </a:r>
            <a:r>
              <a:rPr lang="en-US" i="1" dirty="0">
                <a:latin typeface="Consolas" panose="020B0609020204030204" pitchFamily="49" charset="0"/>
              </a:rPr>
              <a:t># error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.+ y </a:t>
            </a:r>
            <a:r>
              <a:rPr lang="en-US" i="1" dirty="0">
                <a:latin typeface="Consolas" panose="020B0609020204030204" pitchFamily="49" charset="0"/>
              </a:rPr>
              <a:t># 3x3 matrix, dimension broadcasting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+ y' </a:t>
            </a:r>
            <a:r>
              <a:rPr lang="en-US" i="1" dirty="0">
                <a:latin typeface="Consolas" panose="020B0609020204030204" pitchFamily="49" charset="0"/>
              </a:rPr>
              <a:t># 1x3 matrix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* y </a:t>
            </a:r>
            <a:r>
              <a:rPr lang="en-US" i="1" dirty="0">
                <a:latin typeface="Consolas" panose="020B0609020204030204" pitchFamily="49" charset="0"/>
              </a:rPr>
              <a:t># array multiplication, 1-element vector (not scalar)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 – pi approximation </a:t>
            </a:r>
          </a:p>
        </p:txBody>
      </p:sp>
      <p:pic>
        <p:nvPicPr>
          <p:cNvPr id="2050" name="Picture 2" descr="https://packt-type-cloud.s3.amazonaws.com/uploads/sites/2547/2018/05/eed2dac7-104f-4c29-afa4-8d52dfb139d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0" y="1897180"/>
            <a:ext cx="3351663" cy="11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6237026" y="2156347"/>
            <a:ext cx="6223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function </a:t>
            </a:r>
            <a:r>
              <a:rPr lang="en-US" sz="3200" dirty="0" err="1">
                <a:latin typeface="Consolas" panose="020B0609020204030204" pitchFamily="49" charset="0"/>
              </a:rPr>
              <a:t>our_pi</a:t>
            </a:r>
            <a:r>
              <a:rPr lang="en-US" sz="3200" dirty="0">
                <a:latin typeface="Consolas" panose="020B0609020204030204" pitchFamily="49" charset="0"/>
              </a:rPr>
              <a:t>(n, 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s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 = one(T)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i::T in 1:n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f *= i/(2i+1)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s += f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end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2s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08374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Testing...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4967" y="2879810"/>
            <a:ext cx="109664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T in [Float16, Float64,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BigFloat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display(</a:t>
            </a:r>
            <a:r>
              <a:rPr lang="en-US" altLang="pl-PL" sz="2800" dirty="0">
                <a:latin typeface="Consolas" panose="020B0609020204030204" pitchFamily="49" charset="0"/>
              </a:rPr>
              <a:t>[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(2^</a:t>
            </a:r>
            <a:r>
              <a:rPr lang="en-US" altLang="pl-PL" sz="2800" dirty="0">
                <a:latin typeface="Consolas" panose="020B0609020204030204" pitchFamily="49" charset="0"/>
              </a:rPr>
              <a:t>n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T) for n in 1:10</a:t>
            </a:r>
            <a:r>
              <a:rPr kumimoji="0" lang="en-US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pl-PL" sz="2800" dirty="0">
                <a:latin typeface="Consolas" panose="020B0609020204030204" pitchFamily="49" charset="0"/>
              </a:rPr>
              <a:t> .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big(π))</a:t>
            </a:r>
            <a:endParaRPr kumimoji="0" lang="en-US" alt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9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BigFloat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1.036340226611333355046362223536047948533920043732353766202844416420231e-76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setprecision</a:t>
            </a:r>
            <a:r>
              <a:rPr lang="en-US" dirty="0">
                <a:latin typeface="Consolas" panose="020B0609020204030204" pitchFamily="49" charset="0"/>
              </a:rPr>
              <a:t>(1000) do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our_pi</a:t>
            </a:r>
            <a:r>
              <a:rPr lang="en-US" dirty="0">
                <a:latin typeface="Consolas" panose="020B0609020204030204" pitchFamily="49" charset="0"/>
              </a:rPr>
              <a:t>(1000, </a:t>
            </a:r>
            <a:r>
              <a:rPr lang="en-US" dirty="0" err="1">
                <a:latin typeface="Consolas" panose="020B0609020204030204" pitchFamily="49" charset="0"/>
              </a:rPr>
              <a:t>BigFloat</a:t>
            </a:r>
            <a:r>
              <a:rPr lang="en-US" dirty="0">
                <a:latin typeface="Consolas" panose="020B0609020204030204" pitchFamily="49" charset="0"/>
              </a:rPr>
              <a:t>)-</a:t>
            </a:r>
            <a:r>
              <a:rPr lang="el-GR" dirty="0">
                <a:latin typeface="Consolas" panose="020B0609020204030204" pitchFamily="49" charset="0"/>
              </a:rPr>
              <a:t>π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.73305447401287551596035817889526867846836578548683209848685735918386764390310253781776130839152440943837995972129697049686195008541612957936608326881572302493764266455330060109598030394360732604440196318506045247296205005918373516322071308450166041524279351541770592447787925691464383688807065164177119e-301</a:t>
            </a:r>
          </a:p>
        </p:txBody>
      </p:sp>
    </p:spTree>
    <p:extLst>
      <p:ext uri="{BB962C8B-B14F-4D97-AF65-F5344CB8AC3E}">
        <p14:creationId xmlns:p14="http://schemas.microsoft.com/office/powerpoint/2010/main" val="97686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51"/>
            <a:ext cx="73212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julia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our_pi</a:t>
            </a: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(n, Rational) for n in 1:10]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10-element Array{Rational{Int64},1}: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8//3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44//15 64//21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976//315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10816//3465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141088//45045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47104//15015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2404096//765765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45693952//14549535</a:t>
            </a:r>
            <a:b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45701632//14549535</a:t>
            </a:r>
            <a:r>
              <a:rPr kumimoji="0" lang="en-US" altLang="pl-P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writing files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Julia the open command can be used to read and write to a particular file stream.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f = open("</a:t>
            </a:r>
            <a:r>
              <a:rPr lang="en-US" sz="2800" dirty="0" err="1">
                <a:latin typeface="Consolas" panose="020B0609020204030204" pitchFamily="49" charset="0"/>
              </a:rPr>
              <a:t>some_name.txt","w</a:t>
            </a:r>
            <a:r>
              <a:rPr lang="en-US" sz="2800" dirty="0">
                <a:latin typeface="Consolas" panose="020B0609020204030204" pitchFamily="49" charset="0"/>
              </a:rPr>
              <a:t>")    </a:t>
            </a:r>
          </a:p>
          <a:p>
            <a:pPr marL="457200" lvl="1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IOStream</a:t>
            </a:r>
            <a:r>
              <a:rPr lang="en-US" sz="2800" dirty="0">
                <a:latin typeface="Consolas" panose="020B0609020204030204" pitchFamily="49" charset="0"/>
              </a:rPr>
              <a:t>(&lt;file some_name.txt&gt;)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write command takes a stream handle as the first parameter accepts a wide range of additional parameters. 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write(f, "first line\</a:t>
            </a:r>
            <a:r>
              <a:rPr lang="en-US" sz="2800" dirty="0" err="1">
                <a:latin typeface="Consolas" panose="020B0609020204030204" pitchFamily="49" charset="0"/>
              </a:rPr>
              <a:t>nsecond</a:t>
            </a:r>
            <a:r>
              <a:rPr lang="en-US" sz="2800" dirty="0">
                <a:latin typeface="Consolas" panose="020B0609020204030204" pitchFamily="49" charset="0"/>
              </a:rPr>
              <a:t> line\n")</a:t>
            </a:r>
          </a:p>
          <a:p>
            <a:r>
              <a:rPr lang="en-US" dirty="0"/>
              <a:t>Close the stream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75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IO – reading files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766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 = open("some_name.txt")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read a single line from a file use the </a:t>
            </a:r>
            <a:r>
              <a:rPr lang="en-US" dirty="0" err="1"/>
              <a:t>readline</a:t>
            </a:r>
            <a:r>
              <a:rPr lang="en-US" dirty="0"/>
              <a:t> function.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"first line"       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readline</a:t>
            </a:r>
            <a:r>
              <a:rPr lang="en-US" sz="2800" dirty="0">
                <a:latin typeface="Consolas" panose="020B0609020204030204" pitchFamily="49" charset="0"/>
              </a:rPr>
              <a:t>(f)    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"second line“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latin typeface="Consolas" panose="020B0609020204030204" pitchFamily="49" charset="0"/>
              </a:rPr>
              <a:t>eof</a:t>
            </a:r>
            <a:r>
              <a:rPr lang="en-US" sz="2800" dirty="0">
                <a:latin typeface="Consolas" panose="020B0609020204030204" pitchFamily="49" charset="0"/>
              </a:rPr>
              <a:t>(f)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>
                <a:latin typeface="Consolas" panose="020B0609020204030204" pitchFamily="49" charset="0"/>
              </a:rPr>
              <a:t>close(f)</a:t>
            </a:r>
          </a:p>
          <a:p>
            <a:pPr marL="457200" lvl="1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13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and symbolic computing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99" y="1462088"/>
            <a:ext cx="929769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Calculus</a:t>
            </a:r>
            <a:r>
              <a:rPr lang="pl-PL" dirty="0">
                <a:latin typeface="Consolas" panose="020B0609020204030204" pitchFamily="49" charset="0"/>
              </a:rPr>
              <a:t>.</a:t>
            </a:r>
            <a:r>
              <a:rPr lang="pl-PL" dirty="0" err="1">
                <a:latin typeface="Consolas" panose="020B0609020204030204" pitchFamily="49" charset="0"/>
              </a:rPr>
              <a:t>jl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/>
              <a:t>– </a:t>
            </a:r>
            <a:r>
              <a:rPr lang="en-US" dirty="0"/>
              <a:t>symbolic </a:t>
            </a:r>
            <a:r>
              <a:rPr lang="en-US" dirty="0" err="1"/>
              <a:t>differantion</a:t>
            </a:r>
            <a:r>
              <a:rPr lang="en-US" dirty="0"/>
              <a:t> at compile time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using Calculus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differentiate(:(sin(x)))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:(1 * cos(x))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expr = </a:t>
            </a:r>
            <a:r>
              <a:rPr lang="pl-PL" dirty="0" err="1">
                <a:latin typeface="Consolas" panose="020B0609020204030204" pitchFamily="49" charset="0"/>
              </a:rPr>
              <a:t>differentiate</a:t>
            </a:r>
            <a:r>
              <a:rPr lang="pl-PL" dirty="0">
                <a:latin typeface="Consolas" panose="020B0609020204030204" pitchFamily="49" charset="0"/>
              </a:rPr>
              <a:t>(:(sin(x) + x*x+5x))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:(1 * cos(x) + (1x + x * 1) + (0x + 5 * 1))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julia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x = 0; </a:t>
            </a:r>
            <a:r>
              <a:rPr lang="en-US" dirty="0" err="1">
                <a:latin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</a:rPr>
              <a:t>(expr)</a:t>
            </a:r>
            <a:endParaRPr 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3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Julia packages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Julia REPL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Press </a:t>
            </a:r>
            <a:r>
              <a:rPr lang="en-US" sz="3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to  start the Julia package manager </a:t>
            </a:r>
            <a:br>
              <a:rPr lang="en-US" dirty="0"/>
            </a:br>
            <a:r>
              <a:rPr lang="en-US" dirty="0"/>
              <a:t>(prompt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 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will be seen)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Sample package installation command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(v1.10) pkg&gt;</a:t>
            </a:r>
            <a:r>
              <a:rPr lang="en-US" b="1" dirty="0">
                <a:solidFill>
                  <a:schemeClr val="accent1"/>
                </a:solidFill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DataFrames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8587D3-9351-4D5F-A13B-43909F98F774}"/>
              </a:ext>
            </a:extLst>
          </p:cNvPr>
          <p:cNvSpPr txBox="1"/>
          <p:nvPr/>
        </p:nvSpPr>
        <p:spPr>
          <a:xfrm>
            <a:off x="838200" y="5592188"/>
            <a:ext cx="701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go back to normal mode press </a:t>
            </a:r>
            <a:r>
              <a:rPr lang="en-US" sz="3200" b="1" dirty="0">
                <a:solidFill>
                  <a:srgbClr val="7030A0"/>
                </a:solidFill>
              </a:rPr>
              <a:t>BACKSPACE</a:t>
            </a:r>
            <a:endParaRPr lang="pl-PL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BE2ADF9-9483-6763-58CC-908C74E2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745925"/>
            <a:ext cx="12174649" cy="37629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DFB1187-1967-475D-8BF1-AD428078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10994"/>
            <a:ext cx="10515600" cy="2081294"/>
          </a:xfrm>
        </p:spPr>
        <p:txBody>
          <a:bodyPr>
            <a:normAutofit/>
          </a:bodyPr>
          <a:lstStyle/>
          <a:p>
            <a:r>
              <a:rPr lang="en-US" dirty="0"/>
              <a:t>Managing packages </a:t>
            </a:r>
            <a:br>
              <a:rPr lang="en-US" dirty="0"/>
            </a:br>
            <a:r>
              <a:rPr lang="en-US" sz="4000" dirty="0"/>
              <a:t>(press </a:t>
            </a:r>
            <a:r>
              <a:rPr lang="en-US" sz="5300" b="1" dirty="0">
                <a:solidFill>
                  <a:srgbClr val="7030A0"/>
                </a:solidFill>
              </a:rPr>
              <a:t>]</a:t>
            </a:r>
            <a:r>
              <a:rPr lang="en-US" sz="4000" dirty="0"/>
              <a:t> for the package </a:t>
            </a:r>
            <a:br>
              <a:rPr lang="en-US" sz="4000" dirty="0"/>
            </a:br>
            <a:r>
              <a:rPr lang="en-US" sz="4000" dirty="0"/>
              <a:t>management REPL mode)</a:t>
            </a:r>
            <a:endParaRPr lang="pl-PL" sz="4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B0EF06-64BE-4822-852F-94BE0780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28" y="773775"/>
            <a:ext cx="5464472" cy="61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notebook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Pkg;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Pkg.add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("IJulia")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using IJulia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notebook(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=".")</a:t>
            </a:r>
          </a:p>
          <a:p>
            <a:pPr lvl="1"/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Ctrl+C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to exit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6" y="3218507"/>
            <a:ext cx="5259478" cy="29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12F97C-AF43-43DC-ACEF-560EC6C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10,000 feet overview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126E-37D9-46E5-B35B-1DCEC4F3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Exponential growth, in several  areas became a standard for scientific and high performance computing</a:t>
            </a:r>
          </a:p>
          <a:p>
            <a:r>
              <a:rPr lang="en-US" dirty="0"/>
              <a:t>“walks like Python runs like C”</a:t>
            </a:r>
          </a:p>
          <a:p>
            <a:r>
              <a:rPr lang="en-US" dirty="0"/>
              <a:t>Syntax in-between </a:t>
            </a:r>
            <a:r>
              <a:rPr lang="en-US" dirty="0" err="1"/>
              <a:t>Pyhton</a:t>
            </a:r>
            <a:r>
              <a:rPr lang="en-US" dirty="0"/>
              <a:t>/</a:t>
            </a:r>
            <a:r>
              <a:rPr lang="en-US" dirty="0" err="1"/>
              <a:t>numpy</a:t>
            </a:r>
            <a:r>
              <a:rPr lang="en-US" dirty="0"/>
              <a:t> and Matlab</a:t>
            </a:r>
          </a:p>
          <a:p>
            <a:r>
              <a:rPr lang="en-US" dirty="0"/>
              <a:t>Compiles to assembly</a:t>
            </a:r>
          </a:p>
          <a:p>
            <a:r>
              <a:rPr lang="en-US" dirty="0"/>
              <a:t>Compiles to GPU</a:t>
            </a:r>
          </a:p>
          <a:p>
            <a:r>
              <a:rPr lang="en-US" dirty="0"/>
              <a:t>Distributed computing built into the language </a:t>
            </a:r>
            <a:br>
              <a:rPr lang="en-US" dirty="0"/>
            </a:br>
            <a:r>
              <a:rPr lang="en-US" dirty="0"/>
              <a:t>(known to scale up to millions of CPU cores)</a:t>
            </a:r>
          </a:p>
          <a:p>
            <a:r>
              <a:rPr lang="en-GB" dirty="0"/>
              <a:t>Best option for number crunching</a:t>
            </a:r>
          </a:p>
        </p:txBody>
      </p:sp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41B76762-5781-0B05-25B0-503FF419B4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3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Why another language for data science</a:t>
            </a:r>
            <a:r>
              <a:rPr lang="en" dirty="0"/>
              <a:t>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01598" indent="0">
              <a:buSzPts val="2400"/>
              <a:buNone/>
            </a:pPr>
            <a:r>
              <a:rPr lang="en-US" sz="3200" dirty="0"/>
              <a:t>Two language problem of data science – programming languages</a:t>
            </a:r>
          </a:p>
          <a:p>
            <a:pPr marL="558798" indent="-457200">
              <a:buSzPts val="2400"/>
            </a:pPr>
            <a:r>
              <a:rPr lang="en-US" sz="3200" dirty="0"/>
              <a:t>are either fast</a:t>
            </a:r>
            <a:r>
              <a:rPr lang="pl-PL" sz="3200" dirty="0"/>
              <a:t> (C++, Fortran) </a:t>
            </a:r>
            <a:endParaRPr lang="en-US" sz="3200" dirty="0"/>
          </a:p>
          <a:p>
            <a:pPr marL="558798" indent="-457200">
              <a:buSzPts val="2400"/>
            </a:pPr>
            <a:r>
              <a:rPr lang="en-US" sz="3200" dirty="0"/>
              <a:t>or are convenient </a:t>
            </a:r>
            <a:r>
              <a:rPr lang="pl-PL" sz="3200" dirty="0"/>
              <a:t>(</a:t>
            </a:r>
            <a:r>
              <a:rPr lang="pl-PL" sz="3200" dirty="0" err="1"/>
              <a:t>Python</a:t>
            </a:r>
            <a:r>
              <a:rPr lang="pl-PL" sz="3200" dirty="0"/>
              <a:t>, R, Matlab)</a:t>
            </a:r>
          </a:p>
          <a:p>
            <a:pPr marL="101598" indent="0">
              <a:buSzPts val="2400"/>
              <a:buNone/>
            </a:pPr>
            <a:endParaRPr lang="pl-PL" sz="3200" dirty="0"/>
          </a:p>
          <a:p>
            <a:pPr marL="101598" indent="0">
              <a:buSzPts val="2400"/>
              <a:buNone/>
            </a:pPr>
            <a:r>
              <a:rPr lang="en-US" sz="3200" dirty="0"/>
              <a:t>Main features of Julia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Efficiency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Expressiveness</a:t>
            </a:r>
            <a:r>
              <a:rPr lang="pl-PL" sz="3200" dirty="0"/>
              <a:t> </a:t>
            </a:r>
            <a:endParaRPr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Integrability 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Metaprogramming – DSLs for various </a:t>
            </a:r>
            <a:br>
              <a:rPr lang="en-US" sz="3200" dirty="0"/>
            </a:br>
            <a:r>
              <a:rPr lang="pl-PL" sz="3200" dirty="0"/>
              <a:t>data science</a:t>
            </a:r>
            <a:r>
              <a:rPr lang="en-US" sz="3200" dirty="0"/>
              <a:t> subproblems</a:t>
            </a:r>
            <a:endParaRPr lang="pl-PL" sz="3200" dirty="0"/>
          </a:p>
          <a:p>
            <a:pPr indent="-507987">
              <a:buSzPts val="2400"/>
              <a:buAutoNum type="arabicPeriod"/>
            </a:pPr>
            <a:r>
              <a:rPr lang="en-US" sz="3200" dirty="0"/>
              <a:t>Integration and toolboxes</a:t>
            </a:r>
            <a:endParaRPr lang="pl-PL" sz="32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3151" y="5267249"/>
            <a:ext cx="2738511" cy="1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achieving high performance</a:t>
            </a:r>
            <a:br>
              <a:rPr lang="en-US" dirty="0"/>
            </a:br>
            <a:r>
              <a:rPr lang="en-US" dirty="0"/>
              <a:t>in different data science environments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15336"/>
              </p:ext>
            </p:extLst>
          </p:nvPr>
        </p:nvGraphicFramePr>
        <p:xfrm>
          <a:off x="0" y="1767840"/>
          <a:ext cx="12191999" cy="36047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1571">
                  <a:extLst>
                    <a:ext uri="{9D8B030D-6E8A-4147-A177-3AD203B41FA5}">
                      <a16:colId xmlns:a16="http://schemas.microsoft.com/office/drawing/2014/main" val="495115020"/>
                    </a:ext>
                  </a:extLst>
                </a:gridCol>
                <a:gridCol w="3512644">
                  <a:extLst>
                    <a:ext uri="{9D8B030D-6E8A-4147-A177-3AD203B41FA5}">
                      <a16:colId xmlns:a16="http://schemas.microsoft.com/office/drawing/2014/main" val="2117020912"/>
                    </a:ext>
                  </a:extLst>
                </a:gridCol>
                <a:gridCol w="3395784">
                  <a:extLst>
                    <a:ext uri="{9D8B030D-6E8A-4147-A177-3AD203B41FA5}">
                      <a16:colId xmlns:a16="http://schemas.microsoft.com/office/drawing/2014/main" val="442366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951475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Ecosystem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Hot 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GPU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2974210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/>
                        <a:t>RCpp</a:t>
                      </a:r>
                      <a:endParaRPr lang="en-US" sz="3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95659778"/>
                  </a:ext>
                </a:extLst>
              </a:tr>
              <a:tr h="724433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Python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Numba</a:t>
                      </a:r>
                      <a:r>
                        <a:rPr lang="en-US" sz="3200" b="1" dirty="0"/>
                        <a:t>/</a:t>
                      </a:r>
                      <a:r>
                        <a:rPr lang="en-US" sz="3200" b="1" dirty="0" err="1"/>
                        <a:t>Cython</a:t>
                      </a:r>
                      <a:r>
                        <a:rPr lang="pl-PL" sz="3200" b="1" dirty="0"/>
                        <a:t>/C</a:t>
                      </a:r>
                      <a:endParaRPr lang="en-US" sz="3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5863098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Julia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216867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Matlab-based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GPU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coder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75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99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10098</TotalTime>
  <Words>2240</Words>
  <Application>Microsoft Office PowerPoint</Application>
  <PresentationFormat>Panoramiczny</PresentationFormat>
  <Paragraphs>325</Paragraphs>
  <Slides>38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Courier New</vt:lpstr>
      <vt:lpstr>Verdana</vt:lpstr>
      <vt:lpstr>Office Theme</vt:lpstr>
      <vt:lpstr>Your first steps with Julia</vt:lpstr>
      <vt:lpstr>Installing and running Julia </vt:lpstr>
      <vt:lpstr>Julia Command Line (REPL)</vt:lpstr>
      <vt:lpstr>Adding Julia packages </vt:lpstr>
      <vt:lpstr>Managing packages  (press ] for the package  management REPL mode)</vt:lpstr>
      <vt:lpstr>Jupyter notebook</vt:lpstr>
      <vt:lpstr>Julia 10,000 feet overview</vt:lpstr>
      <vt:lpstr>Why another language for data science?</vt:lpstr>
      <vt:lpstr>Methods of achieving high performance in different data science environments</vt:lpstr>
      <vt:lpstr>Matlab?</vt:lpstr>
      <vt:lpstr>Reference benchmarks from Julia website</vt:lpstr>
      <vt:lpstr>Reference benchmarks from Julia website</vt:lpstr>
      <vt:lpstr>Language Code Complexity vs Execution Speed</vt:lpstr>
      <vt:lpstr>Language Code Complexity vs Execution Speed</vt:lpstr>
      <vt:lpstr>Key features</vt:lpstr>
      <vt:lpstr>Julia code compilation process</vt:lpstr>
      <vt:lpstr>Learning more about Julia</vt:lpstr>
      <vt:lpstr>Some basic commands  </vt:lpstr>
      <vt:lpstr>Julia installation and virtual environment</vt:lpstr>
      <vt:lpstr>Numeric type hierarchy</vt:lpstr>
      <vt:lpstr>Type conversion functions </vt:lpstr>
      <vt:lpstr>Special types</vt:lpstr>
      <vt:lpstr>Tuples – just like in Python</vt:lpstr>
      <vt:lpstr>Arrays</vt:lpstr>
      <vt:lpstr>Data structures</vt:lpstr>
      <vt:lpstr>Default values require a macro</vt:lpstr>
      <vt:lpstr>Dictionaries</vt:lpstr>
      <vt:lpstr>Texts and interpolations</vt:lpstr>
      <vt:lpstr>Functions</vt:lpstr>
      <vt:lpstr>Operators</vt:lpstr>
      <vt:lpstr>Numerical example – pi approximation </vt:lpstr>
      <vt:lpstr>Testing...</vt:lpstr>
      <vt:lpstr>BigFloat</vt:lpstr>
      <vt:lpstr>Rational numbers</vt:lpstr>
      <vt:lpstr>Julia IO – writing files</vt:lpstr>
      <vt:lpstr>Julia IO – reading files</vt:lpstr>
      <vt:lpstr>Metaprogramming and symbolic computing</vt:lpstr>
      <vt:lpstr>Calculus.jl – symbolic differantion at compile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Warm-up: computations using multiple cores on a single machine</dc:title>
  <dc:creator>bkamins@sgh.waw.pl</dc:creator>
  <cp:lastModifiedBy>Przemysław Szufel</cp:lastModifiedBy>
  <cp:revision>206</cp:revision>
  <dcterms:created xsi:type="dcterms:W3CDTF">2018-01-25T13:34:55Z</dcterms:created>
  <dcterms:modified xsi:type="dcterms:W3CDTF">2024-02-18T16:20:33Z</dcterms:modified>
</cp:coreProperties>
</file>